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1.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charts/chart2.xml" ContentType="application/vnd.openxmlformats-officedocument.drawingml.chart+xml"/>
  <Override PartName="/ppt/charts/chart3.xml" ContentType="application/vnd.openxmlformats-officedocument.drawingml.chart+xml"/>
  <Override PartName="/ppt/slideMasters/slideMaster11.xml" ContentType="application/vnd.openxmlformats-officedocument.presentationml.slideMaster+xml"/>
  <Override PartName="/ppt/slides/slide11.xml" ContentType="application/vnd.openxmlformats-officedocument.presentationml.slide+xml"/>
  <Override PartName="/ppt/charts/chart4.xml" ContentType="application/vnd.openxmlformats-officedocument.drawingml.chart+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notesMasterIdLst>
    <p:notesMasterId r:id="rId15"/>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pieChart>
        <c:varyColors val="1"/>
        <c:ser>
          <c:idx val="0"/>
          <c:order val="0"/>
          <c:tx>
            <c:strRef>
              <c:f>Sheet1!$B$1</c:f>
              <c:strCache>
                <c:ptCount val="1"/>
                <c:pt idx="0">
                  <c:v>売上構成</c:v>
                </c:pt>
              </c:strCache>
            </c:strRef>
          </c:tx>
          <c:spPr>
            <a:solidFill>
              <a:schemeClr val="accent1"/>
            </a:solidFill>
            <a:ln w="9525" cap="flat">
              <a:solidFill>
                <a:srgbClr val="F9F9F9"/>
              </a:solidFill>
              <a:prstDash val="solid"/>
              <a:round/>
            </a:ln>
            <a:effectLst/>
          </c:spPr>
          <c:dPt>
            <c:idx val="0"/>
            <c:bubble3D val="0"/>
            <c:spPr>
              <a:solidFill>
                <a:srgbClr val="1B365D"/>
              </a:solidFill>
              <a:effectLst/>
            </c:spPr>
          </c:dPt>
          <c:dPt>
            <c:idx val="1"/>
            <c:bubble3D val="0"/>
            <c:spPr>
              <a:solidFill>
                <a:srgbClr val="2E75B6"/>
              </a:solidFill>
              <a:effectLst/>
            </c:spPr>
          </c:dPt>
          <c:dPt>
            <c:idx val="2"/>
            <c:bubble3D val="0"/>
            <c:spPr>
              <a:solidFill>
                <a:srgbClr val="5B9BD5"/>
              </a:solidFill>
              <a:effectLst/>
            </c:spPr>
          </c:dPt>
          <c:dPt>
            <c:idx val="3"/>
            <c:bubble3D val="0"/>
            <c:spPr>
              <a:solidFill>
                <a:srgbClr val="E8ECF0"/>
              </a:solidFill>
              <a:effectLst/>
            </c:spPr>
          </c:dPt>
          <c:dLbls>
            <c:dLbl>
              <c:idx val="0"/>
              <c:numFmt formatCode="0%" sourceLinked="0"/>
              <c:spPr/>
              <c:txPr>
                <a:bodyPr/>
                <a:lstStyle/>
                <a:p>
                  <a:pPr>
                    <a:defRPr sz="1000" b="0" i="0" u="none" strike="noStrike">
                      <a:solidFill>
                        <a:srgbClr val="2D3436"/>
                      </a:solidFill>
                      <a:latin typeface="Arial"/>
                    </a:defRPr>
                  </a:pPr>
                </a:p>
              </c:txPr>
              <c:showLegendKey val="0"/>
              <c:showVal val="0"/>
              <c:showCatName val="0"/>
              <c:showSerName val="0"/>
              <c:showPercent val="1"/>
              <c:showBubbleSize val="0"/>
            </c:dLbl>
            <c:dLbl>
              <c:idx val="1"/>
              <c:numFmt formatCode="0%" sourceLinked="0"/>
              <c:spPr/>
              <c:txPr>
                <a:bodyPr/>
                <a:lstStyle/>
                <a:p>
                  <a:pPr>
                    <a:defRPr sz="1000" b="0" i="0" u="none" strike="noStrike">
                      <a:solidFill>
                        <a:srgbClr val="2D3436"/>
                      </a:solidFill>
                      <a:latin typeface="Arial"/>
                    </a:defRPr>
                  </a:pPr>
                </a:p>
              </c:txPr>
              <c:showLegendKey val="0"/>
              <c:showVal val="0"/>
              <c:showCatName val="0"/>
              <c:showSerName val="0"/>
              <c:showPercent val="1"/>
              <c:showBubbleSize val="0"/>
            </c:dLbl>
            <c:dLbl>
              <c:idx val="2"/>
              <c:numFmt formatCode="0%" sourceLinked="0"/>
              <c:spPr/>
              <c:txPr>
                <a:bodyPr/>
                <a:lstStyle/>
                <a:p>
                  <a:pPr>
                    <a:defRPr sz="1000" b="0" i="0" u="none" strike="noStrike">
                      <a:solidFill>
                        <a:srgbClr val="2D3436"/>
                      </a:solidFill>
                      <a:latin typeface="Arial"/>
                    </a:defRPr>
                  </a:pPr>
                </a:p>
              </c:txPr>
              <c:showLegendKey val="0"/>
              <c:showVal val="0"/>
              <c:showCatName val="0"/>
              <c:showSerName val="0"/>
              <c:showPercent val="1"/>
              <c:showBubbleSize val="0"/>
            </c:dLbl>
            <c:dLbl>
              <c:idx val="3"/>
              <c:numFmt formatCode="0%" sourceLinked="0"/>
              <c:spPr/>
              <c:txPr>
                <a:bodyPr/>
                <a:lstStyle/>
                <a:p>
                  <a:pPr>
                    <a:defRPr sz="1000" b="0" i="0" u="none" strike="noStrike">
                      <a:solidFill>
                        <a:srgbClr val="2D3436"/>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dLblPos val="ctr"/>
            <c:showLegendKey val="0"/>
            <c:showVal val="0"/>
            <c:showCatName val="1"/>
            <c:showSerName val="0"/>
            <c:showPercent val="1"/>
            <c:showBubbleSize val="0"/>
            <c:showLeaderLines val="0"/>
          </c:dLbls>
          <c:cat>
            <c:strRef>
              <c:f>Sheet1!$A$2:$A$5</c:f>
              <c:strCache>
                <c:ptCount val="4"/>
                <c:pt idx="0">
                  <c:v>A社(自動車)</c:v>
                </c:pt>
                <c:pt idx="1">
                  <c:v>B社(産業機器)</c:v>
                </c:pt>
                <c:pt idx="2">
                  <c:v>C社(自動車)</c:v>
                </c:pt>
                <c:pt idx="3">
                  <c:v>その他</c:v>
                </c:pt>
              </c:strCache>
            </c:strRef>
          </c:cat>
          <c:val>
            <c:numRef>
              <c:f>Sheet1!$B$2:$B$5</c:f>
              <c:numCache>
                <c:ptCount val="4"/>
                <c:pt idx="0">
                  <c:v>35</c:v>
                </c:pt>
                <c:pt idx="1">
                  <c:v>25</c:v>
                </c:pt>
                <c:pt idx="2">
                  <c:v>20</c:v>
                </c:pt>
                <c:pt idx="3">
                  <c:v>20</c:v>
                </c:pt>
              </c:numCache>
            </c:numRef>
          </c:val>
        </c:ser>
        <c:firstSliceAng val="0"/>
      </c:pieChart>
      <c:spPr>
        <a:no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400" b="0" i="0" u="none" strike="noStrike">
                <a:solidFill>
                  <a:srgbClr val="1B365D"/>
                </a:solidFill>
                <a:latin typeface="Arial"/>
              </a:defRPr>
            </a:pPr>
            <a:r>
              <a:rPr sz="1400" b="0" i="0" u="none" strike="noStrike">
                <a:solidFill>
                  <a:srgbClr val="1B365D"/>
                </a:solidFill>
                <a:latin typeface="Arial"/>
              </a:rPr>
              <a:t>売上高推移</a:t>
            </a:r>
          </a:p>
        </c:rich>
      </c:tx>
      <c:layout/>
      <c:overlay val="0"/>
    </c:title>
    <c:autoTitleDeleted val="0"/>
    <c:plotArea>
      <c:layout/>
      <c:barChart>
        <c:barDir val="col"/>
        <c:grouping val="clustered"/>
        <c:varyColors val="0"/>
        <c:ser>
          <c:idx val="0"/>
          <c:order val="0"/>
          <c:tx>
            <c:strRef>
              <c:f>Sheet1!$B$1</c:f>
              <c:strCache>
                <c:ptCount val="1"/>
                <c:pt idx="0">
                  <c:v>売上高（百万円）</c:v>
                </c:pt>
              </c:strCache>
            </c:strRef>
          </c:tx>
          <c:spPr>
            <a:solidFill>
              <a:srgbClr val="2E75B6"/>
            </a:solidFill>
            <a:effectLst/>
          </c:spPr>
          <c:invertIfNegative val="0"/>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cat>
            <c:multiLvlStrRef>
              <c:f>Sheet1!$A$2:$A$6</c:f>
              <c:multiLvlStrCache>
                <c:ptCount val="5"/>
                <c:lvl>
                  <c:pt idx="0">
                    <c:v>2024実績</c:v>
                  </c:pt>
                  <c:pt idx="1">
                    <c:v>2025実績</c:v>
                  </c:pt>
                  <c:pt idx="2">
                    <c:v>2026計画</c:v>
                  </c:pt>
                  <c:pt idx="3">
                    <c:v>2027計画</c:v>
                  </c:pt>
                  <c:pt idx="4">
                    <c:v>2028計画</c:v>
                  </c:pt>
                </c:lvl>
              </c:multiLvlStrCache>
            </c:multiLvlStrRef>
          </c:cat>
          <c:val>
            <c:numRef>
              <c:f>Sheet1!$B$2:$B$6</c:f>
              <c:numCache>
                <c:formatCode>General</c:formatCode>
                <c:ptCount val="5"/>
                <c:pt idx="0">
                  <c:v>340</c:v>
                </c:pt>
                <c:pt idx="1">
                  <c:v>300</c:v>
                </c:pt>
                <c:pt idx="2">
                  <c:v>310</c:v>
                </c:pt>
                <c:pt idx="3">
                  <c:v>330</c:v>
                </c:pt>
                <c:pt idx="4">
                  <c:v>350</c:v>
                </c:pt>
              </c:numCache>
            </c:numRef>
          </c:val>
        </c:ser>
        <c:dLbls>
          <c:numFmt formatCode="#,##0" sourceLinked="0"/>
          <c:txPr>
            <a:bodyPr/>
            <a:lstStyle/>
            <a:p>
              <a:pPr>
                <a:defRPr b="0" i="0" strike="noStrike" sz="1000" u="none">
                  <a:solidFill>
                    <a:srgbClr val="2D3436"/>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36E72"/>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8EC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36E72"/>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title>
      <c:tx>
        <c:rich>
          <a:bodyPr/>
          <a:lstStyle/>
          <a:p>
            <a:pPr>
              <a:defRPr sz="1400" b="0" i="0" u="none" strike="noStrike">
                <a:solidFill>
                  <a:srgbClr val="1B365D"/>
                </a:solidFill>
                <a:latin typeface="Arial"/>
              </a:defRPr>
            </a:pPr>
            <a:r>
              <a:rPr sz="1400" b="0" i="0" u="none" strike="noStrike">
                <a:solidFill>
                  <a:srgbClr val="1B365D"/>
                </a:solidFill>
                <a:latin typeface="Arial"/>
              </a:rPr>
              <a:t>経常利益推移</a:t>
            </a:r>
          </a:p>
        </c:rich>
      </c:tx>
      <c:layout/>
      <c:overlay val="0"/>
    </c:title>
    <c:autoTitleDeleted val="0"/>
    <c:plotArea>
      <c:layout/>
      <c:lineChart>
        <c:varyColors val="0"/>
        <c:ser>
          <c:idx val="0"/>
          <c:order val="0"/>
          <c:tx>
            <c:strRef>
              <c:f>Sheet1!$B$1</c:f>
              <c:strCache>
                <c:ptCount val="1"/>
                <c:pt idx="0">
                  <c:v>経常利益（万円）</c:v>
                </c:pt>
              </c:strCache>
            </c:strRef>
          </c:tx>
          <c:spPr>
            <a:solidFill>
              <a:srgbClr val="2D7D46"/>
            </a:solidFill>
            <a:ln w="38100" cap="flat">
              <a:solidFill>
                <a:srgbClr val="2D7D46"/>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2D7D46"/>
              </a:solidFill>
              <a:ln w="9525" cap="flat">
                <a:solidFill>
                  <a:srgbClr val="2D7D46"/>
                </a:solidFill>
                <a:prstDash val="solid"/>
                <a:round/>
              </a:ln>
              <a:effectLst/>
            </c:spPr>
          </c:marker>
          <c:cat>
            <c:multiLvlStrRef>
              <c:f>Sheet1!$A$2:$A$6</c:f>
              <c:multiLvlStrCache>
                <c:ptCount val="5"/>
                <c:lvl>
                  <c:pt idx="0">
                    <c:v>2024</c:v>
                  </c:pt>
                  <c:pt idx="1">
                    <c:v>2025</c:v>
                  </c:pt>
                  <c:pt idx="2">
                    <c:v>2026</c:v>
                  </c:pt>
                  <c:pt idx="3">
                    <c:v>2027</c:v>
                  </c:pt>
                  <c:pt idx="4">
                    <c:v>2028</c:v>
                  </c:pt>
                </c:lvl>
              </c:multiLvlStrCache>
            </c:multiLvlStrRef>
          </c:cat>
          <c:val>
            <c:numRef>
              <c:f>Sheet1!$B$2:$B$6</c:f>
              <c:numCache>
                <c:formatCode>General</c:formatCode>
                <c:ptCount val="5"/>
                <c:pt idx="0">
                  <c:v>-300</c:v>
                </c:pt>
                <c:pt idx="1">
                  <c:v>-800</c:v>
                </c:pt>
                <c:pt idx="2">
                  <c:v>-200</c:v>
                </c:pt>
                <c:pt idx="3">
                  <c:v>300</c:v>
                </c:pt>
                <c:pt idx="4">
                  <c:v>800</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36E72"/>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8EC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36E72"/>
                </a:solidFill>
                <a:latin typeface="Arial"/>
              </a:defRPr>
            </a:pPr>
            <a:endParaRPr lang="en-US"/>
          </a:p>
        </c:txPr>
        <c:crossAx val="2094734554"/>
        <c:crosses val="autoZero"/>
        <c:crossBetween val="between"/>
      </c:valAx>
      <c:spPr>
        <a:noFill/>
        <a:ln>
          <a:noFill/>
        </a:ln>
        <a:effectLst/>
      </c:spPr>
    </c:plotArea>
    <c:plotVisOnly val="1"/>
    <c:dispBlanksAs val="span"/>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営業CF</c:v>
                </c:pt>
              </c:strCache>
            </c:strRef>
          </c:tx>
          <c:spPr>
            <a:solidFill>
              <a:srgbClr val="2D7D46"/>
            </a:solidFill>
            <a:effectLst/>
          </c:spPr>
          <c:invertIfNegative val="0"/>
          <c:dLbls>
            <c:numFmt formatCode="#,##0" sourceLinked="0"/>
            <c:txPr>
              <a:bodyPr/>
              <a:lstStyle/>
              <a:p>
                <a:pPr>
                  <a:defRPr b="0" i="0" strike="noStrike" sz="900" u="none">
                    <a:solidFill>
                      <a:srgbClr val="2D3436"/>
                    </a:solidFill>
                    <a:latin typeface="Arial"/>
                  </a:defRPr>
                </a:pPr>
              </a:p>
            </c:txPr>
            <c:showLegendKey val="0"/>
            <c:showVal val="1"/>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Sheet1!$B$2:$B$4</c:f>
              <c:numCache>
                <c:formatCode>General</c:formatCode>
                <c:ptCount val="3"/>
                <c:pt idx="0">
                  <c:v>500</c:v>
                </c:pt>
                <c:pt idx="1">
                  <c:v>1500</c:v>
                </c:pt>
                <c:pt idx="2">
                  <c:v>2500</c:v>
                </c:pt>
              </c:numCache>
            </c:numRef>
          </c:val>
        </c:ser>
        <c:ser>
          <c:idx val="1"/>
          <c:order val="1"/>
          <c:tx>
            <c:strRef>
              <c:f>Sheet1!$C$1</c:f>
              <c:strCache>
                <c:ptCount val="1"/>
                <c:pt idx="0">
                  <c:v>返済額</c:v>
                </c:pt>
              </c:strCache>
            </c:strRef>
          </c:tx>
          <c:spPr>
            <a:solidFill>
              <a:srgbClr val="2E75B6"/>
            </a:solidFill>
            <a:effectLst/>
          </c:spPr>
          <c:invertIfNegative val="0"/>
          <c:dLbls>
            <c:numFmt formatCode="#,##0" sourceLinked="0"/>
            <c:txPr>
              <a:bodyPr/>
              <a:lstStyle/>
              <a:p>
                <a:pPr>
                  <a:defRPr b="0" i="0" strike="noStrike" sz="900" u="none">
                    <a:solidFill>
                      <a:srgbClr val="2D3436"/>
                    </a:solidFill>
                    <a:latin typeface="Arial"/>
                  </a:defRPr>
                </a:pPr>
              </a:p>
            </c:txPr>
            <c:showLegendKey val="0"/>
            <c:showVal val="1"/>
            <c:showCatName val="0"/>
            <c:showSerName val="0"/>
            <c:showPercent val="0"/>
            <c:showBubbleSize val="0"/>
            <c:showLeaderLines val="0"/>
          </c:dLbls>
          <c:cat>
            <c:multiLvlStrRef>
              <c:f>Sheet1!$A$2:$A$4</c:f>
              <c:multiLvlStrCache>
                <c:ptCount val="3"/>
                <c:lvl>
                  <c:pt idx="0">
                    <c:v>2026</c:v>
                  </c:pt>
                  <c:pt idx="1">
                    <c:v>2027</c:v>
                  </c:pt>
                  <c:pt idx="2">
                    <c:v>2028</c:v>
                  </c:pt>
                </c:lvl>
              </c:multiLvlStrCache>
            </c:multiLvlStrRef>
          </c:cat>
          <c:val>
            <c:numRef>
              <c:f>Sheet1!$C$2:$C$4</c:f>
              <c:numCache>
                <c:formatCode>General</c:formatCode>
                <c:ptCount val="3"/>
                <c:pt idx="0">
                  <c:v>600</c:v>
                </c:pt>
                <c:pt idx="1">
                  <c:v>1200</c:v>
                </c:pt>
                <c:pt idx="2">
                  <c:v>1800</c:v>
                </c:pt>
              </c:numCache>
            </c:numRef>
          </c:val>
        </c:ser>
        <c:dLbls>
          <c:numFmt formatCode="#,##0" sourceLinked="0"/>
          <c:txPr>
            <a:bodyPr/>
            <a:lstStyle/>
            <a:p>
              <a:pPr>
                <a:defRPr b="0" i="0" strike="noStrike" sz="900" u="none">
                  <a:solidFill>
                    <a:srgbClr val="2D3436"/>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636E72"/>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E8EC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36E72"/>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000">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chart" Target="/ppt/charts/chart3.xml"/><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65D"/>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A843"/>
          </a:solidFill>
          <a:ln/>
        </p:spPr>
      </p:sp>
      <p:sp>
        <p:nvSpPr>
          <p:cNvPr id="3" name="Text 1"/>
          <p:cNvSpPr/>
          <p:nvPr/>
        </p:nvSpPr>
        <p:spPr>
          <a:xfrm>
            <a:off x="914400" y="1097280"/>
            <a:ext cx="7315200" cy="914400"/>
          </a:xfrm>
          <a:prstGeom prst="rect">
            <a:avLst/>
          </a:prstGeom>
          <a:noFill/>
          <a:ln/>
        </p:spPr>
        <p:txBody>
          <a:bodyPr wrap="square" rtlCol="0" anchor="ctr"/>
          <a:lstStyle/>
          <a:p>
            <a:pPr algn="ctr" indent="0" marL="0">
              <a:buNone/>
            </a:pPr>
            <a:r>
              <a:rPr lang="en-US" sz="4200" b="1" dirty="0">
                <a:solidFill>
                  <a:srgbClr val="FFFFFF"/>
                </a:solidFill>
                <a:latin typeface="Calibri" pitchFamily="34" charset="0"/>
                <a:ea typeface="Calibri" pitchFamily="34" charset="-122"/>
                <a:cs typeface="Calibri" pitchFamily="34" charset="-120"/>
              </a:rPr>
              <a:t>経営改善計画書</a:t>
            </a:r>
            <a:endParaRPr lang="en-US" sz="4200" dirty="0"/>
          </a:p>
        </p:txBody>
      </p:sp>
      <p:sp>
        <p:nvSpPr>
          <p:cNvPr id="4" name="Text 2"/>
          <p:cNvSpPr/>
          <p:nvPr/>
        </p:nvSpPr>
        <p:spPr>
          <a:xfrm>
            <a:off x="914400" y="2194560"/>
            <a:ext cx="7315200" cy="548640"/>
          </a:xfrm>
          <a:prstGeom prst="rect">
            <a:avLst/>
          </a:prstGeom>
          <a:noFill/>
          <a:ln/>
        </p:spPr>
        <p:txBody>
          <a:bodyPr wrap="square" rtlCol="0" anchor="ctr"/>
          <a:lstStyle/>
          <a:p>
            <a:pPr algn="ctr" indent="0" marL="0">
              <a:buNone/>
            </a:pPr>
            <a:r>
              <a:rPr lang="en-US" sz="2400" dirty="0">
                <a:solidFill>
                  <a:srgbClr val="D4A843"/>
                </a:solidFill>
                <a:latin typeface="Calibri" pitchFamily="34" charset="0"/>
                <a:ea typeface="Calibri" pitchFamily="34" charset="-122"/>
                <a:cs typeface="Calibri" pitchFamily="34" charset="-120"/>
              </a:rPr>
              <a:t>株式会社山田製作所</a:t>
            </a:r>
            <a:endParaRPr lang="en-US" sz="2400" dirty="0"/>
          </a:p>
        </p:txBody>
      </p:sp>
      <p:sp>
        <p:nvSpPr>
          <p:cNvPr id="5" name="Shape 3"/>
          <p:cNvSpPr/>
          <p:nvPr/>
        </p:nvSpPr>
        <p:spPr>
          <a:xfrm>
            <a:off x="3200400" y="2926080"/>
            <a:ext cx="2743200" cy="18288"/>
          </a:xfrm>
          <a:prstGeom prst="rect">
            <a:avLst/>
          </a:prstGeom>
          <a:solidFill>
            <a:srgbClr val="FFFFFF">
              <a:alpha val="50000"/>
            </a:srgbClr>
          </a:solidFill>
          <a:ln/>
        </p:spPr>
      </p:sp>
      <p:sp>
        <p:nvSpPr>
          <p:cNvPr id="6" name="Text 4"/>
          <p:cNvSpPr/>
          <p:nvPr/>
        </p:nvSpPr>
        <p:spPr>
          <a:xfrm>
            <a:off x="914400" y="3200400"/>
            <a:ext cx="7315200" cy="457200"/>
          </a:xfrm>
          <a:prstGeom prst="rect">
            <a:avLst/>
          </a:prstGeom>
          <a:noFill/>
          <a:ln/>
        </p:spPr>
        <p:txBody>
          <a:bodyPr wrap="square" rtlCol="0" anchor="ctr"/>
          <a:lstStyle/>
          <a:p>
            <a:pPr algn="ctr" indent="0" marL="0">
              <a:buNone/>
            </a:pPr>
            <a:r>
              <a:rPr lang="en-US" sz="1600" dirty="0">
                <a:solidFill>
                  <a:srgbClr val="FFFFFF">
                    <a:alpha val="30000"/>
                  </a:srgbClr>
                </a:solidFill>
                <a:latin typeface="Calibri" pitchFamily="34" charset="0"/>
                <a:ea typeface="Calibri" pitchFamily="34" charset="-122"/>
                <a:cs typeface="Calibri" pitchFamily="34" charset="-120"/>
              </a:rPr>
              <a:t>2026年3月</a:t>
            </a:r>
            <a:endParaRPr lang="en-US" sz="1600" dirty="0"/>
          </a:p>
        </p:txBody>
      </p:sp>
      <p:sp>
        <p:nvSpPr>
          <p:cNvPr id="7" name="Text 5"/>
          <p:cNvSpPr/>
          <p:nvPr/>
        </p:nvSpPr>
        <p:spPr>
          <a:xfrm>
            <a:off x="914400" y="3749040"/>
            <a:ext cx="7315200" cy="365760"/>
          </a:xfrm>
          <a:prstGeom prst="rect">
            <a:avLst/>
          </a:prstGeom>
          <a:noFill/>
          <a:ln/>
        </p:spPr>
        <p:txBody>
          <a:bodyPr wrap="square" rtlCol="0" anchor="ctr"/>
          <a:lstStyle/>
          <a:p>
            <a:pPr algn="ctr" indent="0" marL="0">
              <a:buNone/>
            </a:pPr>
            <a:r>
              <a:rPr lang="en-US" sz="1400" dirty="0">
                <a:solidFill>
                  <a:srgbClr val="FFFFFF">
                    <a:alpha val="30000"/>
                  </a:srgbClr>
                </a:solidFill>
                <a:latin typeface="Calibri" pitchFamily="34" charset="0"/>
                <a:ea typeface="Calibri" pitchFamily="34" charset="-122"/>
                <a:cs typeface="Calibri" pitchFamily="34" charset="-120"/>
              </a:rPr>
              <a:t>代表取締役　山田太郎</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数値計画（売上・利益の推移）</a:t>
            </a:r>
            <a:endParaRPr lang="en-US" sz="2800" dirty="0"/>
          </a:p>
        </p:txBody>
      </p:sp>
      <p:sp>
        <p:nvSpPr>
          <p:cNvPr id="3" name="Shape 1"/>
          <p:cNvSpPr/>
          <p:nvPr/>
        </p:nvSpPr>
        <p:spPr>
          <a:xfrm>
            <a:off x="457200" y="868680"/>
            <a:ext cx="8229600" cy="27432"/>
          </a:xfrm>
          <a:prstGeom prst="rect">
            <a:avLst/>
          </a:prstGeom>
          <a:solidFill>
            <a:srgbClr val="1B365D"/>
          </a:solidFill>
          <a:ln/>
        </p:spPr>
      </p:sp>
      <p:graphicFrame>
        <p:nvGraphicFramePr>
          <p:cNvPr id="4" name="Chart 0" descr=""/>
          <p:cNvGraphicFramePr/>
          <p:nvPr/>
        </p:nvGraphicFramePr>
        <p:xfrm>
          <a:off x="457200" y="1097280"/>
          <a:ext cx="5029200" cy="2926080"/>
        </p:xfrm>
        <a:graphic xmlns:a="http://schemas.openxmlformats.org/drawingml/2006/main">
          <a:graphicData uri="http://schemas.openxmlformats.org/drawingml/2006/chart">
            <c:chart xmlns:c="http://schemas.openxmlformats.org/drawingml/2006/chart" r:id="rId1"/>
          </a:graphicData>
        </a:graphic>
      </p:graphicFrame>
      <p:graphicFrame>
        <p:nvGraphicFramePr>
          <p:cNvPr id="5" name="Chart 1" descr=""/>
          <p:cNvGraphicFramePr/>
          <p:nvPr/>
        </p:nvGraphicFramePr>
        <p:xfrm>
          <a:off x="5669280" y="1097280"/>
          <a:ext cx="3200400" cy="2926080"/>
        </p:xfrm>
        <a:graphic xmlns:a="http://schemas.openxmlformats.org/drawingml/2006/main">
          <a:graphicData uri="http://schemas.openxmlformats.org/drawingml/2006/chart">
            <c:chart xmlns:c="http://schemas.openxmlformats.org/drawingml/2006/chart" r:id="rId2"/>
          </a:graphicData>
        </a:graphic>
      </p:graphicFrame>
      <p:sp>
        <p:nvSpPr>
          <p:cNvPr id="6" name="Text 2"/>
          <p:cNvSpPr/>
          <p:nvPr/>
        </p:nvSpPr>
        <p:spPr>
          <a:xfrm>
            <a:off x="457200" y="4114800"/>
            <a:ext cx="8229600" cy="365760"/>
          </a:xfrm>
          <a:prstGeom prst="rect">
            <a:avLst/>
          </a:prstGeom>
          <a:noFill/>
          <a:ln/>
        </p:spPr>
        <p:txBody>
          <a:bodyPr wrap="square" rtlCol="0" anchor="ctr"/>
          <a:lstStyle/>
          <a:p>
            <a:pPr indent="0" marL="0">
              <a:buNone/>
            </a:pPr>
            <a:r>
              <a:rPr lang="en-US" sz="1000" i="1" dirty="0">
                <a:solidFill>
                  <a:srgbClr val="636E72"/>
                </a:solidFill>
                <a:latin typeface="Calibri" pitchFamily="34" charset="0"/>
                <a:ea typeface="Calibri" pitchFamily="34" charset="-122"/>
                <a:cs typeface="Calibri" pitchFamily="34" charset="-120"/>
              </a:rPr>
              <a:t>※ 売上計画は既存取引先の受注回復＋新規顧客獲得を前提とした保守的な見積もり</a:t>
            </a:r>
            <a:endParaRPr lang="en-US" sz="1000" dirty="0"/>
          </a:p>
        </p:txBody>
      </p:sp>
      <p:sp>
        <p:nvSpPr>
          <p:cNvPr id="7" name="Text 3"/>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8" name="Text 4"/>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資金繰り・返済計画</a:t>
            </a:r>
            <a:endParaRPr lang="en-US" sz="2800" dirty="0"/>
          </a:p>
        </p:txBody>
      </p:sp>
      <p:sp>
        <p:nvSpPr>
          <p:cNvPr id="3" name="Shape 1"/>
          <p:cNvSpPr/>
          <p:nvPr/>
        </p:nvSpPr>
        <p:spPr>
          <a:xfrm>
            <a:off x="457200" y="868680"/>
            <a:ext cx="8229600" cy="27432"/>
          </a:xfrm>
          <a:prstGeom prst="rect">
            <a:avLst/>
          </a:prstGeom>
          <a:solidFill>
            <a:srgbClr val="1B365D"/>
          </a:solidFill>
          <a:ln/>
        </p:spPr>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457200" y="1097280"/>
          <a:ext cx="8229600" cy="914400"/>
        </p:xfrm>
        <a:graphic>
          <a:graphicData uri="http://schemas.openxmlformats.org/drawingml/2006/table">
            <a:tbl>
              <a:tblPr/>
              <a:tblGrid>
                <a:gridCol w="1828800"/>
                <a:gridCol w="2103120"/>
                <a:gridCol w="2103120"/>
                <a:gridCol w="2194560"/>
              </a:tblGrid>
              <a:tr h="365760">
                <a:tc>
                  <a:txBody>
                    <a:bodyPr/>
                    <a:lstStyle/>
                    <a:p>
                      <a:pPr indent="0" marL="0">
                        <a:buNone/>
                      </a:pP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2026年</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2027年</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c>
                  <a:txBody>
                    <a:bodyPr/>
                    <a:lstStyle/>
                    <a:p>
                      <a:pPr indent="0" marL="0">
                        <a:buNone/>
                      </a:pPr>
                      <a:r>
                        <a:rPr lang="en-US" sz="1000" b="1" dirty="0">
                          <a:solidFill>
                            <a:srgbClr val="FFFFFF"/>
                          </a:solidFill>
                          <a:latin typeface="Calibri" pitchFamily="34" charset="0"/>
                          <a:ea typeface="Calibri" pitchFamily="34" charset="-122"/>
                          <a:cs typeface="Calibri" pitchFamily="34" charset="-120"/>
                        </a:rPr>
                        <a:t>2028年</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r>
              <a:tr h="365760">
                <a:tc>
                  <a:txBody>
                    <a:bodyPr/>
                    <a:lstStyle/>
                    <a:p>
                      <a:pPr indent="0" marL="0">
                        <a:buNone/>
                      </a:pPr>
                      <a:r>
                        <a:rPr lang="en-US" sz="1000" b="1" dirty="0">
                          <a:solidFill>
                            <a:srgbClr val="000000"/>
                          </a:solidFill>
                          <a:latin typeface="Calibri" pitchFamily="34" charset="0"/>
                          <a:ea typeface="Calibri" pitchFamily="34" charset="-122"/>
                          <a:cs typeface="Calibri" pitchFamily="34" charset="-120"/>
                        </a:rPr>
                        <a:t>営業CF</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500万円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1,500万円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2,500万円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r>
              <a:tr h="365760">
                <a:tc>
                  <a:txBody>
                    <a:bodyPr/>
                    <a:lstStyle/>
                    <a:p>
                      <a:pPr indent="0" marL="0">
                        <a:buNone/>
                      </a:pPr>
                      <a:r>
                        <a:rPr lang="en-US" sz="1000" b="1" dirty="0">
                          <a:solidFill>
                            <a:srgbClr val="000000"/>
                          </a:solidFill>
                          <a:latin typeface="Calibri" pitchFamily="34" charset="0"/>
                          <a:ea typeface="Calibri" pitchFamily="34" charset="-122"/>
                          <a:cs typeface="Calibri" pitchFamily="34" charset="-120"/>
                        </a:rPr>
                        <a:t>借入返済額</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600万円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1,200万円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1,800万円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r>
              <a:tr h="365760">
                <a:tc>
                  <a:txBody>
                    <a:bodyPr/>
                    <a:lstStyle/>
                    <a:p>
                      <a:pPr indent="0" marL="0">
                        <a:buNone/>
                      </a:pPr>
                      <a:r>
                        <a:rPr lang="en-US" sz="1000" b="1" dirty="0">
                          <a:solidFill>
                            <a:srgbClr val="000000"/>
                          </a:solidFill>
                          <a:latin typeface="Calibri" pitchFamily="34" charset="0"/>
                          <a:ea typeface="Calibri" pitchFamily="34" charset="-122"/>
                          <a:cs typeface="Calibri" pitchFamily="34" charset="-120"/>
                        </a:rPr>
                        <a:t>借入残高</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1.14億円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1.02億円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0.84億円</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r>
            </a:tbl>
          </a:graphicData>
        </a:graphic>
      </p:graphicFrame>
      <p:graphicFrame>
        <p:nvGraphicFramePr>
          <p:cNvPr id="5" name="Chart 0" descr=""/>
          <p:cNvGraphicFramePr/>
          <p:nvPr/>
        </p:nvGraphicFramePr>
        <p:xfrm>
          <a:off x="457200" y="2743200"/>
          <a:ext cx="8229600" cy="1828800"/>
        </p:xfrm>
        <a:graphic xmlns:a="http://schemas.openxmlformats.org/drawingml/2006/main">
          <a:graphicData uri="http://schemas.openxmlformats.org/drawingml/2006/chart">
            <c:chart xmlns:c="http://schemas.openxmlformats.org/drawingml/2006/chart" r:id="rId1"/>
          </a:graphicData>
        </a:graphic>
      </p:graphicFrame>
      <p:sp>
        <p:nvSpPr>
          <p:cNvPr id="6" name="Text 2"/>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7" name="Text 3"/>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実行体制・モニタリング</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Shape 2"/>
          <p:cNvSpPr/>
          <p:nvPr/>
        </p:nvSpPr>
        <p:spPr>
          <a:xfrm>
            <a:off x="457200" y="1097280"/>
            <a:ext cx="8229600" cy="91440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5" name="Shape 3"/>
          <p:cNvSpPr/>
          <p:nvPr/>
        </p:nvSpPr>
        <p:spPr>
          <a:xfrm>
            <a:off x="457200" y="1097280"/>
            <a:ext cx="73152" cy="914400"/>
          </a:xfrm>
          <a:prstGeom prst="rect">
            <a:avLst/>
          </a:prstGeom>
          <a:solidFill>
            <a:srgbClr val="2E75B6"/>
          </a:solidFill>
          <a:ln/>
        </p:spPr>
      </p:sp>
      <p:sp>
        <p:nvSpPr>
          <p:cNvPr id="6" name="Text 4"/>
          <p:cNvSpPr/>
          <p:nvPr/>
        </p:nvSpPr>
        <p:spPr>
          <a:xfrm>
            <a:off x="777240" y="1143000"/>
            <a:ext cx="731520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月次モニタリング</a:t>
            </a:r>
            <a:endParaRPr lang="en-US" sz="1600" dirty="0"/>
          </a:p>
        </p:txBody>
      </p:sp>
      <p:sp>
        <p:nvSpPr>
          <p:cNvPr id="7" name="Text 5"/>
          <p:cNvSpPr/>
          <p:nvPr/>
        </p:nvSpPr>
        <p:spPr>
          <a:xfrm>
            <a:off x="777240" y="1554480"/>
            <a:ext cx="7315200" cy="36576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売上・利益・受注状況を月次で集計し、計画との差異を確認</a:t>
            </a:r>
            <a:endParaRPr lang="en-US" sz="1200" dirty="0"/>
          </a:p>
        </p:txBody>
      </p:sp>
      <p:sp>
        <p:nvSpPr>
          <p:cNvPr id="8" name="Shape 6"/>
          <p:cNvSpPr/>
          <p:nvPr/>
        </p:nvSpPr>
        <p:spPr>
          <a:xfrm>
            <a:off x="457200" y="2194560"/>
            <a:ext cx="8229600" cy="91440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9" name="Shape 7"/>
          <p:cNvSpPr/>
          <p:nvPr/>
        </p:nvSpPr>
        <p:spPr>
          <a:xfrm>
            <a:off x="457200" y="2194560"/>
            <a:ext cx="73152" cy="914400"/>
          </a:xfrm>
          <a:prstGeom prst="rect">
            <a:avLst/>
          </a:prstGeom>
          <a:solidFill>
            <a:srgbClr val="2E75B6"/>
          </a:solidFill>
          <a:ln/>
        </p:spPr>
      </p:sp>
      <p:sp>
        <p:nvSpPr>
          <p:cNvPr id="10" name="Text 8"/>
          <p:cNvSpPr/>
          <p:nvPr/>
        </p:nvSpPr>
        <p:spPr>
          <a:xfrm>
            <a:off x="777240" y="2240280"/>
            <a:ext cx="731520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四半期レビュー</a:t>
            </a:r>
            <a:endParaRPr lang="en-US" sz="1600" dirty="0"/>
          </a:p>
        </p:txBody>
      </p:sp>
      <p:sp>
        <p:nvSpPr>
          <p:cNvPr id="11" name="Text 9"/>
          <p:cNvSpPr/>
          <p:nvPr/>
        </p:nvSpPr>
        <p:spPr>
          <a:xfrm>
            <a:off x="777240" y="2651760"/>
            <a:ext cx="7315200" cy="36576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金融機関向け四半期報告書を作成し、進捗と対策を共有</a:t>
            </a:r>
            <a:endParaRPr lang="en-US" sz="1200" dirty="0"/>
          </a:p>
        </p:txBody>
      </p:sp>
      <p:sp>
        <p:nvSpPr>
          <p:cNvPr id="12" name="Shape 10"/>
          <p:cNvSpPr/>
          <p:nvPr/>
        </p:nvSpPr>
        <p:spPr>
          <a:xfrm>
            <a:off x="457200" y="3291840"/>
            <a:ext cx="8229600" cy="91440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3" name="Shape 11"/>
          <p:cNvSpPr/>
          <p:nvPr/>
        </p:nvSpPr>
        <p:spPr>
          <a:xfrm>
            <a:off x="457200" y="3291840"/>
            <a:ext cx="73152" cy="914400"/>
          </a:xfrm>
          <a:prstGeom prst="rect">
            <a:avLst/>
          </a:prstGeom>
          <a:solidFill>
            <a:srgbClr val="2E75B6"/>
          </a:solidFill>
          <a:ln/>
        </p:spPr>
      </p:sp>
      <p:sp>
        <p:nvSpPr>
          <p:cNvPr id="14" name="Text 12"/>
          <p:cNvSpPr/>
          <p:nvPr/>
        </p:nvSpPr>
        <p:spPr>
          <a:xfrm>
            <a:off x="777240" y="3337560"/>
            <a:ext cx="731520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外部支援体制</a:t>
            </a:r>
            <a:endParaRPr lang="en-US" sz="1600" dirty="0"/>
          </a:p>
        </p:txBody>
      </p:sp>
      <p:sp>
        <p:nvSpPr>
          <p:cNvPr id="15" name="Text 13"/>
          <p:cNvSpPr/>
          <p:nvPr/>
        </p:nvSpPr>
        <p:spPr>
          <a:xfrm>
            <a:off x="777240" y="3749040"/>
            <a:ext cx="7315200" cy="36576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認定支援機関（にぎわい研究所）が伴走支援、月1回の経営会議に参加</a:t>
            </a:r>
            <a:endParaRPr lang="en-US" sz="1200" dirty="0"/>
          </a:p>
        </p:txBody>
      </p:sp>
      <p:sp>
        <p:nvSpPr>
          <p:cNvPr id="16" name="Shape 14"/>
          <p:cNvSpPr/>
          <p:nvPr/>
        </p:nvSpPr>
        <p:spPr>
          <a:xfrm>
            <a:off x="457200" y="3657600"/>
            <a:ext cx="8229600" cy="731520"/>
          </a:xfrm>
          <a:prstGeom prst="rect">
            <a:avLst/>
          </a:prstGeom>
          <a:solidFill>
            <a:srgbClr val="EBF0F7"/>
          </a:solidFill>
          <a:ln/>
        </p:spPr>
      </p:sp>
      <p:sp>
        <p:nvSpPr>
          <p:cNvPr id="17" name="Text 15"/>
          <p:cNvSpPr/>
          <p:nvPr/>
        </p:nvSpPr>
        <p:spPr>
          <a:xfrm>
            <a:off x="731520" y="3749040"/>
            <a:ext cx="7772400" cy="548640"/>
          </a:xfrm>
          <a:prstGeom prst="rect">
            <a:avLst/>
          </a:prstGeom>
          <a:noFill/>
          <a:ln/>
        </p:spPr>
        <p:txBody>
          <a:bodyPr wrap="square" rtlCol="0" anchor="ctr"/>
          <a:lstStyle/>
          <a:p>
            <a:pPr indent="0" marL="0">
              <a:buNone/>
            </a:pPr>
            <a:r>
              <a:rPr lang="en-US" sz="1300" b="1" dirty="0">
                <a:solidFill>
                  <a:srgbClr val="1B365D"/>
                </a:solidFill>
                <a:latin typeface="Calibri" pitchFamily="34" charset="0"/>
                <a:ea typeface="Calibri" pitchFamily="34" charset="-122"/>
                <a:cs typeface="Calibri" pitchFamily="34" charset="-120"/>
              </a:rPr>
              <a:t>モニタリングKPI：月次売上高 / 粗利率 / 新規引合い件数 / 借入残高</a:t>
            </a:r>
            <a:endParaRPr lang="en-US" sz="1300" dirty="0"/>
          </a:p>
        </p:txBody>
      </p:sp>
      <p:sp>
        <p:nvSpPr>
          <p:cNvPr id="18" name="Text 16"/>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19" name="Text 17"/>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B365D"/>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D4A843"/>
          </a:solidFill>
          <a:ln/>
        </p:spPr>
      </p:sp>
      <p:sp>
        <p:nvSpPr>
          <p:cNvPr id="3" name="Text 1"/>
          <p:cNvSpPr/>
          <p:nvPr/>
        </p:nvSpPr>
        <p:spPr>
          <a:xfrm>
            <a:off x="914400" y="457200"/>
            <a:ext cx="7315200" cy="548640"/>
          </a:xfrm>
          <a:prstGeom prst="rect">
            <a:avLst/>
          </a:prstGeom>
          <a:noFill/>
          <a:ln/>
        </p:spPr>
        <p:txBody>
          <a:bodyPr wrap="square" rtlCol="0" anchor="ctr"/>
          <a:lstStyle/>
          <a:p>
            <a:pPr algn="ctr" indent="0" marL="0">
              <a:buNone/>
            </a:pPr>
            <a:r>
              <a:rPr lang="en-US" sz="3200" b="1" dirty="0">
                <a:solidFill>
                  <a:srgbClr val="FFFFFF"/>
                </a:solidFill>
                <a:latin typeface="Calibri" pitchFamily="34" charset="0"/>
                <a:ea typeface="Calibri" pitchFamily="34" charset="-122"/>
                <a:cs typeface="Calibri" pitchFamily="34" charset="-120"/>
              </a:rPr>
              <a:t>まとめ</a:t>
            </a:r>
            <a:endParaRPr lang="en-US" sz="3200" dirty="0"/>
          </a:p>
        </p:txBody>
      </p:sp>
      <p:sp>
        <p:nvSpPr>
          <p:cNvPr id="4" name="Text 2"/>
          <p:cNvSpPr/>
          <p:nvPr/>
        </p:nvSpPr>
        <p:spPr>
          <a:xfrm>
            <a:off x="914400" y="1280160"/>
            <a:ext cx="7315200" cy="822960"/>
          </a:xfrm>
          <a:prstGeom prst="rect">
            <a:avLst/>
          </a:prstGeom>
          <a:noFill/>
          <a:ln/>
        </p:spPr>
        <p:txBody>
          <a:bodyPr wrap="square" rtlCol="0" anchor="ctr"/>
          <a:lstStyle/>
          <a:p>
            <a:pPr algn="ctr" indent="0" marL="0">
              <a:lnSpc>
                <a:spcPct val="160000"/>
              </a:lnSpc>
              <a:buNone/>
            </a:pPr>
            <a:r>
              <a:rPr lang="en-US" sz="1400" dirty="0">
                <a:solidFill>
                  <a:srgbClr val="FFFFFF"/>
                </a:solidFill>
                <a:latin typeface="Calibri" pitchFamily="34" charset="0"/>
                <a:ea typeface="Calibri" pitchFamily="34" charset="-122"/>
                <a:cs typeface="Calibri" pitchFamily="34" charset="-120"/>
              </a:rPr>
              <a:t>当社は精密加工技術と長年の取引実績を強みとし、</a:t>
            </a:r>
            <a:endParaRPr lang="en-US" sz="1400" dirty="0"/>
          </a:p>
          <a:p>
            <a:pPr algn="ctr" indent="0" marL="0">
              <a:lnSpc>
                <a:spcPct val="160000"/>
              </a:lnSpc>
              <a:buNone/>
            </a:pPr>
            <a:r>
              <a:rPr lang="en-US" sz="1400" dirty="0">
                <a:solidFill>
                  <a:srgbClr val="FFFFFF"/>
                </a:solidFill>
                <a:latin typeface="Calibri" pitchFamily="34" charset="0"/>
                <a:ea typeface="Calibri" pitchFamily="34" charset="-122"/>
                <a:cs typeface="Calibri" pitchFamily="34" charset="-120"/>
              </a:rPr>
              <a:t>原材料高騰・人材不足という課題に対して具体的な改善施策を実行してまいります。</a:t>
            </a:r>
            <a:endParaRPr lang="en-US" sz="1400" dirty="0"/>
          </a:p>
        </p:txBody>
      </p:sp>
      <p:sp>
        <p:nvSpPr>
          <p:cNvPr id="5" name="Shape 3"/>
          <p:cNvSpPr/>
          <p:nvPr/>
        </p:nvSpPr>
        <p:spPr>
          <a:xfrm>
            <a:off x="2743200" y="2286000"/>
            <a:ext cx="3657600" cy="18288"/>
          </a:xfrm>
          <a:prstGeom prst="rect">
            <a:avLst/>
          </a:prstGeom>
          <a:solidFill>
            <a:srgbClr val="FFFFFF">
              <a:alpha val="50000"/>
            </a:srgbClr>
          </a:solidFill>
          <a:ln/>
        </p:spPr>
      </p:sp>
      <p:sp>
        <p:nvSpPr>
          <p:cNvPr id="6" name="Text 4"/>
          <p:cNvSpPr/>
          <p:nvPr/>
        </p:nvSpPr>
        <p:spPr>
          <a:xfrm>
            <a:off x="914400" y="2560320"/>
            <a:ext cx="7315200" cy="457200"/>
          </a:xfrm>
          <a:prstGeom prst="rect">
            <a:avLst/>
          </a:prstGeom>
          <a:noFill/>
          <a:ln/>
        </p:spPr>
        <p:txBody>
          <a:bodyPr wrap="square" rtlCol="0" anchor="ctr"/>
          <a:lstStyle/>
          <a:p>
            <a:pPr algn="ctr" indent="0" marL="0">
              <a:buNone/>
            </a:pPr>
            <a:r>
              <a:rPr lang="en-US" sz="1800" b="1" dirty="0">
                <a:solidFill>
                  <a:srgbClr val="D4A843"/>
                </a:solidFill>
                <a:latin typeface="Calibri" pitchFamily="34" charset="0"/>
                <a:ea typeface="Calibri" pitchFamily="34" charset="-122"/>
                <a:cs typeface="Calibri" pitchFamily="34" charset="-120"/>
              </a:rPr>
              <a:t>金融機関の皆様へのお願い</a:t>
            </a:r>
            <a:endParaRPr lang="en-US" sz="1800" dirty="0"/>
          </a:p>
        </p:txBody>
      </p:sp>
      <p:sp>
        <p:nvSpPr>
          <p:cNvPr id="7" name="Text 5"/>
          <p:cNvSpPr/>
          <p:nvPr/>
        </p:nvSpPr>
        <p:spPr>
          <a:xfrm>
            <a:off x="1371600" y="3108960"/>
            <a:ext cx="6400800" cy="36576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1.  既存借入金の返済条件見直し（据置期間12ヶ月の延長）</a:t>
            </a:r>
            <a:endParaRPr lang="en-US" sz="1300" dirty="0"/>
          </a:p>
        </p:txBody>
      </p:sp>
      <p:sp>
        <p:nvSpPr>
          <p:cNvPr id="8" name="Text 6"/>
          <p:cNvSpPr/>
          <p:nvPr/>
        </p:nvSpPr>
        <p:spPr>
          <a:xfrm>
            <a:off x="1371600" y="3566160"/>
            <a:ext cx="6400800" cy="36576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2.  四半期ごとの進捗報告による計画の透明性確保</a:t>
            </a:r>
            <a:endParaRPr lang="en-US" sz="1300" dirty="0"/>
          </a:p>
        </p:txBody>
      </p:sp>
      <p:sp>
        <p:nvSpPr>
          <p:cNvPr id="9" name="Text 7"/>
          <p:cNvSpPr/>
          <p:nvPr/>
        </p:nvSpPr>
        <p:spPr>
          <a:xfrm>
            <a:off x="1371600" y="4023360"/>
            <a:ext cx="6400800" cy="365760"/>
          </a:xfrm>
          <a:prstGeom prst="rect">
            <a:avLst/>
          </a:prstGeom>
          <a:noFill/>
          <a:ln/>
        </p:spPr>
        <p:txBody>
          <a:bodyPr wrap="square" rtlCol="0" anchor="ctr"/>
          <a:lstStyle/>
          <a:p>
            <a:pPr indent="0" marL="0">
              <a:buNone/>
            </a:pPr>
            <a:r>
              <a:rPr lang="en-US" sz="1300" dirty="0">
                <a:solidFill>
                  <a:srgbClr val="FFFFFF"/>
                </a:solidFill>
                <a:latin typeface="Calibri" pitchFamily="34" charset="0"/>
                <a:ea typeface="Calibri" pitchFamily="34" charset="-122"/>
                <a:cs typeface="Calibri" pitchFamily="34" charset="-120"/>
              </a:rPr>
              <a:t>3.  3年間の計画期間における継続的なご支援</a:t>
            </a:r>
            <a:endParaRPr lang="en-US" sz="1300" dirty="0"/>
          </a:p>
        </p:txBody>
      </p:sp>
      <p:sp>
        <p:nvSpPr>
          <p:cNvPr id="10" name="Text 8"/>
          <p:cNvSpPr/>
          <p:nvPr/>
        </p:nvSpPr>
        <p:spPr>
          <a:xfrm>
            <a:off x="914400" y="4389120"/>
            <a:ext cx="7315200" cy="365760"/>
          </a:xfrm>
          <a:prstGeom prst="rect">
            <a:avLst/>
          </a:prstGeom>
          <a:noFill/>
          <a:ln/>
        </p:spPr>
        <p:txBody>
          <a:bodyPr wrap="square" rtlCol="0" anchor="ctr"/>
          <a:lstStyle/>
          <a:p>
            <a:pPr algn="ctr" indent="0" marL="0">
              <a:buNone/>
            </a:pPr>
            <a:r>
              <a:rPr lang="en-US" sz="1200" dirty="0">
                <a:solidFill>
                  <a:srgbClr val="FFFFFF">
                    <a:alpha val="40000"/>
                  </a:srgbClr>
                </a:solidFill>
                <a:latin typeface="Calibri" pitchFamily="34" charset="0"/>
                <a:ea typeface="Calibri" pitchFamily="34" charset="-122"/>
                <a:cs typeface="Calibri" pitchFamily="34" charset="-120"/>
              </a:rPr>
              <a:t>株式会社山田製作所　代表取締役　山田太郎</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目次</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Shape 2"/>
          <p:cNvSpPr/>
          <p:nvPr/>
        </p:nvSpPr>
        <p:spPr>
          <a:xfrm>
            <a:off x="731520" y="1234440"/>
            <a:ext cx="320040" cy="320040"/>
          </a:xfrm>
          <a:prstGeom prst="ellipse">
            <a:avLst/>
          </a:prstGeom>
          <a:solidFill>
            <a:srgbClr val="1B365D"/>
          </a:solidFill>
          <a:ln/>
        </p:spPr>
      </p:sp>
      <p:sp>
        <p:nvSpPr>
          <p:cNvPr id="5" name="Text 3"/>
          <p:cNvSpPr/>
          <p:nvPr/>
        </p:nvSpPr>
        <p:spPr>
          <a:xfrm>
            <a:off x="731520" y="123444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6" name="Text 4"/>
          <p:cNvSpPr/>
          <p:nvPr/>
        </p:nvSpPr>
        <p:spPr>
          <a:xfrm>
            <a:off x="1188720" y="118872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企業概要</a:t>
            </a:r>
            <a:endParaRPr lang="en-US" sz="1400" dirty="0"/>
          </a:p>
        </p:txBody>
      </p:sp>
      <p:sp>
        <p:nvSpPr>
          <p:cNvPr id="7" name="Shape 5"/>
          <p:cNvSpPr/>
          <p:nvPr/>
        </p:nvSpPr>
        <p:spPr>
          <a:xfrm>
            <a:off x="731520" y="1828800"/>
            <a:ext cx="320040" cy="320040"/>
          </a:xfrm>
          <a:prstGeom prst="ellipse">
            <a:avLst/>
          </a:prstGeom>
          <a:solidFill>
            <a:srgbClr val="1B365D"/>
          </a:solidFill>
          <a:ln/>
        </p:spPr>
      </p:sp>
      <p:sp>
        <p:nvSpPr>
          <p:cNvPr id="8" name="Text 6"/>
          <p:cNvSpPr/>
          <p:nvPr/>
        </p:nvSpPr>
        <p:spPr>
          <a:xfrm>
            <a:off x="731520" y="182880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9" name="Text 7"/>
          <p:cNvSpPr/>
          <p:nvPr/>
        </p:nvSpPr>
        <p:spPr>
          <a:xfrm>
            <a:off x="1188720" y="178308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事業内容</a:t>
            </a:r>
            <a:endParaRPr lang="en-US" sz="1400" dirty="0"/>
          </a:p>
        </p:txBody>
      </p:sp>
      <p:sp>
        <p:nvSpPr>
          <p:cNvPr id="10" name="Shape 8"/>
          <p:cNvSpPr/>
          <p:nvPr/>
        </p:nvSpPr>
        <p:spPr>
          <a:xfrm>
            <a:off x="731520" y="2423160"/>
            <a:ext cx="320040" cy="320040"/>
          </a:xfrm>
          <a:prstGeom prst="ellipse">
            <a:avLst/>
          </a:prstGeom>
          <a:solidFill>
            <a:srgbClr val="1B365D"/>
          </a:solidFill>
          <a:ln/>
        </p:spPr>
      </p:sp>
      <p:sp>
        <p:nvSpPr>
          <p:cNvPr id="11" name="Text 9"/>
          <p:cNvSpPr/>
          <p:nvPr/>
        </p:nvSpPr>
        <p:spPr>
          <a:xfrm>
            <a:off x="731520" y="242316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2" name="Text 10"/>
          <p:cNvSpPr/>
          <p:nvPr/>
        </p:nvSpPr>
        <p:spPr>
          <a:xfrm>
            <a:off x="1188720" y="237744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経営環境分析</a:t>
            </a:r>
            <a:endParaRPr lang="en-US" sz="1400" dirty="0"/>
          </a:p>
        </p:txBody>
      </p:sp>
      <p:sp>
        <p:nvSpPr>
          <p:cNvPr id="13" name="Shape 11"/>
          <p:cNvSpPr/>
          <p:nvPr/>
        </p:nvSpPr>
        <p:spPr>
          <a:xfrm>
            <a:off x="731520" y="3017520"/>
            <a:ext cx="320040" cy="320040"/>
          </a:xfrm>
          <a:prstGeom prst="ellipse">
            <a:avLst/>
          </a:prstGeom>
          <a:solidFill>
            <a:srgbClr val="1B365D"/>
          </a:solidFill>
          <a:ln/>
        </p:spPr>
      </p:sp>
      <p:sp>
        <p:nvSpPr>
          <p:cNvPr id="14" name="Text 12"/>
          <p:cNvSpPr/>
          <p:nvPr/>
        </p:nvSpPr>
        <p:spPr>
          <a:xfrm>
            <a:off x="731520" y="301752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5" name="Text 13"/>
          <p:cNvSpPr/>
          <p:nvPr/>
        </p:nvSpPr>
        <p:spPr>
          <a:xfrm>
            <a:off x="1188720" y="297180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自社の強み・弱み</a:t>
            </a:r>
            <a:endParaRPr lang="en-US" sz="1400" dirty="0"/>
          </a:p>
        </p:txBody>
      </p:sp>
      <p:sp>
        <p:nvSpPr>
          <p:cNvPr id="16" name="Shape 14"/>
          <p:cNvSpPr/>
          <p:nvPr/>
        </p:nvSpPr>
        <p:spPr>
          <a:xfrm>
            <a:off x="731520" y="3611880"/>
            <a:ext cx="320040" cy="320040"/>
          </a:xfrm>
          <a:prstGeom prst="ellipse">
            <a:avLst/>
          </a:prstGeom>
          <a:solidFill>
            <a:srgbClr val="1B365D"/>
          </a:solidFill>
          <a:ln/>
        </p:spPr>
      </p:sp>
      <p:sp>
        <p:nvSpPr>
          <p:cNvPr id="17" name="Text 15"/>
          <p:cNvSpPr/>
          <p:nvPr/>
        </p:nvSpPr>
        <p:spPr>
          <a:xfrm>
            <a:off x="731520" y="361188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18" name="Text 16"/>
          <p:cNvSpPr/>
          <p:nvPr/>
        </p:nvSpPr>
        <p:spPr>
          <a:xfrm>
            <a:off x="1188720" y="356616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現状の経営課題</a:t>
            </a:r>
            <a:endParaRPr lang="en-US" sz="1400" dirty="0"/>
          </a:p>
        </p:txBody>
      </p:sp>
      <p:sp>
        <p:nvSpPr>
          <p:cNvPr id="19" name="Shape 17"/>
          <p:cNvSpPr/>
          <p:nvPr/>
        </p:nvSpPr>
        <p:spPr>
          <a:xfrm>
            <a:off x="731520" y="4206240"/>
            <a:ext cx="320040" cy="320040"/>
          </a:xfrm>
          <a:prstGeom prst="ellipse">
            <a:avLst/>
          </a:prstGeom>
          <a:solidFill>
            <a:srgbClr val="1B365D"/>
          </a:solidFill>
          <a:ln/>
        </p:spPr>
      </p:sp>
      <p:sp>
        <p:nvSpPr>
          <p:cNvPr id="20" name="Text 18"/>
          <p:cNvSpPr/>
          <p:nvPr/>
        </p:nvSpPr>
        <p:spPr>
          <a:xfrm>
            <a:off x="731520" y="420624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21" name="Text 19"/>
          <p:cNvSpPr/>
          <p:nvPr/>
        </p:nvSpPr>
        <p:spPr>
          <a:xfrm>
            <a:off x="1188720" y="416052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課題の原因分析</a:t>
            </a:r>
            <a:endParaRPr lang="en-US" sz="1400" dirty="0"/>
          </a:p>
        </p:txBody>
      </p:sp>
      <p:sp>
        <p:nvSpPr>
          <p:cNvPr id="22" name="Shape 20"/>
          <p:cNvSpPr/>
          <p:nvPr/>
        </p:nvSpPr>
        <p:spPr>
          <a:xfrm>
            <a:off x="4846320" y="1234440"/>
            <a:ext cx="320040" cy="320040"/>
          </a:xfrm>
          <a:prstGeom prst="ellipse">
            <a:avLst/>
          </a:prstGeom>
          <a:solidFill>
            <a:srgbClr val="1B365D"/>
          </a:solidFill>
          <a:ln/>
        </p:spPr>
      </p:sp>
      <p:sp>
        <p:nvSpPr>
          <p:cNvPr id="23" name="Text 21"/>
          <p:cNvSpPr/>
          <p:nvPr/>
        </p:nvSpPr>
        <p:spPr>
          <a:xfrm>
            <a:off x="4846320" y="123444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7</a:t>
            </a:r>
            <a:endParaRPr lang="en-US" sz="1200" dirty="0"/>
          </a:p>
        </p:txBody>
      </p:sp>
      <p:sp>
        <p:nvSpPr>
          <p:cNvPr id="24" name="Text 22"/>
          <p:cNvSpPr/>
          <p:nvPr/>
        </p:nvSpPr>
        <p:spPr>
          <a:xfrm>
            <a:off x="5303520" y="118872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経営改善の基本方針</a:t>
            </a:r>
            <a:endParaRPr lang="en-US" sz="1400" dirty="0"/>
          </a:p>
        </p:txBody>
      </p:sp>
      <p:sp>
        <p:nvSpPr>
          <p:cNvPr id="25" name="Shape 23"/>
          <p:cNvSpPr/>
          <p:nvPr/>
        </p:nvSpPr>
        <p:spPr>
          <a:xfrm>
            <a:off x="4846320" y="1828800"/>
            <a:ext cx="320040" cy="320040"/>
          </a:xfrm>
          <a:prstGeom prst="ellipse">
            <a:avLst/>
          </a:prstGeom>
          <a:solidFill>
            <a:srgbClr val="1B365D"/>
          </a:solidFill>
          <a:ln/>
        </p:spPr>
      </p:sp>
      <p:sp>
        <p:nvSpPr>
          <p:cNvPr id="26" name="Text 24"/>
          <p:cNvSpPr/>
          <p:nvPr/>
        </p:nvSpPr>
        <p:spPr>
          <a:xfrm>
            <a:off x="4846320" y="182880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8</a:t>
            </a:r>
            <a:endParaRPr lang="en-US" sz="1200" dirty="0"/>
          </a:p>
        </p:txBody>
      </p:sp>
      <p:sp>
        <p:nvSpPr>
          <p:cNvPr id="27" name="Text 25"/>
          <p:cNvSpPr/>
          <p:nvPr/>
        </p:nvSpPr>
        <p:spPr>
          <a:xfrm>
            <a:off x="5303520" y="178308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具体的な改善施策</a:t>
            </a:r>
            <a:endParaRPr lang="en-US" sz="1400" dirty="0"/>
          </a:p>
        </p:txBody>
      </p:sp>
      <p:sp>
        <p:nvSpPr>
          <p:cNvPr id="28" name="Shape 26"/>
          <p:cNvSpPr/>
          <p:nvPr/>
        </p:nvSpPr>
        <p:spPr>
          <a:xfrm>
            <a:off x="4846320" y="2423160"/>
            <a:ext cx="320040" cy="320040"/>
          </a:xfrm>
          <a:prstGeom prst="ellipse">
            <a:avLst/>
          </a:prstGeom>
          <a:solidFill>
            <a:srgbClr val="1B365D"/>
          </a:solidFill>
          <a:ln/>
        </p:spPr>
      </p:sp>
      <p:sp>
        <p:nvSpPr>
          <p:cNvPr id="29" name="Text 27"/>
          <p:cNvSpPr/>
          <p:nvPr/>
        </p:nvSpPr>
        <p:spPr>
          <a:xfrm>
            <a:off x="4846320" y="242316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9</a:t>
            </a:r>
            <a:endParaRPr lang="en-US" sz="1200" dirty="0"/>
          </a:p>
        </p:txBody>
      </p:sp>
      <p:sp>
        <p:nvSpPr>
          <p:cNvPr id="30" name="Text 28"/>
          <p:cNvSpPr/>
          <p:nvPr/>
        </p:nvSpPr>
        <p:spPr>
          <a:xfrm>
            <a:off x="5303520" y="237744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数値計画</a:t>
            </a:r>
            <a:endParaRPr lang="en-US" sz="1400" dirty="0"/>
          </a:p>
        </p:txBody>
      </p:sp>
      <p:sp>
        <p:nvSpPr>
          <p:cNvPr id="31" name="Shape 29"/>
          <p:cNvSpPr/>
          <p:nvPr/>
        </p:nvSpPr>
        <p:spPr>
          <a:xfrm>
            <a:off x="4846320" y="3017520"/>
            <a:ext cx="320040" cy="320040"/>
          </a:xfrm>
          <a:prstGeom prst="ellipse">
            <a:avLst/>
          </a:prstGeom>
          <a:solidFill>
            <a:srgbClr val="1B365D"/>
          </a:solidFill>
          <a:ln/>
        </p:spPr>
      </p:sp>
      <p:sp>
        <p:nvSpPr>
          <p:cNvPr id="32" name="Text 30"/>
          <p:cNvSpPr/>
          <p:nvPr/>
        </p:nvSpPr>
        <p:spPr>
          <a:xfrm>
            <a:off x="4846320" y="301752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10</a:t>
            </a:r>
            <a:endParaRPr lang="en-US" sz="1200" dirty="0"/>
          </a:p>
        </p:txBody>
      </p:sp>
      <p:sp>
        <p:nvSpPr>
          <p:cNvPr id="33" name="Text 31"/>
          <p:cNvSpPr/>
          <p:nvPr/>
        </p:nvSpPr>
        <p:spPr>
          <a:xfrm>
            <a:off x="5303520" y="297180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資金繰り・返済計画</a:t>
            </a:r>
            <a:endParaRPr lang="en-US" sz="1400" dirty="0"/>
          </a:p>
        </p:txBody>
      </p:sp>
      <p:sp>
        <p:nvSpPr>
          <p:cNvPr id="34" name="Shape 32"/>
          <p:cNvSpPr/>
          <p:nvPr/>
        </p:nvSpPr>
        <p:spPr>
          <a:xfrm>
            <a:off x="4846320" y="3611880"/>
            <a:ext cx="320040" cy="320040"/>
          </a:xfrm>
          <a:prstGeom prst="ellipse">
            <a:avLst/>
          </a:prstGeom>
          <a:solidFill>
            <a:srgbClr val="1B365D"/>
          </a:solidFill>
          <a:ln/>
        </p:spPr>
      </p:sp>
      <p:sp>
        <p:nvSpPr>
          <p:cNvPr id="35" name="Text 33"/>
          <p:cNvSpPr/>
          <p:nvPr/>
        </p:nvSpPr>
        <p:spPr>
          <a:xfrm>
            <a:off x="4846320" y="361188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11</a:t>
            </a:r>
            <a:endParaRPr lang="en-US" sz="1200" dirty="0"/>
          </a:p>
        </p:txBody>
      </p:sp>
      <p:sp>
        <p:nvSpPr>
          <p:cNvPr id="36" name="Text 34"/>
          <p:cNvSpPr/>
          <p:nvPr/>
        </p:nvSpPr>
        <p:spPr>
          <a:xfrm>
            <a:off x="5303520" y="356616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実行体制・モニタリング</a:t>
            </a:r>
            <a:endParaRPr lang="en-US" sz="1400" dirty="0"/>
          </a:p>
        </p:txBody>
      </p:sp>
      <p:sp>
        <p:nvSpPr>
          <p:cNvPr id="37" name="Shape 35"/>
          <p:cNvSpPr/>
          <p:nvPr/>
        </p:nvSpPr>
        <p:spPr>
          <a:xfrm>
            <a:off x="4846320" y="4206240"/>
            <a:ext cx="320040" cy="320040"/>
          </a:xfrm>
          <a:prstGeom prst="ellipse">
            <a:avLst/>
          </a:prstGeom>
          <a:solidFill>
            <a:srgbClr val="1B365D"/>
          </a:solidFill>
          <a:ln/>
        </p:spPr>
      </p:sp>
      <p:sp>
        <p:nvSpPr>
          <p:cNvPr id="38" name="Text 36"/>
          <p:cNvSpPr/>
          <p:nvPr/>
        </p:nvSpPr>
        <p:spPr>
          <a:xfrm>
            <a:off x="4846320" y="4206240"/>
            <a:ext cx="320040" cy="32004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12</a:t>
            </a:r>
            <a:endParaRPr lang="en-US" sz="1200" dirty="0"/>
          </a:p>
        </p:txBody>
      </p:sp>
      <p:sp>
        <p:nvSpPr>
          <p:cNvPr id="39" name="Text 37"/>
          <p:cNvSpPr/>
          <p:nvPr/>
        </p:nvSpPr>
        <p:spPr>
          <a:xfrm>
            <a:off x="5303520" y="4160520"/>
            <a:ext cx="3200400" cy="365760"/>
          </a:xfrm>
          <a:prstGeom prst="rect">
            <a:avLst/>
          </a:prstGeom>
          <a:noFill/>
          <a:ln/>
        </p:spPr>
        <p:txBody>
          <a:bodyPr wrap="square" rtlCol="0" anchor="ctr"/>
          <a:lstStyle/>
          <a:p>
            <a:pPr indent="0" marL="0">
              <a:buNone/>
            </a:pPr>
            <a:r>
              <a:rPr lang="en-US" sz="1400" dirty="0">
                <a:solidFill>
                  <a:srgbClr val="2D3436"/>
                </a:solidFill>
                <a:latin typeface="Calibri" pitchFamily="34" charset="0"/>
                <a:ea typeface="Calibri" pitchFamily="34" charset="-122"/>
                <a:cs typeface="Calibri" pitchFamily="34" charset="-120"/>
              </a:rPr>
              <a:t>まとめ</a:t>
            </a:r>
            <a:endParaRPr lang="en-US" sz="1400" dirty="0"/>
          </a:p>
        </p:txBody>
      </p:sp>
      <p:sp>
        <p:nvSpPr>
          <p:cNvPr id="40" name="Text 38"/>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41" name="Text 39"/>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企業概要</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Shape 2"/>
          <p:cNvSpPr/>
          <p:nvPr/>
        </p:nvSpPr>
        <p:spPr>
          <a:xfrm>
            <a:off x="457200" y="1097280"/>
            <a:ext cx="5029200" cy="3200400"/>
          </a:xfrm>
          <a:prstGeom prst="rect">
            <a:avLst/>
          </a:prstGeom>
          <a:solidFill>
            <a:srgbClr val="FFFFFF"/>
          </a:solidFill>
          <a:ln/>
          <a:effectLst>
            <a:outerShdw sx="100000" sy="100000" kx="0" ky="0" algn="bl" rotWithShape="0" blurRad="76200" dist="25400" dir="8100000">
              <a:srgbClr val="000000">
                <a:alpha val="10000"/>
              </a:srgbClr>
            </a:outerShdw>
          </a:effectLst>
        </p:spPr>
      </p:sp>
      <p:pic>
        <p:nvPicPr>
          <p:cNvPr id="5" name="Image 0" descr="preencoded.png">    </p:cNvPr>
          <p:cNvPicPr>
            <a:picLocks noChangeAspect="1"/>
          </p:cNvPicPr>
          <p:nvPr/>
        </p:nvPicPr>
        <p:blipFill>
          <a:blip r:embed="rId1"/>
          <a:stretch>
            <a:fillRect/>
          </a:stretch>
        </p:blipFill>
        <p:spPr>
          <a:xfrm>
            <a:off x="685800" y="1234440"/>
            <a:ext cx="365760" cy="365760"/>
          </a:xfrm>
          <a:prstGeom prst="rect">
            <a:avLst/>
          </a:prstGeom>
        </p:spPr>
      </p:pic>
      <p:sp>
        <p:nvSpPr>
          <p:cNvPr id="6" name="Text 3"/>
          <p:cNvSpPr/>
          <p:nvPr/>
        </p:nvSpPr>
        <p:spPr>
          <a:xfrm>
            <a:off x="731520" y="1737360"/>
            <a:ext cx="1645920" cy="320040"/>
          </a:xfrm>
          <a:prstGeom prst="rect">
            <a:avLst/>
          </a:prstGeom>
          <a:noFill/>
          <a:ln/>
        </p:spPr>
        <p:txBody>
          <a:bodyPr wrap="square" rtlCol="0" anchor="ctr"/>
          <a:lstStyle/>
          <a:p>
            <a:pPr indent="0" marL="0">
              <a:buNone/>
            </a:pPr>
            <a:r>
              <a:rPr lang="en-US" sz="1200" b="1" dirty="0">
                <a:solidFill>
                  <a:srgbClr val="1B365D"/>
                </a:solidFill>
                <a:latin typeface="Calibri" pitchFamily="34" charset="0"/>
                <a:ea typeface="Calibri" pitchFamily="34" charset="-122"/>
                <a:cs typeface="Calibri" pitchFamily="34" charset="-120"/>
              </a:rPr>
              <a:t>社名</a:t>
            </a:r>
            <a:endParaRPr lang="en-US" sz="1200" dirty="0"/>
          </a:p>
        </p:txBody>
      </p:sp>
      <p:sp>
        <p:nvSpPr>
          <p:cNvPr id="7" name="Text 4"/>
          <p:cNvSpPr/>
          <p:nvPr/>
        </p:nvSpPr>
        <p:spPr>
          <a:xfrm>
            <a:off x="2377440" y="1737360"/>
            <a:ext cx="2926080" cy="3200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株式会社山田製作所</a:t>
            </a:r>
            <a:endParaRPr lang="en-US" sz="1200" dirty="0"/>
          </a:p>
        </p:txBody>
      </p:sp>
      <p:sp>
        <p:nvSpPr>
          <p:cNvPr id="8" name="Text 5"/>
          <p:cNvSpPr/>
          <p:nvPr/>
        </p:nvSpPr>
        <p:spPr>
          <a:xfrm>
            <a:off x="731520" y="2084832"/>
            <a:ext cx="1645920" cy="320040"/>
          </a:xfrm>
          <a:prstGeom prst="rect">
            <a:avLst/>
          </a:prstGeom>
          <a:noFill/>
          <a:ln/>
        </p:spPr>
        <p:txBody>
          <a:bodyPr wrap="square" rtlCol="0" anchor="ctr"/>
          <a:lstStyle/>
          <a:p>
            <a:pPr indent="0" marL="0">
              <a:buNone/>
            </a:pPr>
            <a:r>
              <a:rPr lang="en-US" sz="1200" b="1" dirty="0">
                <a:solidFill>
                  <a:srgbClr val="1B365D"/>
                </a:solidFill>
                <a:latin typeface="Calibri" pitchFamily="34" charset="0"/>
                <a:ea typeface="Calibri" pitchFamily="34" charset="-122"/>
                <a:cs typeface="Calibri" pitchFamily="34" charset="-120"/>
              </a:rPr>
              <a:t>代表者</a:t>
            </a:r>
            <a:endParaRPr lang="en-US" sz="1200" dirty="0"/>
          </a:p>
        </p:txBody>
      </p:sp>
      <p:sp>
        <p:nvSpPr>
          <p:cNvPr id="9" name="Text 6"/>
          <p:cNvSpPr/>
          <p:nvPr/>
        </p:nvSpPr>
        <p:spPr>
          <a:xfrm>
            <a:off x="2377440" y="2084832"/>
            <a:ext cx="2926080" cy="3200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山田太郎</a:t>
            </a:r>
            <a:endParaRPr lang="en-US" sz="1200" dirty="0"/>
          </a:p>
        </p:txBody>
      </p:sp>
      <p:sp>
        <p:nvSpPr>
          <p:cNvPr id="10" name="Text 7"/>
          <p:cNvSpPr/>
          <p:nvPr/>
        </p:nvSpPr>
        <p:spPr>
          <a:xfrm>
            <a:off x="731520" y="2432304"/>
            <a:ext cx="1645920" cy="320040"/>
          </a:xfrm>
          <a:prstGeom prst="rect">
            <a:avLst/>
          </a:prstGeom>
          <a:noFill/>
          <a:ln/>
        </p:spPr>
        <p:txBody>
          <a:bodyPr wrap="square" rtlCol="0" anchor="ctr"/>
          <a:lstStyle/>
          <a:p>
            <a:pPr indent="0" marL="0">
              <a:buNone/>
            </a:pPr>
            <a:r>
              <a:rPr lang="en-US" sz="1200" b="1" dirty="0">
                <a:solidFill>
                  <a:srgbClr val="1B365D"/>
                </a:solidFill>
                <a:latin typeface="Calibri" pitchFamily="34" charset="0"/>
                <a:ea typeface="Calibri" pitchFamily="34" charset="-122"/>
                <a:cs typeface="Calibri" pitchFamily="34" charset="-120"/>
              </a:rPr>
              <a:t>所在地</a:t>
            </a:r>
            <a:endParaRPr lang="en-US" sz="1200" dirty="0"/>
          </a:p>
        </p:txBody>
      </p:sp>
      <p:sp>
        <p:nvSpPr>
          <p:cNvPr id="11" name="Text 8"/>
          <p:cNvSpPr/>
          <p:nvPr/>
        </p:nvSpPr>
        <p:spPr>
          <a:xfrm>
            <a:off x="2377440" y="2432304"/>
            <a:ext cx="2926080" cy="3200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神奈川県川崎市中原区</a:t>
            </a:r>
            <a:endParaRPr lang="en-US" sz="1200" dirty="0"/>
          </a:p>
        </p:txBody>
      </p:sp>
      <p:sp>
        <p:nvSpPr>
          <p:cNvPr id="12" name="Text 9"/>
          <p:cNvSpPr/>
          <p:nvPr/>
        </p:nvSpPr>
        <p:spPr>
          <a:xfrm>
            <a:off x="731520" y="2779776"/>
            <a:ext cx="1645920" cy="320040"/>
          </a:xfrm>
          <a:prstGeom prst="rect">
            <a:avLst/>
          </a:prstGeom>
          <a:noFill/>
          <a:ln/>
        </p:spPr>
        <p:txBody>
          <a:bodyPr wrap="square" rtlCol="0" anchor="ctr"/>
          <a:lstStyle/>
          <a:p>
            <a:pPr indent="0" marL="0">
              <a:buNone/>
            </a:pPr>
            <a:r>
              <a:rPr lang="en-US" sz="1200" b="1" dirty="0">
                <a:solidFill>
                  <a:srgbClr val="1B365D"/>
                </a:solidFill>
                <a:latin typeface="Calibri" pitchFamily="34" charset="0"/>
                <a:ea typeface="Calibri" pitchFamily="34" charset="-122"/>
                <a:cs typeface="Calibri" pitchFamily="34" charset="-120"/>
              </a:rPr>
              <a:t>設立</a:t>
            </a:r>
            <a:endParaRPr lang="en-US" sz="1200" dirty="0"/>
          </a:p>
        </p:txBody>
      </p:sp>
      <p:sp>
        <p:nvSpPr>
          <p:cNvPr id="13" name="Text 10"/>
          <p:cNvSpPr/>
          <p:nvPr/>
        </p:nvSpPr>
        <p:spPr>
          <a:xfrm>
            <a:off x="2377440" y="2779776"/>
            <a:ext cx="2926080" cy="3200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1985年4月</a:t>
            </a:r>
            <a:endParaRPr lang="en-US" sz="1200" dirty="0"/>
          </a:p>
        </p:txBody>
      </p:sp>
      <p:sp>
        <p:nvSpPr>
          <p:cNvPr id="14" name="Text 11"/>
          <p:cNvSpPr/>
          <p:nvPr/>
        </p:nvSpPr>
        <p:spPr>
          <a:xfrm>
            <a:off x="731520" y="3127248"/>
            <a:ext cx="1645920" cy="320040"/>
          </a:xfrm>
          <a:prstGeom prst="rect">
            <a:avLst/>
          </a:prstGeom>
          <a:noFill/>
          <a:ln/>
        </p:spPr>
        <p:txBody>
          <a:bodyPr wrap="square" rtlCol="0" anchor="ctr"/>
          <a:lstStyle/>
          <a:p>
            <a:pPr indent="0" marL="0">
              <a:buNone/>
            </a:pPr>
            <a:r>
              <a:rPr lang="en-US" sz="1200" b="1" dirty="0">
                <a:solidFill>
                  <a:srgbClr val="1B365D"/>
                </a:solidFill>
                <a:latin typeface="Calibri" pitchFamily="34" charset="0"/>
                <a:ea typeface="Calibri" pitchFamily="34" charset="-122"/>
                <a:cs typeface="Calibri" pitchFamily="34" charset="-120"/>
              </a:rPr>
              <a:t>従業員数</a:t>
            </a:r>
            <a:endParaRPr lang="en-US" sz="1200" dirty="0"/>
          </a:p>
        </p:txBody>
      </p:sp>
      <p:sp>
        <p:nvSpPr>
          <p:cNvPr id="15" name="Text 12"/>
          <p:cNvSpPr/>
          <p:nvPr/>
        </p:nvSpPr>
        <p:spPr>
          <a:xfrm>
            <a:off x="2377440" y="3127248"/>
            <a:ext cx="2926080" cy="3200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35名</a:t>
            </a:r>
            <a:endParaRPr lang="en-US" sz="1200" dirty="0"/>
          </a:p>
        </p:txBody>
      </p:sp>
      <p:sp>
        <p:nvSpPr>
          <p:cNvPr id="16" name="Text 13"/>
          <p:cNvSpPr/>
          <p:nvPr/>
        </p:nvSpPr>
        <p:spPr>
          <a:xfrm>
            <a:off x="731520" y="3474720"/>
            <a:ext cx="1645920" cy="320040"/>
          </a:xfrm>
          <a:prstGeom prst="rect">
            <a:avLst/>
          </a:prstGeom>
          <a:noFill/>
          <a:ln/>
        </p:spPr>
        <p:txBody>
          <a:bodyPr wrap="square" rtlCol="0" anchor="ctr"/>
          <a:lstStyle/>
          <a:p>
            <a:pPr indent="0" marL="0">
              <a:buNone/>
            </a:pPr>
            <a:r>
              <a:rPr lang="en-US" sz="1200" b="1" dirty="0">
                <a:solidFill>
                  <a:srgbClr val="1B365D"/>
                </a:solidFill>
                <a:latin typeface="Calibri" pitchFamily="34" charset="0"/>
                <a:ea typeface="Calibri" pitchFamily="34" charset="-122"/>
                <a:cs typeface="Calibri" pitchFamily="34" charset="-120"/>
              </a:rPr>
              <a:t>資本金</a:t>
            </a:r>
            <a:endParaRPr lang="en-US" sz="1200" dirty="0"/>
          </a:p>
        </p:txBody>
      </p:sp>
      <p:sp>
        <p:nvSpPr>
          <p:cNvPr id="17" name="Text 14"/>
          <p:cNvSpPr/>
          <p:nvPr/>
        </p:nvSpPr>
        <p:spPr>
          <a:xfrm>
            <a:off x="2377440" y="3474720"/>
            <a:ext cx="2926080" cy="3200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1,000万円</a:t>
            </a:r>
            <a:endParaRPr lang="en-US" sz="1200" dirty="0"/>
          </a:p>
        </p:txBody>
      </p:sp>
      <p:sp>
        <p:nvSpPr>
          <p:cNvPr id="18" name="Text 15"/>
          <p:cNvSpPr/>
          <p:nvPr/>
        </p:nvSpPr>
        <p:spPr>
          <a:xfrm>
            <a:off x="731520" y="3822192"/>
            <a:ext cx="1645920" cy="320040"/>
          </a:xfrm>
          <a:prstGeom prst="rect">
            <a:avLst/>
          </a:prstGeom>
          <a:noFill/>
          <a:ln/>
        </p:spPr>
        <p:txBody>
          <a:bodyPr wrap="square" rtlCol="0" anchor="ctr"/>
          <a:lstStyle/>
          <a:p>
            <a:pPr indent="0" marL="0">
              <a:buNone/>
            </a:pPr>
            <a:r>
              <a:rPr lang="en-US" sz="1200" b="1" dirty="0">
                <a:solidFill>
                  <a:srgbClr val="1B365D"/>
                </a:solidFill>
                <a:latin typeface="Calibri" pitchFamily="34" charset="0"/>
                <a:ea typeface="Calibri" pitchFamily="34" charset="-122"/>
                <a:cs typeface="Calibri" pitchFamily="34" charset="-120"/>
              </a:rPr>
              <a:t>主要事業</a:t>
            </a:r>
            <a:endParaRPr lang="en-US" sz="1200" dirty="0"/>
          </a:p>
        </p:txBody>
      </p:sp>
      <p:sp>
        <p:nvSpPr>
          <p:cNvPr id="19" name="Text 16"/>
          <p:cNvSpPr/>
          <p:nvPr/>
        </p:nvSpPr>
        <p:spPr>
          <a:xfrm>
            <a:off x="2377440" y="3822192"/>
            <a:ext cx="2926080" cy="3200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精密金属部品の製造・加工</a:t>
            </a:r>
            <a:endParaRPr lang="en-US" sz="1200" dirty="0"/>
          </a:p>
        </p:txBody>
      </p:sp>
      <p:sp>
        <p:nvSpPr>
          <p:cNvPr id="20" name="Shape 17"/>
          <p:cNvSpPr/>
          <p:nvPr/>
        </p:nvSpPr>
        <p:spPr>
          <a:xfrm>
            <a:off x="5760720" y="1097280"/>
            <a:ext cx="3017520" cy="320040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21" name="Text 18"/>
          <p:cNvSpPr/>
          <p:nvPr/>
        </p:nvSpPr>
        <p:spPr>
          <a:xfrm>
            <a:off x="5943600" y="1234440"/>
            <a:ext cx="2743200" cy="365760"/>
          </a:xfrm>
          <a:prstGeom prst="rect">
            <a:avLst/>
          </a:prstGeom>
          <a:noFill/>
          <a:ln/>
        </p:spPr>
        <p:txBody>
          <a:bodyPr wrap="square" rtlCol="0" anchor="ctr"/>
          <a:lstStyle/>
          <a:p>
            <a:pPr indent="0" marL="0">
              <a:buNone/>
            </a:pPr>
            <a:r>
              <a:rPr lang="en-US" sz="1400" b="1" dirty="0">
                <a:solidFill>
                  <a:srgbClr val="1B365D"/>
                </a:solidFill>
                <a:latin typeface="Calibri" pitchFamily="34" charset="0"/>
                <a:ea typeface="Calibri" pitchFamily="34" charset="-122"/>
                <a:cs typeface="Calibri" pitchFamily="34" charset="-120"/>
              </a:rPr>
              <a:t>直近財務サマリー</a:t>
            </a:r>
            <a:endParaRPr lang="en-US" sz="1400" dirty="0"/>
          </a:p>
        </p:txBody>
      </p:sp>
      <p:sp>
        <p:nvSpPr>
          <p:cNvPr id="22" name="Text 19"/>
          <p:cNvSpPr/>
          <p:nvPr/>
        </p:nvSpPr>
        <p:spPr>
          <a:xfrm>
            <a:off x="5943600" y="1828800"/>
            <a:ext cx="2743200" cy="274320"/>
          </a:xfrm>
          <a:prstGeom prst="rect">
            <a:avLst/>
          </a:prstGeom>
          <a:noFill/>
          <a:ln/>
        </p:spPr>
        <p:txBody>
          <a:bodyPr wrap="square" rtlCol="0" anchor="ctr"/>
          <a:lstStyle/>
          <a:p>
            <a:pPr indent="0" marL="0">
              <a:buNone/>
            </a:pPr>
            <a:r>
              <a:rPr lang="en-US" sz="1100" dirty="0">
                <a:solidFill>
                  <a:srgbClr val="636E72"/>
                </a:solidFill>
                <a:latin typeface="Calibri" pitchFamily="34" charset="0"/>
                <a:ea typeface="Calibri" pitchFamily="34" charset="-122"/>
                <a:cs typeface="Calibri" pitchFamily="34" charset="-120"/>
              </a:rPr>
              <a:t>売上高</a:t>
            </a:r>
            <a:endParaRPr lang="en-US" sz="1100" dirty="0"/>
          </a:p>
        </p:txBody>
      </p:sp>
      <p:sp>
        <p:nvSpPr>
          <p:cNvPr id="23" name="Text 20"/>
          <p:cNvSpPr/>
          <p:nvPr/>
        </p:nvSpPr>
        <p:spPr>
          <a:xfrm>
            <a:off x="5943600" y="2103120"/>
            <a:ext cx="2743200" cy="365760"/>
          </a:xfrm>
          <a:prstGeom prst="rect">
            <a:avLst/>
          </a:prstGeom>
          <a:noFill/>
          <a:ln/>
        </p:spPr>
        <p:txBody>
          <a:bodyPr wrap="square" rtlCol="0" anchor="ctr"/>
          <a:lstStyle/>
          <a:p>
            <a:pPr indent="0" marL="0">
              <a:buNone/>
            </a:pPr>
            <a:r>
              <a:rPr lang="en-US" sz="2200" b="1" dirty="0">
                <a:solidFill>
                  <a:srgbClr val="2D3436"/>
                </a:solidFill>
                <a:latin typeface="Calibri" pitchFamily="34" charset="0"/>
                <a:ea typeface="Calibri" pitchFamily="34" charset="-122"/>
                <a:cs typeface="Calibri" pitchFamily="34" charset="-120"/>
              </a:rPr>
              <a:t>3.0億円</a:t>
            </a:r>
            <a:endParaRPr lang="en-US" sz="2200" dirty="0"/>
          </a:p>
        </p:txBody>
      </p:sp>
      <p:sp>
        <p:nvSpPr>
          <p:cNvPr id="24" name="Text 21"/>
          <p:cNvSpPr/>
          <p:nvPr/>
        </p:nvSpPr>
        <p:spPr>
          <a:xfrm>
            <a:off x="5943600" y="2651760"/>
            <a:ext cx="2743200" cy="274320"/>
          </a:xfrm>
          <a:prstGeom prst="rect">
            <a:avLst/>
          </a:prstGeom>
          <a:noFill/>
          <a:ln/>
        </p:spPr>
        <p:txBody>
          <a:bodyPr wrap="square" rtlCol="0" anchor="ctr"/>
          <a:lstStyle/>
          <a:p>
            <a:pPr indent="0" marL="0">
              <a:buNone/>
            </a:pPr>
            <a:r>
              <a:rPr lang="en-US" sz="1100" dirty="0">
                <a:solidFill>
                  <a:srgbClr val="636E72"/>
                </a:solidFill>
                <a:latin typeface="Calibri" pitchFamily="34" charset="0"/>
                <a:ea typeface="Calibri" pitchFamily="34" charset="-122"/>
                <a:cs typeface="Calibri" pitchFamily="34" charset="-120"/>
              </a:rPr>
              <a:t>経常利益</a:t>
            </a:r>
            <a:endParaRPr lang="en-US" sz="1100" dirty="0"/>
          </a:p>
        </p:txBody>
      </p:sp>
      <p:sp>
        <p:nvSpPr>
          <p:cNvPr id="25" name="Text 22"/>
          <p:cNvSpPr/>
          <p:nvPr/>
        </p:nvSpPr>
        <p:spPr>
          <a:xfrm>
            <a:off x="5943600" y="2926080"/>
            <a:ext cx="2743200" cy="365760"/>
          </a:xfrm>
          <a:prstGeom prst="rect">
            <a:avLst/>
          </a:prstGeom>
          <a:noFill/>
          <a:ln/>
        </p:spPr>
        <p:txBody>
          <a:bodyPr wrap="square" rtlCol="0" anchor="ctr"/>
          <a:lstStyle/>
          <a:p>
            <a:pPr indent="0" marL="0">
              <a:buNone/>
            </a:pPr>
            <a:r>
              <a:rPr lang="en-US" sz="2200" b="1" dirty="0">
                <a:solidFill>
                  <a:srgbClr val="C0392B"/>
                </a:solidFill>
                <a:latin typeface="Calibri" pitchFamily="34" charset="0"/>
                <a:ea typeface="Calibri" pitchFamily="34" charset="-122"/>
                <a:cs typeface="Calibri" pitchFamily="34" charset="-120"/>
              </a:rPr>
              <a:t>▲800万円</a:t>
            </a:r>
            <a:endParaRPr lang="en-US" sz="2200" dirty="0"/>
          </a:p>
        </p:txBody>
      </p:sp>
      <p:sp>
        <p:nvSpPr>
          <p:cNvPr id="26" name="Text 23"/>
          <p:cNvSpPr/>
          <p:nvPr/>
        </p:nvSpPr>
        <p:spPr>
          <a:xfrm>
            <a:off x="5943600" y="3474720"/>
            <a:ext cx="2743200" cy="274320"/>
          </a:xfrm>
          <a:prstGeom prst="rect">
            <a:avLst/>
          </a:prstGeom>
          <a:noFill/>
          <a:ln/>
        </p:spPr>
        <p:txBody>
          <a:bodyPr wrap="square" rtlCol="0" anchor="ctr"/>
          <a:lstStyle/>
          <a:p>
            <a:pPr indent="0" marL="0">
              <a:buNone/>
            </a:pPr>
            <a:r>
              <a:rPr lang="en-US" sz="1100" dirty="0">
                <a:solidFill>
                  <a:srgbClr val="636E72"/>
                </a:solidFill>
                <a:latin typeface="Calibri" pitchFamily="34" charset="0"/>
                <a:ea typeface="Calibri" pitchFamily="34" charset="-122"/>
                <a:cs typeface="Calibri" pitchFamily="34" charset="-120"/>
              </a:rPr>
              <a:t>借入金残高</a:t>
            </a:r>
            <a:endParaRPr lang="en-US" sz="1100" dirty="0"/>
          </a:p>
        </p:txBody>
      </p:sp>
      <p:sp>
        <p:nvSpPr>
          <p:cNvPr id="27" name="Text 24"/>
          <p:cNvSpPr/>
          <p:nvPr/>
        </p:nvSpPr>
        <p:spPr>
          <a:xfrm>
            <a:off x="5943600" y="3749040"/>
            <a:ext cx="2743200" cy="365760"/>
          </a:xfrm>
          <a:prstGeom prst="rect">
            <a:avLst/>
          </a:prstGeom>
          <a:noFill/>
          <a:ln/>
        </p:spPr>
        <p:txBody>
          <a:bodyPr wrap="square" rtlCol="0" anchor="ctr"/>
          <a:lstStyle/>
          <a:p>
            <a:pPr indent="0" marL="0">
              <a:buNone/>
            </a:pPr>
            <a:r>
              <a:rPr lang="en-US" sz="2200" b="1" dirty="0">
                <a:solidFill>
                  <a:srgbClr val="2D3436"/>
                </a:solidFill>
                <a:latin typeface="Calibri" pitchFamily="34" charset="0"/>
                <a:ea typeface="Calibri" pitchFamily="34" charset="-122"/>
                <a:cs typeface="Calibri" pitchFamily="34" charset="-120"/>
              </a:rPr>
              <a:t>1.2億円</a:t>
            </a:r>
            <a:endParaRPr lang="en-US" sz="2200" dirty="0"/>
          </a:p>
        </p:txBody>
      </p:sp>
      <p:sp>
        <p:nvSpPr>
          <p:cNvPr id="28" name="Text 25"/>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29" name="Text 26"/>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事業内容</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Shape 2"/>
          <p:cNvSpPr/>
          <p:nvPr/>
        </p:nvSpPr>
        <p:spPr>
          <a:xfrm>
            <a:off x="457200" y="1097280"/>
            <a:ext cx="8229600" cy="118872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5" name="Text 3"/>
          <p:cNvSpPr/>
          <p:nvPr/>
        </p:nvSpPr>
        <p:spPr>
          <a:xfrm>
            <a:off x="731520" y="1234440"/>
            <a:ext cx="7680960" cy="914400"/>
          </a:xfrm>
          <a:prstGeom prst="rect">
            <a:avLst/>
          </a:prstGeom>
          <a:noFill/>
          <a:ln/>
        </p:spPr>
        <p:txBody>
          <a:bodyPr wrap="square" rtlCol="0" anchor="ctr"/>
          <a:lstStyle/>
          <a:p>
            <a:pPr indent="0" marL="0">
              <a:lnSpc>
                <a:spcPct val="150000"/>
              </a:lnSpc>
              <a:buNone/>
            </a:pPr>
            <a:r>
              <a:rPr lang="en-US" sz="1300" dirty="0">
                <a:solidFill>
                  <a:srgbClr val="2D3436"/>
                </a:solidFill>
                <a:latin typeface="Calibri" pitchFamily="34" charset="0"/>
                <a:ea typeface="Calibri" pitchFamily="34" charset="-122"/>
                <a:cs typeface="Calibri" pitchFamily="34" charset="-120"/>
              </a:rPr>
              <a:t>自動車・産業機器メーカー向けに、精密金属部品の切削加工・研磨加工を行う。</a:t>
            </a:r>
            <a:endParaRPr lang="en-US" sz="1300" dirty="0"/>
          </a:p>
          <a:p>
            <a:pPr indent="0" marL="0">
              <a:lnSpc>
                <a:spcPct val="150000"/>
              </a:lnSpc>
              <a:buNone/>
            </a:pPr>
            <a:r>
              <a:rPr lang="en-US" sz="1300" dirty="0">
                <a:solidFill>
                  <a:srgbClr val="2D3436"/>
                </a:solidFill>
                <a:latin typeface="Calibri" pitchFamily="34" charset="0"/>
                <a:ea typeface="Calibri" pitchFamily="34" charset="-122"/>
                <a:cs typeface="Calibri" pitchFamily="34" charset="-120"/>
              </a:rPr>
              <a:t>小ロット・短納期対応を強みとし、試作品から量産まで一貫対応。主要取引先は大手自動車部品メーカー3社。</a:t>
            </a:r>
            <a:endParaRPr lang="en-US" sz="1300" dirty="0"/>
          </a:p>
        </p:txBody>
      </p:sp>
      <p:sp>
        <p:nvSpPr>
          <p:cNvPr id="6" name="Text 4"/>
          <p:cNvSpPr/>
          <p:nvPr/>
        </p:nvSpPr>
        <p:spPr>
          <a:xfrm>
            <a:off x="457200" y="2560320"/>
            <a:ext cx="365760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売上構成比</a:t>
            </a:r>
            <a:endParaRPr lang="en-US" sz="1600" dirty="0"/>
          </a:p>
        </p:txBody>
      </p:sp>
      <p:graphicFrame>
        <p:nvGraphicFramePr>
          <p:cNvPr id="7" name="Chart 0" descr=""/>
          <p:cNvGraphicFramePr/>
          <p:nvPr/>
        </p:nvGraphicFramePr>
        <p:xfrm>
          <a:off x="457200" y="2926080"/>
          <a:ext cx="3657600" cy="1828800"/>
        </p:xfrm>
        <a:graphic xmlns:a="http://schemas.openxmlformats.org/drawingml/2006/main">
          <a:graphicData uri="http://schemas.openxmlformats.org/drawingml/2006/chart">
            <c:chart xmlns:c="http://schemas.openxmlformats.org/drawingml/2006/chart" r:id="rId1"/>
          </a:graphicData>
        </a:graphic>
      </p:graphicFrame>
      <p:sp>
        <p:nvSpPr>
          <p:cNvPr id="8" name="Text 5"/>
          <p:cNvSpPr/>
          <p:nvPr/>
        </p:nvSpPr>
        <p:spPr>
          <a:xfrm>
            <a:off x="4572000" y="2560320"/>
            <a:ext cx="411480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主要取引先</a:t>
            </a:r>
            <a:endParaRPr lang="en-US" sz="1600" dirty="0"/>
          </a:p>
        </p:txBody>
      </p:sp>
      <p:sp>
        <p:nvSpPr>
          <p:cNvPr id="9" name="Shape 6"/>
          <p:cNvSpPr/>
          <p:nvPr/>
        </p:nvSpPr>
        <p:spPr>
          <a:xfrm>
            <a:off x="4572000" y="3017520"/>
            <a:ext cx="4114800" cy="45720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0" name="Text 7"/>
          <p:cNvSpPr/>
          <p:nvPr/>
        </p:nvSpPr>
        <p:spPr>
          <a:xfrm>
            <a:off x="4754880" y="3017520"/>
            <a:ext cx="2286000" cy="457200"/>
          </a:xfrm>
          <a:prstGeom prst="rect">
            <a:avLst/>
          </a:prstGeom>
          <a:noFill/>
          <a:ln/>
        </p:spPr>
        <p:txBody>
          <a:bodyPr wrap="square" rtlCol="0" anchor="ctr"/>
          <a:lstStyle/>
          <a:p>
            <a:pPr indent="0" marL="0">
              <a:buNone/>
            </a:pPr>
            <a:r>
              <a:rPr lang="en-US" sz="1100" b="1" dirty="0">
                <a:solidFill>
                  <a:srgbClr val="2D3436"/>
                </a:solidFill>
                <a:latin typeface="Calibri" pitchFamily="34" charset="0"/>
                <a:ea typeface="Calibri" pitchFamily="34" charset="-122"/>
                <a:cs typeface="Calibri" pitchFamily="34" charset="-120"/>
              </a:rPr>
              <a:t>A社（自動車部品メーカー）</a:t>
            </a:r>
            <a:endParaRPr lang="en-US" sz="1100" dirty="0"/>
          </a:p>
        </p:txBody>
      </p:sp>
      <p:sp>
        <p:nvSpPr>
          <p:cNvPr id="11" name="Text 8"/>
          <p:cNvSpPr/>
          <p:nvPr/>
        </p:nvSpPr>
        <p:spPr>
          <a:xfrm>
            <a:off x="6858000" y="3017520"/>
            <a:ext cx="1737360" cy="457200"/>
          </a:xfrm>
          <a:prstGeom prst="rect">
            <a:avLst/>
          </a:prstGeom>
          <a:noFill/>
          <a:ln/>
        </p:spPr>
        <p:txBody>
          <a:bodyPr wrap="square" rtlCol="0" anchor="ctr"/>
          <a:lstStyle/>
          <a:p>
            <a:pPr indent="0" marL="0">
              <a:buNone/>
            </a:pPr>
            <a:r>
              <a:rPr lang="en-US" sz="1000" dirty="0">
                <a:solidFill>
                  <a:srgbClr val="636E72"/>
                </a:solidFill>
                <a:latin typeface="Calibri" pitchFamily="34" charset="0"/>
                <a:ea typeface="Calibri" pitchFamily="34" charset="-122"/>
                <a:cs typeface="Calibri" pitchFamily="34" charset="-120"/>
              </a:rPr>
              <a:t>売上構成比 35%  |  取引歴 20年</a:t>
            </a:r>
            <a:endParaRPr lang="en-US" sz="1000" dirty="0"/>
          </a:p>
        </p:txBody>
      </p:sp>
      <p:sp>
        <p:nvSpPr>
          <p:cNvPr id="12" name="Shape 9"/>
          <p:cNvSpPr/>
          <p:nvPr/>
        </p:nvSpPr>
        <p:spPr>
          <a:xfrm>
            <a:off x="4572000" y="3566160"/>
            <a:ext cx="4114800" cy="45720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3" name="Text 10"/>
          <p:cNvSpPr/>
          <p:nvPr/>
        </p:nvSpPr>
        <p:spPr>
          <a:xfrm>
            <a:off x="4754880" y="3566160"/>
            <a:ext cx="2286000" cy="457200"/>
          </a:xfrm>
          <a:prstGeom prst="rect">
            <a:avLst/>
          </a:prstGeom>
          <a:noFill/>
          <a:ln/>
        </p:spPr>
        <p:txBody>
          <a:bodyPr wrap="square" rtlCol="0" anchor="ctr"/>
          <a:lstStyle/>
          <a:p>
            <a:pPr indent="0" marL="0">
              <a:buNone/>
            </a:pPr>
            <a:r>
              <a:rPr lang="en-US" sz="1100" b="1" dirty="0">
                <a:solidFill>
                  <a:srgbClr val="2D3436"/>
                </a:solidFill>
                <a:latin typeface="Calibri" pitchFamily="34" charset="0"/>
                <a:ea typeface="Calibri" pitchFamily="34" charset="-122"/>
                <a:cs typeface="Calibri" pitchFamily="34" charset="-120"/>
              </a:rPr>
              <a:t>B社（産業機器メーカー）</a:t>
            </a:r>
            <a:endParaRPr lang="en-US" sz="1100" dirty="0"/>
          </a:p>
        </p:txBody>
      </p:sp>
      <p:sp>
        <p:nvSpPr>
          <p:cNvPr id="14" name="Text 11"/>
          <p:cNvSpPr/>
          <p:nvPr/>
        </p:nvSpPr>
        <p:spPr>
          <a:xfrm>
            <a:off x="6858000" y="3566160"/>
            <a:ext cx="1737360" cy="457200"/>
          </a:xfrm>
          <a:prstGeom prst="rect">
            <a:avLst/>
          </a:prstGeom>
          <a:noFill/>
          <a:ln/>
        </p:spPr>
        <p:txBody>
          <a:bodyPr wrap="square" rtlCol="0" anchor="ctr"/>
          <a:lstStyle/>
          <a:p>
            <a:pPr indent="0" marL="0">
              <a:buNone/>
            </a:pPr>
            <a:r>
              <a:rPr lang="en-US" sz="1000" dirty="0">
                <a:solidFill>
                  <a:srgbClr val="636E72"/>
                </a:solidFill>
                <a:latin typeface="Calibri" pitchFamily="34" charset="0"/>
                <a:ea typeface="Calibri" pitchFamily="34" charset="-122"/>
                <a:cs typeface="Calibri" pitchFamily="34" charset="-120"/>
              </a:rPr>
              <a:t>売上構成比 25%  |  取引歴 15年</a:t>
            </a:r>
            <a:endParaRPr lang="en-US" sz="1000" dirty="0"/>
          </a:p>
        </p:txBody>
      </p:sp>
      <p:sp>
        <p:nvSpPr>
          <p:cNvPr id="15" name="Shape 12"/>
          <p:cNvSpPr/>
          <p:nvPr/>
        </p:nvSpPr>
        <p:spPr>
          <a:xfrm>
            <a:off x="4572000" y="4114800"/>
            <a:ext cx="4114800" cy="45720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6" name="Text 13"/>
          <p:cNvSpPr/>
          <p:nvPr/>
        </p:nvSpPr>
        <p:spPr>
          <a:xfrm>
            <a:off x="4754880" y="4114800"/>
            <a:ext cx="2286000" cy="457200"/>
          </a:xfrm>
          <a:prstGeom prst="rect">
            <a:avLst/>
          </a:prstGeom>
          <a:noFill/>
          <a:ln/>
        </p:spPr>
        <p:txBody>
          <a:bodyPr wrap="square" rtlCol="0" anchor="ctr"/>
          <a:lstStyle/>
          <a:p>
            <a:pPr indent="0" marL="0">
              <a:buNone/>
            </a:pPr>
            <a:r>
              <a:rPr lang="en-US" sz="1100" b="1" dirty="0">
                <a:solidFill>
                  <a:srgbClr val="2D3436"/>
                </a:solidFill>
                <a:latin typeface="Calibri" pitchFamily="34" charset="0"/>
                <a:ea typeface="Calibri" pitchFamily="34" charset="-122"/>
                <a:cs typeface="Calibri" pitchFamily="34" charset="-120"/>
              </a:rPr>
              <a:t>C社（自動車部品メーカー）</a:t>
            </a:r>
            <a:endParaRPr lang="en-US" sz="1100" dirty="0"/>
          </a:p>
        </p:txBody>
      </p:sp>
      <p:sp>
        <p:nvSpPr>
          <p:cNvPr id="17" name="Text 14"/>
          <p:cNvSpPr/>
          <p:nvPr/>
        </p:nvSpPr>
        <p:spPr>
          <a:xfrm>
            <a:off x="6858000" y="4114800"/>
            <a:ext cx="1737360" cy="457200"/>
          </a:xfrm>
          <a:prstGeom prst="rect">
            <a:avLst/>
          </a:prstGeom>
          <a:noFill/>
          <a:ln/>
        </p:spPr>
        <p:txBody>
          <a:bodyPr wrap="square" rtlCol="0" anchor="ctr"/>
          <a:lstStyle/>
          <a:p>
            <a:pPr indent="0" marL="0">
              <a:buNone/>
            </a:pPr>
            <a:r>
              <a:rPr lang="en-US" sz="1000" dirty="0">
                <a:solidFill>
                  <a:srgbClr val="636E72"/>
                </a:solidFill>
                <a:latin typeface="Calibri" pitchFamily="34" charset="0"/>
                <a:ea typeface="Calibri" pitchFamily="34" charset="-122"/>
                <a:cs typeface="Calibri" pitchFamily="34" charset="-120"/>
              </a:rPr>
              <a:t>売上構成比 20%  |  取引歴 10年</a:t>
            </a:r>
            <a:endParaRPr lang="en-US" sz="1000" dirty="0"/>
          </a:p>
        </p:txBody>
      </p:sp>
      <p:sp>
        <p:nvSpPr>
          <p:cNvPr id="18" name="Text 15"/>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19" name="Text 16"/>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経営環境分析（外部環境）</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Text 2"/>
          <p:cNvSpPr/>
          <p:nvPr/>
        </p:nvSpPr>
        <p:spPr>
          <a:xfrm>
            <a:off x="457200" y="1051560"/>
            <a:ext cx="3931920" cy="365760"/>
          </a:xfrm>
          <a:prstGeom prst="rect">
            <a:avLst/>
          </a:prstGeom>
          <a:noFill/>
          <a:ln/>
        </p:spPr>
        <p:txBody>
          <a:bodyPr wrap="square" rtlCol="0" anchor="ctr"/>
          <a:lstStyle/>
          <a:p>
            <a:pPr indent="0" marL="0">
              <a:buNone/>
            </a:pPr>
            <a:r>
              <a:rPr lang="en-US" sz="1600" b="1" dirty="0">
                <a:solidFill>
                  <a:srgbClr val="2D7D46"/>
                </a:solidFill>
                <a:latin typeface="Calibri" pitchFamily="34" charset="0"/>
                <a:ea typeface="Calibri" pitchFamily="34" charset="-122"/>
                <a:cs typeface="Calibri" pitchFamily="34" charset="-120"/>
              </a:rPr>
              <a:t>機会（Opportunity）</a:t>
            </a:r>
            <a:endParaRPr lang="en-US" sz="1600" dirty="0"/>
          </a:p>
        </p:txBody>
      </p:sp>
      <p:sp>
        <p:nvSpPr>
          <p:cNvPr id="5" name="Shape 3"/>
          <p:cNvSpPr/>
          <p:nvPr/>
        </p:nvSpPr>
        <p:spPr>
          <a:xfrm>
            <a:off x="457200" y="1463040"/>
            <a:ext cx="3931920" cy="548640"/>
          </a:xfrm>
          <a:prstGeom prst="rect">
            <a:avLst/>
          </a:prstGeom>
          <a:solidFill>
            <a:srgbClr val="FFFFFF"/>
          </a:solidFill>
          <a:ln/>
          <a:effectLst>
            <a:outerShdw sx="100000" sy="100000" kx="0" ky="0" algn="bl" rotWithShape="0" blurRad="76200" dist="25400" dir="8100000">
              <a:srgbClr val="000000">
                <a:alpha val="10000"/>
              </a:srgbClr>
            </a:outerShdw>
          </a:effectLst>
        </p:spPr>
      </p:sp>
      <p:pic>
        <p:nvPicPr>
          <p:cNvPr id="6" name="Image 0" descr="preencoded.png">    </p:cNvPr>
          <p:cNvPicPr>
            <a:picLocks noChangeAspect="1"/>
          </p:cNvPicPr>
          <p:nvPr/>
        </p:nvPicPr>
        <p:blipFill>
          <a:blip r:embed="rId1"/>
          <a:stretch>
            <a:fillRect/>
          </a:stretch>
        </p:blipFill>
        <p:spPr>
          <a:xfrm>
            <a:off x="594360" y="1572768"/>
            <a:ext cx="320040" cy="320040"/>
          </a:xfrm>
          <a:prstGeom prst="rect">
            <a:avLst/>
          </a:prstGeom>
        </p:spPr>
      </p:pic>
      <p:sp>
        <p:nvSpPr>
          <p:cNvPr id="7" name="Text 4"/>
          <p:cNvSpPr/>
          <p:nvPr/>
        </p:nvSpPr>
        <p:spPr>
          <a:xfrm>
            <a:off x="1005840" y="1463040"/>
            <a:ext cx="3200400" cy="5486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EV化に伴う新部品需要の増加</a:t>
            </a:r>
            <a:endParaRPr lang="en-US" sz="1200" dirty="0"/>
          </a:p>
        </p:txBody>
      </p:sp>
      <p:sp>
        <p:nvSpPr>
          <p:cNvPr id="8" name="Shape 5"/>
          <p:cNvSpPr/>
          <p:nvPr/>
        </p:nvSpPr>
        <p:spPr>
          <a:xfrm>
            <a:off x="457200" y="2103120"/>
            <a:ext cx="3931920" cy="548640"/>
          </a:xfrm>
          <a:prstGeom prst="rect">
            <a:avLst/>
          </a:prstGeom>
          <a:solidFill>
            <a:srgbClr val="FFFFFF"/>
          </a:solidFill>
          <a:ln/>
          <a:effectLst>
            <a:outerShdw sx="100000" sy="100000" kx="0" ky="0" algn="bl" rotWithShape="0" blurRad="76200" dist="25400" dir="8100000">
              <a:srgbClr val="000000">
                <a:alpha val="10000"/>
              </a:srgbClr>
            </a:outerShdw>
          </a:effectLst>
        </p:spPr>
      </p:sp>
      <p:pic>
        <p:nvPicPr>
          <p:cNvPr id="9" name="Image 1" descr="preencoded.png">    </p:cNvPr>
          <p:cNvPicPr>
            <a:picLocks noChangeAspect="1"/>
          </p:cNvPicPr>
          <p:nvPr/>
        </p:nvPicPr>
        <p:blipFill>
          <a:blip r:embed="rId2"/>
          <a:stretch>
            <a:fillRect/>
          </a:stretch>
        </p:blipFill>
        <p:spPr>
          <a:xfrm>
            <a:off x="594360" y="2212848"/>
            <a:ext cx="320040" cy="320040"/>
          </a:xfrm>
          <a:prstGeom prst="rect">
            <a:avLst/>
          </a:prstGeom>
        </p:spPr>
      </p:pic>
      <p:sp>
        <p:nvSpPr>
          <p:cNvPr id="10" name="Text 6"/>
          <p:cNvSpPr/>
          <p:nvPr/>
        </p:nvSpPr>
        <p:spPr>
          <a:xfrm>
            <a:off x="1005840" y="2103120"/>
            <a:ext cx="3200400" cy="5486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国内回帰による精密加工の引合い増</a:t>
            </a:r>
            <a:endParaRPr lang="en-US" sz="1200" dirty="0"/>
          </a:p>
        </p:txBody>
      </p:sp>
      <p:sp>
        <p:nvSpPr>
          <p:cNvPr id="11" name="Shape 7"/>
          <p:cNvSpPr/>
          <p:nvPr/>
        </p:nvSpPr>
        <p:spPr>
          <a:xfrm>
            <a:off x="457200" y="2743200"/>
            <a:ext cx="3931920" cy="548640"/>
          </a:xfrm>
          <a:prstGeom prst="rect">
            <a:avLst/>
          </a:prstGeom>
          <a:solidFill>
            <a:srgbClr val="FFFFFF"/>
          </a:solidFill>
          <a:ln/>
          <a:effectLst>
            <a:outerShdw sx="100000" sy="100000" kx="0" ky="0" algn="bl" rotWithShape="0" blurRad="76200" dist="25400" dir="8100000">
              <a:srgbClr val="000000">
                <a:alpha val="10000"/>
              </a:srgbClr>
            </a:outerShdw>
          </a:effectLst>
        </p:spPr>
      </p:sp>
      <p:pic>
        <p:nvPicPr>
          <p:cNvPr id="12" name="Image 2" descr="preencoded.png">    </p:cNvPr>
          <p:cNvPicPr>
            <a:picLocks noChangeAspect="1"/>
          </p:cNvPicPr>
          <p:nvPr/>
        </p:nvPicPr>
        <p:blipFill>
          <a:blip r:embed="rId3"/>
          <a:stretch>
            <a:fillRect/>
          </a:stretch>
        </p:blipFill>
        <p:spPr>
          <a:xfrm>
            <a:off x="594360" y="2852928"/>
            <a:ext cx="320040" cy="320040"/>
          </a:xfrm>
          <a:prstGeom prst="rect">
            <a:avLst/>
          </a:prstGeom>
        </p:spPr>
      </p:pic>
      <p:sp>
        <p:nvSpPr>
          <p:cNvPr id="13" name="Text 8"/>
          <p:cNvSpPr/>
          <p:nvPr/>
        </p:nvSpPr>
        <p:spPr>
          <a:xfrm>
            <a:off x="1005840" y="2743200"/>
            <a:ext cx="3200400" cy="5486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ものづくり補助金等の活用可能性</a:t>
            </a:r>
            <a:endParaRPr lang="en-US" sz="1200" dirty="0"/>
          </a:p>
        </p:txBody>
      </p:sp>
      <p:sp>
        <p:nvSpPr>
          <p:cNvPr id="14" name="Text 9"/>
          <p:cNvSpPr/>
          <p:nvPr/>
        </p:nvSpPr>
        <p:spPr>
          <a:xfrm>
            <a:off x="4754880" y="1051560"/>
            <a:ext cx="3931920" cy="365760"/>
          </a:xfrm>
          <a:prstGeom prst="rect">
            <a:avLst/>
          </a:prstGeom>
          <a:noFill/>
          <a:ln/>
        </p:spPr>
        <p:txBody>
          <a:bodyPr wrap="square" rtlCol="0" anchor="ctr"/>
          <a:lstStyle/>
          <a:p>
            <a:pPr indent="0" marL="0">
              <a:buNone/>
            </a:pPr>
            <a:r>
              <a:rPr lang="en-US" sz="1600" b="1" dirty="0">
                <a:solidFill>
                  <a:srgbClr val="C0392B"/>
                </a:solidFill>
                <a:latin typeface="Calibri" pitchFamily="34" charset="0"/>
                <a:ea typeface="Calibri" pitchFamily="34" charset="-122"/>
                <a:cs typeface="Calibri" pitchFamily="34" charset="-120"/>
              </a:rPr>
              <a:t>脅威（Threat）</a:t>
            </a:r>
            <a:endParaRPr lang="en-US" sz="1600" dirty="0"/>
          </a:p>
        </p:txBody>
      </p:sp>
      <p:sp>
        <p:nvSpPr>
          <p:cNvPr id="15" name="Shape 10"/>
          <p:cNvSpPr/>
          <p:nvPr/>
        </p:nvSpPr>
        <p:spPr>
          <a:xfrm>
            <a:off x="4754880" y="1463040"/>
            <a:ext cx="3931920" cy="548640"/>
          </a:xfrm>
          <a:prstGeom prst="rect">
            <a:avLst/>
          </a:prstGeom>
          <a:solidFill>
            <a:srgbClr val="FFFFFF"/>
          </a:solidFill>
          <a:ln/>
          <a:effectLst>
            <a:outerShdw sx="100000" sy="100000" kx="0" ky="0" algn="bl" rotWithShape="0" blurRad="76200" dist="25400" dir="8100000">
              <a:srgbClr val="000000">
                <a:alpha val="10000"/>
              </a:srgbClr>
            </a:outerShdw>
          </a:effectLst>
        </p:spPr>
      </p:sp>
      <p:pic>
        <p:nvPicPr>
          <p:cNvPr id="16" name="Image 3" descr="preencoded.png">    </p:cNvPr>
          <p:cNvPicPr>
            <a:picLocks noChangeAspect="1"/>
          </p:cNvPicPr>
          <p:nvPr/>
        </p:nvPicPr>
        <p:blipFill>
          <a:blip r:embed="rId4"/>
          <a:stretch>
            <a:fillRect/>
          </a:stretch>
        </p:blipFill>
        <p:spPr>
          <a:xfrm>
            <a:off x="4892040" y="1572768"/>
            <a:ext cx="320040" cy="320040"/>
          </a:xfrm>
          <a:prstGeom prst="rect">
            <a:avLst/>
          </a:prstGeom>
        </p:spPr>
      </p:pic>
      <p:sp>
        <p:nvSpPr>
          <p:cNvPr id="17" name="Text 11"/>
          <p:cNvSpPr/>
          <p:nvPr/>
        </p:nvSpPr>
        <p:spPr>
          <a:xfrm>
            <a:off x="5303520" y="1463040"/>
            <a:ext cx="3200400" cy="5486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原材料・エネルギーコストの上昇</a:t>
            </a:r>
            <a:endParaRPr lang="en-US" sz="1200" dirty="0"/>
          </a:p>
        </p:txBody>
      </p:sp>
      <p:sp>
        <p:nvSpPr>
          <p:cNvPr id="18" name="Shape 12"/>
          <p:cNvSpPr/>
          <p:nvPr/>
        </p:nvSpPr>
        <p:spPr>
          <a:xfrm>
            <a:off x="4754880" y="2103120"/>
            <a:ext cx="3931920" cy="548640"/>
          </a:xfrm>
          <a:prstGeom prst="rect">
            <a:avLst/>
          </a:prstGeom>
          <a:solidFill>
            <a:srgbClr val="FFFFFF"/>
          </a:solidFill>
          <a:ln/>
          <a:effectLst>
            <a:outerShdw sx="100000" sy="100000" kx="0" ky="0" algn="bl" rotWithShape="0" blurRad="76200" dist="25400" dir="8100000">
              <a:srgbClr val="000000">
                <a:alpha val="10000"/>
              </a:srgbClr>
            </a:outerShdw>
          </a:effectLst>
        </p:spPr>
      </p:sp>
      <p:pic>
        <p:nvPicPr>
          <p:cNvPr id="19" name="Image 4" descr="preencoded.png">    </p:cNvPr>
          <p:cNvPicPr>
            <a:picLocks noChangeAspect="1"/>
          </p:cNvPicPr>
          <p:nvPr/>
        </p:nvPicPr>
        <p:blipFill>
          <a:blip r:embed="rId5"/>
          <a:stretch>
            <a:fillRect/>
          </a:stretch>
        </p:blipFill>
        <p:spPr>
          <a:xfrm>
            <a:off x="4892040" y="2212848"/>
            <a:ext cx="320040" cy="320040"/>
          </a:xfrm>
          <a:prstGeom prst="rect">
            <a:avLst/>
          </a:prstGeom>
        </p:spPr>
      </p:pic>
      <p:sp>
        <p:nvSpPr>
          <p:cNvPr id="20" name="Text 13"/>
          <p:cNvSpPr/>
          <p:nvPr/>
        </p:nvSpPr>
        <p:spPr>
          <a:xfrm>
            <a:off x="5303520" y="2103120"/>
            <a:ext cx="3200400" cy="5486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海外競合の低価格攻勢</a:t>
            </a:r>
            <a:endParaRPr lang="en-US" sz="1200" dirty="0"/>
          </a:p>
        </p:txBody>
      </p:sp>
      <p:sp>
        <p:nvSpPr>
          <p:cNvPr id="21" name="Shape 14"/>
          <p:cNvSpPr/>
          <p:nvPr/>
        </p:nvSpPr>
        <p:spPr>
          <a:xfrm>
            <a:off x="4754880" y="2743200"/>
            <a:ext cx="3931920" cy="548640"/>
          </a:xfrm>
          <a:prstGeom prst="rect">
            <a:avLst/>
          </a:prstGeom>
          <a:solidFill>
            <a:srgbClr val="FFFFFF"/>
          </a:solidFill>
          <a:ln/>
          <a:effectLst>
            <a:outerShdw sx="100000" sy="100000" kx="0" ky="0" algn="bl" rotWithShape="0" blurRad="76200" dist="25400" dir="8100000">
              <a:srgbClr val="000000">
                <a:alpha val="10000"/>
              </a:srgbClr>
            </a:outerShdw>
          </a:effectLst>
        </p:spPr>
      </p:sp>
      <p:pic>
        <p:nvPicPr>
          <p:cNvPr id="22" name="Image 5" descr="preencoded.png">    </p:cNvPr>
          <p:cNvPicPr>
            <a:picLocks noChangeAspect="1"/>
          </p:cNvPicPr>
          <p:nvPr/>
        </p:nvPicPr>
        <p:blipFill>
          <a:blip r:embed="rId6"/>
          <a:stretch>
            <a:fillRect/>
          </a:stretch>
        </p:blipFill>
        <p:spPr>
          <a:xfrm>
            <a:off x="4892040" y="2852928"/>
            <a:ext cx="320040" cy="320040"/>
          </a:xfrm>
          <a:prstGeom prst="rect">
            <a:avLst/>
          </a:prstGeom>
        </p:spPr>
      </p:pic>
      <p:sp>
        <p:nvSpPr>
          <p:cNvPr id="23" name="Text 15"/>
          <p:cNvSpPr/>
          <p:nvPr/>
        </p:nvSpPr>
        <p:spPr>
          <a:xfrm>
            <a:off x="5303520" y="2743200"/>
            <a:ext cx="3200400" cy="548640"/>
          </a:xfrm>
          <a:prstGeom prst="rect">
            <a:avLst/>
          </a:prstGeom>
          <a:noFill/>
          <a:ln/>
        </p:spPr>
        <p:txBody>
          <a:bodyPr wrap="square" rtlCol="0" anchor="ctr"/>
          <a:lstStyle/>
          <a:p>
            <a:pPr indent="0" marL="0">
              <a:buNone/>
            </a:pPr>
            <a:r>
              <a:rPr lang="en-US" sz="1200" dirty="0">
                <a:solidFill>
                  <a:srgbClr val="2D3436"/>
                </a:solidFill>
                <a:latin typeface="Calibri" pitchFamily="34" charset="0"/>
                <a:ea typeface="Calibri" pitchFamily="34" charset="-122"/>
                <a:cs typeface="Calibri" pitchFamily="34" charset="-120"/>
              </a:rPr>
              <a:t>技能人材の採用難・高齢化</a:t>
            </a:r>
            <a:endParaRPr lang="en-US" sz="1200" dirty="0"/>
          </a:p>
        </p:txBody>
      </p:sp>
      <p:sp>
        <p:nvSpPr>
          <p:cNvPr id="24" name="Shape 16"/>
          <p:cNvSpPr/>
          <p:nvPr/>
        </p:nvSpPr>
        <p:spPr>
          <a:xfrm>
            <a:off x="457200" y="3657600"/>
            <a:ext cx="8229600" cy="822960"/>
          </a:xfrm>
          <a:prstGeom prst="rect">
            <a:avLst/>
          </a:prstGeom>
          <a:solidFill>
            <a:srgbClr val="EBF0F7"/>
          </a:solidFill>
          <a:ln/>
        </p:spPr>
      </p:sp>
      <p:sp>
        <p:nvSpPr>
          <p:cNvPr id="25" name="Text 17"/>
          <p:cNvSpPr/>
          <p:nvPr/>
        </p:nvSpPr>
        <p:spPr>
          <a:xfrm>
            <a:off x="731520" y="3749040"/>
            <a:ext cx="7772400" cy="640080"/>
          </a:xfrm>
          <a:prstGeom prst="rect">
            <a:avLst/>
          </a:prstGeom>
          <a:noFill/>
          <a:ln/>
        </p:spPr>
        <p:txBody>
          <a:bodyPr wrap="square" rtlCol="0" anchor="ctr"/>
          <a:lstStyle/>
          <a:p>
            <a:pPr indent="0" marL="0">
              <a:buNone/>
            </a:pPr>
            <a:r>
              <a:rPr lang="en-US" sz="1200" i="1" dirty="0">
                <a:solidFill>
                  <a:srgbClr val="1B365D"/>
                </a:solidFill>
                <a:latin typeface="Calibri" pitchFamily="34" charset="0"/>
                <a:ea typeface="Calibri" pitchFamily="34" charset="-122"/>
                <a:cs typeface="Calibri" pitchFamily="34" charset="-120"/>
              </a:rPr>
              <a:t>業界全体として原材料高と人手不足が課題だが、EV化や国内回帰の追い風もあり、高付加価値品への対応力が勝敗を分ける局面にある。</a:t>
            </a:r>
            <a:endParaRPr lang="en-US" sz="1200" dirty="0"/>
          </a:p>
        </p:txBody>
      </p:sp>
      <p:sp>
        <p:nvSpPr>
          <p:cNvPr id="26" name="Text 18"/>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27" name="Text 19"/>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自社の強み・弱み</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Shape 2"/>
          <p:cNvSpPr/>
          <p:nvPr/>
        </p:nvSpPr>
        <p:spPr>
          <a:xfrm>
            <a:off x="457200" y="1097280"/>
            <a:ext cx="3931920" cy="32918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5" name="Shape 3"/>
          <p:cNvSpPr/>
          <p:nvPr/>
        </p:nvSpPr>
        <p:spPr>
          <a:xfrm>
            <a:off x="457200" y="1097280"/>
            <a:ext cx="3931920" cy="457200"/>
          </a:xfrm>
          <a:prstGeom prst="rect">
            <a:avLst/>
          </a:prstGeom>
          <a:solidFill>
            <a:srgbClr val="2D7D46"/>
          </a:solidFill>
          <a:ln/>
        </p:spPr>
      </p:sp>
      <p:sp>
        <p:nvSpPr>
          <p:cNvPr id="6" name="Text 4"/>
          <p:cNvSpPr/>
          <p:nvPr/>
        </p:nvSpPr>
        <p:spPr>
          <a:xfrm>
            <a:off x="457200" y="1097280"/>
            <a:ext cx="393192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強み（Strength）</a:t>
            </a:r>
            <a:endParaRPr lang="en-US" sz="1600" dirty="0"/>
          </a:p>
        </p:txBody>
      </p:sp>
      <p:sp>
        <p:nvSpPr>
          <p:cNvPr id="7" name="Text 5"/>
          <p:cNvSpPr/>
          <p:nvPr/>
        </p:nvSpPr>
        <p:spPr>
          <a:xfrm>
            <a:off x="731520" y="1737360"/>
            <a:ext cx="3474720" cy="457200"/>
          </a:xfrm>
          <a:prstGeom prst="rect">
            <a:avLst/>
          </a:prstGeom>
          <a:noFill/>
          <a:ln/>
        </p:spPr>
        <p:txBody>
          <a:bodyPr wrap="square" rtlCol="0" anchor="ctr"/>
          <a:lstStyle/>
          <a:p>
            <a:pPr indent="0" marL="0">
              <a:buNone/>
            </a:pPr>
            <a:r>
              <a:rPr lang="en-US" sz="1200" b="1" dirty="0">
                <a:solidFill>
                  <a:srgbClr val="2D7D46"/>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熟練職人による高精度な切削加工技術</a:t>
            </a:r>
            <a:endParaRPr lang="en-US" sz="1200" dirty="0"/>
          </a:p>
        </p:txBody>
      </p:sp>
      <p:sp>
        <p:nvSpPr>
          <p:cNvPr id="8" name="Text 6"/>
          <p:cNvSpPr/>
          <p:nvPr/>
        </p:nvSpPr>
        <p:spPr>
          <a:xfrm>
            <a:off x="731520" y="2331720"/>
            <a:ext cx="3474720" cy="457200"/>
          </a:xfrm>
          <a:prstGeom prst="rect">
            <a:avLst/>
          </a:prstGeom>
          <a:noFill/>
          <a:ln/>
        </p:spPr>
        <p:txBody>
          <a:bodyPr wrap="square" rtlCol="0" anchor="ctr"/>
          <a:lstStyle/>
          <a:p>
            <a:pPr indent="0" marL="0">
              <a:buNone/>
            </a:pPr>
            <a:r>
              <a:rPr lang="en-US" sz="1200" b="1" dirty="0">
                <a:solidFill>
                  <a:srgbClr val="2D7D46"/>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小ロット・短納期対応（最短3日）</a:t>
            </a:r>
            <a:endParaRPr lang="en-US" sz="1200" dirty="0"/>
          </a:p>
        </p:txBody>
      </p:sp>
      <p:sp>
        <p:nvSpPr>
          <p:cNvPr id="9" name="Text 7"/>
          <p:cNvSpPr/>
          <p:nvPr/>
        </p:nvSpPr>
        <p:spPr>
          <a:xfrm>
            <a:off x="731520" y="2926080"/>
            <a:ext cx="3474720" cy="457200"/>
          </a:xfrm>
          <a:prstGeom prst="rect">
            <a:avLst/>
          </a:prstGeom>
          <a:noFill/>
          <a:ln/>
        </p:spPr>
        <p:txBody>
          <a:bodyPr wrap="square" rtlCol="0" anchor="ctr"/>
          <a:lstStyle/>
          <a:p>
            <a:pPr indent="0" marL="0">
              <a:buNone/>
            </a:pPr>
            <a:r>
              <a:rPr lang="en-US" sz="1200" b="1" dirty="0">
                <a:solidFill>
                  <a:srgbClr val="2D7D46"/>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主要取引先との長年の信頼関係（20年超）</a:t>
            </a:r>
            <a:endParaRPr lang="en-US" sz="1200" dirty="0"/>
          </a:p>
        </p:txBody>
      </p:sp>
      <p:sp>
        <p:nvSpPr>
          <p:cNvPr id="10" name="Text 8"/>
          <p:cNvSpPr/>
          <p:nvPr/>
        </p:nvSpPr>
        <p:spPr>
          <a:xfrm>
            <a:off x="731520" y="3520440"/>
            <a:ext cx="3474720" cy="457200"/>
          </a:xfrm>
          <a:prstGeom prst="rect">
            <a:avLst/>
          </a:prstGeom>
          <a:noFill/>
          <a:ln/>
        </p:spPr>
        <p:txBody>
          <a:bodyPr wrap="square" rtlCol="0" anchor="ctr"/>
          <a:lstStyle/>
          <a:p>
            <a:pPr indent="0" marL="0">
              <a:buNone/>
            </a:pPr>
            <a:r>
              <a:rPr lang="en-US" sz="1200" b="1" dirty="0">
                <a:solidFill>
                  <a:srgbClr val="2D7D46"/>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試作〜量産の一貫生産体制</a:t>
            </a:r>
            <a:endParaRPr lang="en-US" sz="1200" dirty="0"/>
          </a:p>
        </p:txBody>
      </p:sp>
      <p:sp>
        <p:nvSpPr>
          <p:cNvPr id="11" name="Shape 9"/>
          <p:cNvSpPr/>
          <p:nvPr/>
        </p:nvSpPr>
        <p:spPr>
          <a:xfrm>
            <a:off x="4754880" y="1097280"/>
            <a:ext cx="3931920" cy="32918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2" name="Shape 10"/>
          <p:cNvSpPr/>
          <p:nvPr/>
        </p:nvSpPr>
        <p:spPr>
          <a:xfrm>
            <a:off x="4754880" y="1097280"/>
            <a:ext cx="3931920" cy="457200"/>
          </a:xfrm>
          <a:prstGeom prst="rect">
            <a:avLst/>
          </a:prstGeom>
          <a:solidFill>
            <a:srgbClr val="C0392B"/>
          </a:solidFill>
          <a:ln/>
        </p:spPr>
      </p:sp>
      <p:sp>
        <p:nvSpPr>
          <p:cNvPr id="13" name="Text 11"/>
          <p:cNvSpPr/>
          <p:nvPr/>
        </p:nvSpPr>
        <p:spPr>
          <a:xfrm>
            <a:off x="4754880" y="1097280"/>
            <a:ext cx="3931920" cy="457200"/>
          </a:xfrm>
          <a:prstGeom prst="rect">
            <a:avLst/>
          </a:prstGeom>
          <a:noFill/>
          <a:ln/>
        </p:spPr>
        <p:txBody>
          <a:bodyPr wrap="square" rtlCol="0" anchor="ctr"/>
          <a:lstStyle/>
          <a:p>
            <a:pPr algn="ctr" indent="0" marL="0">
              <a:buNone/>
            </a:pPr>
            <a:r>
              <a:rPr lang="en-US" sz="1600" b="1" dirty="0">
                <a:solidFill>
                  <a:srgbClr val="FFFFFF"/>
                </a:solidFill>
                <a:latin typeface="Calibri" pitchFamily="34" charset="0"/>
                <a:ea typeface="Calibri" pitchFamily="34" charset="-122"/>
                <a:cs typeface="Calibri" pitchFamily="34" charset="-120"/>
              </a:rPr>
              <a:t>弱み（Weakness）</a:t>
            </a:r>
            <a:endParaRPr lang="en-US" sz="1600" dirty="0"/>
          </a:p>
        </p:txBody>
      </p:sp>
      <p:sp>
        <p:nvSpPr>
          <p:cNvPr id="14" name="Text 12"/>
          <p:cNvSpPr/>
          <p:nvPr/>
        </p:nvSpPr>
        <p:spPr>
          <a:xfrm>
            <a:off x="5029200" y="1737360"/>
            <a:ext cx="3474720" cy="457200"/>
          </a:xfrm>
          <a:prstGeom prst="rect">
            <a:avLst/>
          </a:prstGeom>
          <a:noFill/>
          <a:ln/>
        </p:spPr>
        <p:txBody>
          <a:bodyPr wrap="square" rtlCol="0" anchor="ctr"/>
          <a:lstStyle/>
          <a:p>
            <a:pPr indent="0" marL="0">
              <a:buNone/>
            </a:pPr>
            <a:r>
              <a:rPr lang="en-US" sz="1200" b="1" dirty="0">
                <a:solidFill>
                  <a:srgbClr val="C0392B"/>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後継者・幹部候補の不在</a:t>
            </a:r>
            <a:endParaRPr lang="en-US" sz="1200" dirty="0"/>
          </a:p>
        </p:txBody>
      </p:sp>
      <p:sp>
        <p:nvSpPr>
          <p:cNvPr id="15" name="Text 13"/>
          <p:cNvSpPr/>
          <p:nvPr/>
        </p:nvSpPr>
        <p:spPr>
          <a:xfrm>
            <a:off x="5029200" y="2331720"/>
            <a:ext cx="3474720" cy="457200"/>
          </a:xfrm>
          <a:prstGeom prst="rect">
            <a:avLst/>
          </a:prstGeom>
          <a:noFill/>
          <a:ln/>
        </p:spPr>
        <p:txBody>
          <a:bodyPr wrap="square" rtlCol="0" anchor="ctr"/>
          <a:lstStyle/>
          <a:p>
            <a:pPr indent="0" marL="0">
              <a:buNone/>
            </a:pPr>
            <a:r>
              <a:rPr lang="en-US" sz="1200" b="1" dirty="0">
                <a:solidFill>
                  <a:srgbClr val="C0392B"/>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生産管理がアナログ（紙ベース）</a:t>
            </a:r>
            <a:endParaRPr lang="en-US" sz="1200" dirty="0"/>
          </a:p>
        </p:txBody>
      </p:sp>
      <p:sp>
        <p:nvSpPr>
          <p:cNvPr id="16" name="Text 14"/>
          <p:cNvSpPr/>
          <p:nvPr/>
        </p:nvSpPr>
        <p:spPr>
          <a:xfrm>
            <a:off x="5029200" y="2926080"/>
            <a:ext cx="3474720" cy="457200"/>
          </a:xfrm>
          <a:prstGeom prst="rect">
            <a:avLst/>
          </a:prstGeom>
          <a:noFill/>
          <a:ln/>
        </p:spPr>
        <p:txBody>
          <a:bodyPr wrap="square" rtlCol="0" anchor="ctr"/>
          <a:lstStyle/>
          <a:p>
            <a:pPr indent="0" marL="0">
              <a:buNone/>
            </a:pPr>
            <a:r>
              <a:rPr lang="en-US" sz="1200" b="1" dirty="0">
                <a:solidFill>
                  <a:srgbClr val="C0392B"/>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新規営業の仕組みがなく既存客依存</a:t>
            </a:r>
            <a:endParaRPr lang="en-US" sz="1200" dirty="0"/>
          </a:p>
        </p:txBody>
      </p:sp>
      <p:sp>
        <p:nvSpPr>
          <p:cNvPr id="17" name="Text 15"/>
          <p:cNvSpPr/>
          <p:nvPr/>
        </p:nvSpPr>
        <p:spPr>
          <a:xfrm>
            <a:off x="5029200" y="3520440"/>
            <a:ext cx="3474720" cy="457200"/>
          </a:xfrm>
          <a:prstGeom prst="rect">
            <a:avLst/>
          </a:prstGeom>
          <a:noFill/>
          <a:ln/>
        </p:spPr>
        <p:txBody>
          <a:bodyPr wrap="square" rtlCol="0" anchor="ctr"/>
          <a:lstStyle/>
          <a:p>
            <a:pPr indent="0" marL="0">
              <a:buNone/>
            </a:pPr>
            <a:r>
              <a:rPr lang="en-US" sz="1200" b="1" dirty="0">
                <a:solidFill>
                  <a:srgbClr val="C0392B"/>
                </a:solidFill>
                <a:latin typeface="Calibri" pitchFamily="34" charset="0"/>
                <a:ea typeface="Calibri" pitchFamily="34" charset="-122"/>
                <a:cs typeface="Calibri" pitchFamily="34" charset="-120"/>
              </a:rPr>
              <a:t>●  </a:t>
            </a:r>
            <a:pPr indent="0" marL="0">
              <a:buNone/>
            </a:pPr>
            <a:r>
              <a:rPr lang="en-US" sz="1200" dirty="0">
                <a:solidFill>
                  <a:srgbClr val="2D3436"/>
                </a:solidFill>
                <a:latin typeface="Calibri" pitchFamily="34" charset="0"/>
                <a:ea typeface="Calibri" pitchFamily="34" charset="-122"/>
                <a:cs typeface="Calibri" pitchFamily="34" charset="-120"/>
              </a:rPr>
              <a:t>原価管理が不十分で利益率が不透明</a:t>
            </a:r>
            <a:endParaRPr lang="en-US" sz="1200" dirty="0"/>
          </a:p>
        </p:txBody>
      </p:sp>
      <p:sp>
        <p:nvSpPr>
          <p:cNvPr id="18" name="Text 16"/>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19" name="Text 17"/>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現状の経営課題</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Shape 2"/>
          <p:cNvSpPr/>
          <p:nvPr/>
        </p:nvSpPr>
        <p:spPr>
          <a:xfrm>
            <a:off x="457200" y="1097280"/>
            <a:ext cx="8229600" cy="10058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5" name="Shape 3"/>
          <p:cNvSpPr/>
          <p:nvPr/>
        </p:nvSpPr>
        <p:spPr>
          <a:xfrm>
            <a:off x="640080" y="1371600"/>
            <a:ext cx="457200" cy="457200"/>
          </a:xfrm>
          <a:prstGeom prst="ellipse">
            <a:avLst/>
          </a:prstGeom>
          <a:solidFill>
            <a:srgbClr val="C0392B"/>
          </a:solidFill>
          <a:ln/>
        </p:spPr>
      </p:sp>
      <p:sp>
        <p:nvSpPr>
          <p:cNvPr id="6" name="Text 4"/>
          <p:cNvSpPr/>
          <p:nvPr/>
        </p:nvSpPr>
        <p:spPr>
          <a:xfrm>
            <a:off x="640080" y="1371600"/>
            <a:ext cx="457200" cy="457200"/>
          </a:xfrm>
          <a:prstGeom prst="rect">
            <a:avLst/>
          </a:prstGeom>
          <a:noFill/>
          <a:ln/>
        </p:spPr>
        <p:txBody>
          <a:bodyPr wrap="square"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1</a:t>
            </a:r>
            <a:endParaRPr lang="en-US" sz="1800" dirty="0"/>
          </a:p>
        </p:txBody>
      </p:sp>
      <p:sp>
        <p:nvSpPr>
          <p:cNvPr id="7" name="Text 5"/>
          <p:cNvSpPr/>
          <p:nvPr/>
        </p:nvSpPr>
        <p:spPr>
          <a:xfrm>
            <a:off x="1280160" y="1188720"/>
            <a:ext cx="4572000" cy="32004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売上の減少</a:t>
            </a:r>
            <a:endParaRPr lang="en-US" sz="1600" dirty="0"/>
          </a:p>
        </p:txBody>
      </p:sp>
      <p:sp>
        <p:nvSpPr>
          <p:cNvPr id="8" name="Text 6"/>
          <p:cNvSpPr/>
          <p:nvPr/>
        </p:nvSpPr>
        <p:spPr>
          <a:xfrm>
            <a:off x="1280160" y="1508760"/>
            <a:ext cx="5029200" cy="457200"/>
          </a:xfrm>
          <a:prstGeom prst="rect">
            <a:avLst/>
          </a:prstGeom>
          <a:noFill/>
          <a:ln/>
        </p:spPr>
        <p:txBody>
          <a:bodyPr wrap="square" rtlCol="0" anchor="ctr"/>
          <a:lstStyle/>
          <a:p>
            <a:pPr indent="0" marL="0">
              <a:buNone/>
            </a:pPr>
            <a:r>
              <a:rPr lang="en-US" sz="1100" dirty="0">
                <a:solidFill>
                  <a:srgbClr val="2D3436"/>
                </a:solidFill>
                <a:latin typeface="Calibri" pitchFamily="34" charset="0"/>
                <a:ea typeface="Calibri" pitchFamily="34" charset="-122"/>
                <a:cs typeface="Calibri" pitchFamily="34" charset="-120"/>
              </a:rPr>
              <a:t>主力取引先からの受注量が前年比15%減少。新規顧客の開拓が進んでいない。</a:t>
            </a:r>
            <a:endParaRPr lang="en-US" sz="1100" dirty="0"/>
          </a:p>
        </p:txBody>
      </p:sp>
      <p:sp>
        <p:nvSpPr>
          <p:cNvPr id="9" name="Text 7"/>
          <p:cNvSpPr/>
          <p:nvPr/>
        </p:nvSpPr>
        <p:spPr>
          <a:xfrm>
            <a:off x="6583680" y="1371600"/>
            <a:ext cx="1920240" cy="365760"/>
          </a:xfrm>
          <a:prstGeom prst="rect">
            <a:avLst/>
          </a:prstGeom>
          <a:noFill/>
          <a:ln/>
        </p:spPr>
        <p:txBody>
          <a:bodyPr wrap="square" rtlCol="0" anchor="ctr"/>
          <a:lstStyle/>
          <a:p>
            <a:pPr algn="ctr" indent="0" marL="0">
              <a:buNone/>
            </a:pPr>
            <a:r>
              <a:rPr lang="en-US" sz="1100" b="1" dirty="0">
                <a:solidFill>
                  <a:srgbClr val="C0392B"/>
                </a:solidFill>
                <a:latin typeface="Calibri" pitchFamily="34" charset="0"/>
                <a:ea typeface="Calibri" pitchFamily="34" charset="-122"/>
                <a:cs typeface="Calibri" pitchFamily="34" charset="-120"/>
              </a:rPr>
              <a:t>売上影響：▲4,500万円/年</a:t>
            </a:r>
            <a:endParaRPr lang="en-US" sz="1100" dirty="0"/>
          </a:p>
        </p:txBody>
      </p:sp>
      <p:sp>
        <p:nvSpPr>
          <p:cNvPr id="10" name="Shape 8"/>
          <p:cNvSpPr/>
          <p:nvPr/>
        </p:nvSpPr>
        <p:spPr>
          <a:xfrm>
            <a:off x="457200" y="2286000"/>
            <a:ext cx="8229600" cy="10058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1" name="Shape 9"/>
          <p:cNvSpPr/>
          <p:nvPr/>
        </p:nvSpPr>
        <p:spPr>
          <a:xfrm>
            <a:off x="640080" y="2560320"/>
            <a:ext cx="457200" cy="457200"/>
          </a:xfrm>
          <a:prstGeom prst="ellipse">
            <a:avLst/>
          </a:prstGeom>
          <a:solidFill>
            <a:srgbClr val="C0392B"/>
          </a:solidFill>
          <a:ln/>
        </p:spPr>
      </p:sp>
      <p:sp>
        <p:nvSpPr>
          <p:cNvPr id="12" name="Text 10"/>
          <p:cNvSpPr/>
          <p:nvPr/>
        </p:nvSpPr>
        <p:spPr>
          <a:xfrm>
            <a:off x="640080" y="2560320"/>
            <a:ext cx="457200" cy="457200"/>
          </a:xfrm>
          <a:prstGeom prst="rect">
            <a:avLst/>
          </a:prstGeom>
          <a:noFill/>
          <a:ln/>
        </p:spPr>
        <p:txBody>
          <a:bodyPr wrap="square"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2</a:t>
            </a:r>
            <a:endParaRPr lang="en-US" sz="1800" dirty="0"/>
          </a:p>
        </p:txBody>
      </p:sp>
      <p:sp>
        <p:nvSpPr>
          <p:cNvPr id="13" name="Text 11"/>
          <p:cNvSpPr/>
          <p:nvPr/>
        </p:nvSpPr>
        <p:spPr>
          <a:xfrm>
            <a:off x="1280160" y="2377440"/>
            <a:ext cx="4572000" cy="32004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利益率の悪化</a:t>
            </a:r>
            <a:endParaRPr lang="en-US" sz="1600" dirty="0"/>
          </a:p>
        </p:txBody>
      </p:sp>
      <p:sp>
        <p:nvSpPr>
          <p:cNvPr id="14" name="Text 12"/>
          <p:cNvSpPr/>
          <p:nvPr/>
        </p:nvSpPr>
        <p:spPr>
          <a:xfrm>
            <a:off x="1280160" y="2697480"/>
            <a:ext cx="5029200" cy="457200"/>
          </a:xfrm>
          <a:prstGeom prst="rect">
            <a:avLst/>
          </a:prstGeom>
          <a:noFill/>
          <a:ln/>
        </p:spPr>
        <p:txBody>
          <a:bodyPr wrap="square" rtlCol="0" anchor="ctr"/>
          <a:lstStyle/>
          <a:p>
            <a:pPr indent="0" marL="0">
              <a:buNone/>
            </a:pPr>
            <a:r>
              <a:rPr lang="en-US" sz="1100" dirty="0">
                <a:solidFill>
                  <a:srgbClr val="2D3436"/>
                </a:solidFill>
                <a:latin typeface="Calibri" pitchFamily="34" charset="0"/>
                <a:ea typeface="Calibri" pitchFamily="34" charset="-122"/>
                <a:cs typeface="Calibri" pitchFamily="34" charset="-120"/>
              </a:rPr>
              <a:t>原材料費の高騰を価格転嫁できず、粗利率が5ポイント低下。</a:t>
            </a:r>
            <a:endParaRPr lang="en-US" sz="1100" dirty="0"/>
          </a:p>
        </p:txBody>
      </p:sp>
      <p:sp>
        <p:nvSpPr>
          <p:cNvPr id="15" name="Text 13"/>
          <p:cNvSpPr/>
          <p:nvPr/>
        </p:nvSpPr>
        <p:spPr>
          <a:xfrm>
            <a:off x="6583680" y="2560320"/>
            <a:ext cx="1920240" cy="365760"/>
          </a:xfrm>
          <a:prstGeom prst="rect">
            <a:avLst/>
          </a:prstGeom>
          <a:noFill/>
          <a:ln/>
        </p:spPr>
        <p:txBody>
          <a:bodyPr wrap="square" rtlCol="0" anchor="ctr"/>
          <a:lstStyle/>
          <a:p>
            <a:pPr algn="ctr" indent="0" marL="0">
              <a:buNone/>
            </a:pPr>
            <a:r>
              <a:rPr lang="en-US" sz="1100" b="1" dirty="0">
                <a:solidFill>
                  <a:srgbClr val="C0392B"/>
                </a:solidFill>
                <a:latin typeface="Calibri" pitchFamily="34" charset="0"/>
                <a:ea typeface="Calibri" pitchFamily="34" charset="-122"/>
                <a:cs typeface="Calibri" pitchFamily="34" charset="-120"/>
              </a:rPr>
              <a:t>利益影響：▲1,500万円/年</a:t>
            </a:r>
            <a:endParaRPr lang="en-US" sz="1100" dirty="0"/>
          </a:p>
        </p:txBody>
      </p:sp>
      <p:sp>
        <p:nvSpPr>
          <p:cNvPr id="16" name="Shape 14"/>
          <p:cNvSpPr/>
          <p:nvPr/>
        </p:nvSpPr>
        <p:spPr>
          <a:xfrm>
            <a:off x="457200" y="3474720"/>
            <a:ext cx="8229600" cy="10058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7" name="Shape 15"/>
          <p:cNvSpPr/>
          <p:nvPr/>
        </p:nvSpPr>
        <p:spPr>
          <a:xfrm>
            <a:off x="640080" y="3749040"/>
            <a:ext cx="457200" cy="457200"/>
          </a:xfrm>
          <a:prstGeom prst="ellipse">
            <a:avLst/>
          </a:prstGeom>
          <a:solidFill>
            <a:srgbClr val="C0392B"/>
          </a:solidFill>
          <a:ln/>
        </p:spPr>
      </p:sp>
      <p:sp>
        <p:nvSpPr>
          <p:cNvPr id="18" name="Text 16"/>
          <p:cNvSpPr/>
          <p:nvPr/>
        </p:nvSpPr>
        <p:spPr>
          <a:xfrm>
            <a:off x="640080" y="3749040"/>
            <a:ext cx="457200" cy="457200"/>
          </a:xfrm>
          <a:prstGeom prst="rect">
            <a:avLst/>
          </a:prstGeom>
          <a:noFill/>
          <a:ln/>
        </p:spPr>
        <p:txBody>
          <a:bodyPr wrap="square" rtlCol="0" anchor="ctr"/>
          <a:lstStyle/>
          <a:p>
            <a:pPr algn="ctr" indent="0" marL="0">
              <a:buNone/>
            </a:pPr>
            <a:r>
              <a:rPr lang="en-US" sz="1800" b="1" dirty="0">
                <a:solidFill>
                  <a:srgbClr val="FFFFFF"/>
                </a:solidFill>
                <a:latin typeface="Calibri" pitchFamily="34" charset="0"/>
                <a:ea typeface="Calibri" pitchFamily="34" charset="-122"/>
                <a:cs typeface="Calibri" pitchFamily="34" charset="-120"/>
              </a:rPr>
              <a:t>3</a:t>
            </a:r>
            <a:endParaRPr lang="en-US" sz="1800" dirty="0"/>
          </a:p>
        </p:txBody>
      </p:sp>
      <p:sp>
        <p:nvSpPr>
          <p:cNvPr id="19" name="Text 17"/>
          <p:cNvSpPr/>
          <p:nvPr/>
        </p:nvSpPr>
        <p:spPr>
          <a:xfrm>
            <a:off x="1280160" y="3566160"/>
            <a:ext cx="4572000" cy="32004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人材・組織の脆弱性</a:t>
            </a:r>
            <a:endParaRPr lang="en-US" sz="1600" dirty="0"/>
          </a:p>
        </p:txBody>
      </p:sp>
      <p:sp>
        <p:nvSpPr>
          <p:cNvPr id="20" name="Text 18"/>
          <p:cNvSpPr/>
          <p:nvPr/>
        </p:nvSpPr>
        <p:spPr>
          <a:xfrm>
            <a:off x="1280160" y="3886200"/>
            <a:ext cx="5029200" cy="457200"/>
          </a:xfrm>
          <a:prstGeom prst="rect">
            <a:avLst/>
          </a:prstGeom>
          <a:noFill/>
          <a:ln/>
        </p:spPr>
        <p:txBody>
          <a:bodyPr wrap="square" rtlCol="0" anchor="ctr"/>
          <a:lstStyle/>
          <a:p>
            <a:pPr indent="0" marL="0">
              <a:buNone/>
            </a:pPr>
            <a:r>
              <a:rPr lang="en-US" sz="1100" dirty="0">
                <a:solidFill>
                  <a:srgbClr val="2D3436"/>
                </a:solidFill>
                <a:latin typeface="Calibri" pitchFamily="34" charset="0"/>
                <a:ea typeface="Calibri" pitchFamily="34" charset="-122"/>
                <a:cs typeface="Calibri" pitchFamily="34" charset="-120"/>
              </a:rPr>
              <a:t>熟練工の高齢化（平均55歳）、後継者未定。技術伝承が課題。</a:t>
            </a:r>
            <a:endParaRPr lang="en-US" sz="1100" dirty="0"/>
          </a:p>
        </p:txBody>
      </p:sp>
      <p:sp>
        <p:nvSpPr>
          <p:cNvPr id="21" name="Text 19"/>
          <p:cNvSpPr/>
          <p:nvPr/>
        </p:nvSpPr>
        <p:spPr>
          <a:xfrm>
            <a:off x="6583680" y="3749040"/>
            <a:ext cx="1920240" cy="365760"/>
          </a:xfrm>
          <a:prstGeom prst="rect">
            <a:avLst/>
          </a:prstGeom>
          <a:noFill/>
          <a:ln/>
        </p:spPr>
        <p:txBody>
          <a:bodyPr wrap="square" rtlCol="0" anchor="ctr"/>
          <a:lstStyle/>
          <a:p>
            <a:pPr algn="ctr" indent="0" marL="0">
              <a:buNone/>
            </a:pPr>
            <a:r>
              <a:rPr lang="en-US" sz="1100" b="1" dirty="0">
                <a:solidFill>
                  <a:srgbClr val="C0392B"/>
                </a:solidFill>
                <a:latin typeface="Calibri" pitchFamily="34" charset="0"/>
                <a:ea typeface="Calibri" pitchFamily="34" charset="-122"/>
                <a:cs typeface="Calibri" pitchFamily="34" charset="-120"/>
              </a:rPr>
              <a:t>中長期的なリスク</a:t>
            </a:r>
            <a:endParaRPr lang="en-US" sz="1100" dirty="0"/>
          </a:p>
        </p:txBody>
      </p:sp>
      <p:sp>
        <p:nvSpPr>
          <p:cNvPr id="22" name="Text 20"/>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23" name="Text 21"/>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経営改善の基本方針</a:t>
            </a:r>
            <a:endParaRPr lang="en-US" sz="2800" dirty="0"/>
          </a:p>
        </p:txBody>
      </p:sp>
      <p:sp>
        <p:nvSpPr>
          <p:cNvPr id="3" name="Shape 1"/>
          <p:cNvSpPr/>
          <p:nvPr/>
        </p:nvSpPr>
        <p:spPr>
          <a:xfrm>
            <a:off x="457200" y="868680"/>
            <a:ext cx="8229600" cy="27432"/>
          </a:xfrm>
          <a:prstGeom prst="rect">
            <a:avLst/>
          </a:prstGeom>
          <a:solidFill>
            <a:srgbClr val="1B365D"/>
          </a:solidFill>
          <a:ln/>
        </p:spPr>
      </p:sp>
      <p:sp>
        <p:nvSpPr>
          <p:cNvPr id="4" name="Shape 2"/>
          <p:cNvSpPr/>
          <p:nvPr/>
        </p:nvSpPr>
        <p:spPr>
          <a:xfrm>
            <a:off x="457200" y="1097280"/>
            <a:ext cx="3931920" cy="14630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5" name="Shape 3"/>
          <p:cNvSpPr/>
          <p:nvPr/>
        </p:nvSpPr>
        <p:spPr>
          <a:xfrm>
            <a:off x="457200" y="1097280"/>
            <a:ext cx="73152" cy="1463040"/>
          </a:xfrm>
          <a:prstGeom prst="rect">
            <a:avLst/>
          </a:prstGeom>
          <a:solidFill>
            <a:srgbClr val="2E75B6"/>
          </a:solidFill>
          <a:ln/>
        </p:spPr>
      </p:sp>
      <p:sp>
        <p:nvSpPr>
          <p:cNvPr id="6" name="Text 4"/>
          <p:cNvSpPr/>
          <p:nvPr/>
        </p:nvSpPr>
        <p:spPr>
          <a:xfrm>
            <a:off x="731520" y="1188720"/>
            <a:ext cx="914400" cy="274320"/>
          </a:xfrm>
          <a:prstGeom prst="rect">
            <a:avLst/>
          </a:prstGeom>
          <a:noFill/>
          <a:ln/>
        </p:spPr>
        <p:txBody>
          <a:bodyPr wrap="square" rtlCol="0" anchor="ctr"/>
          <a:lstStyle/>
          <a:p>
            <a:pPr indent="0" marL="0">
              <a:buNone/>
            </a:pPr>
            <a:r>
              <a:rPr lang="en-US" sz="1000" b="1" dirty="0">
                <a:solidFill>
                  <a:srgbClr val="2E75B6"/>
                </a:solidFill>
                <a:latin typeface="Calibri" pitchFamily="34" charset="0"/>
                <a:ea typeface="Calibri" pitchFamily="34" charset="-122"/>
                <a:cs typeface="Calibri" pitchFamily="34" charset="-120"/>
              </a:rPr>
              <a:t>方針 1</a:t>
            </a:r>
            <a:endParaRPr lang="en-US" sz="1000" dirty="0"/>
          </a:p>
        </p:txBody>
      </p:sp>
      <p:sp>
        <p:nvSpPr>
          <p:cNvPr id="7" name="Text 5"/>
          <p:cNvSpPr/>
          <p:nvPr/>
        </p:nvSpPr>
        <p:spPr>
          <a:xfrm>
            <a:off x="731520" y="1463040"/>
            <a:ext cx="347472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収益力の回復</a:t>
            </a:r>
            <a:endParaRPr lang="en-US" sz="1600" dirty="0"/>
          </a:p>
        </p:txBody>
      </p:sp>
      <p:sp>
        <p:nvSpPr>
          <p:cNvPr id="8" name="Text 6"/>
          <p:cNvSpPr/>
          <p:nvPr/>
        </p:nvSpPr>
        <p:spPr>
          <a:xfrm>
            <a:off x="731520" y="1874520"/>
            <a:ext cx="3474720" cy="548640"/>
          </a:xfrm>
          <a:prstGeom prst="rect">
            <a:avLst/>
          </a:prstGeom>
          <a:noFill/>
          <a:ln/>
        </p:spPr>
        <p:txBody>
          <a:bodyPr wrap="square" rtlCol="0" anchor="ctr"/>
          <a:lstStyle/>
          <a:p>
            <a:pPr indent="0" marL="0">
              <a:lnSpc>
                <a:spcPct val="130000"/>
              </a:lnSpc>
              <a:buNone/>
            </a:pPr>
            <a:r>
              <a:rPr lang="en-US" sz="1100" dirty="0">
                <a:solidFill>
                  <a:srgbClr val="2D3436"/>
                </a:solidFill>
                <a:latin typeface="Calibri" pitchFamily="34" charset="0"/>
                <a:ea typeface="Calibri" pitchFamily="34" charset="-122"/>
                <a:cs typeface="Calibri" pitchFamily="34" charset="-120"/>
              </a:rPr>
              <a:t>既存取引先への価格交渉と新規顧客開拓により、売上3.5億円を目指す</a:t>
            </a:r>
            <a:endParaRPr lang="en-US" sz="1100" dirty="0"/>
          </a:p>
        </p:txBody>
      </p:sp>
      <p:sp>
        <p:nvSpPr>
          <p:cNvPr id="9" name="Shape 7"/>
          <p:cNvSpPr/>
          <p:nvPr/>
        </p:nvSpPr>
        <p:spPr>
          <a:xfrm>
            <a:off x="4754880" y="1097280"/>
            <a:ext cx="3931920" cy="14630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0" name="Shape 8"/>
          <p:cNvSpPr/>
          <p:nvPr/>
        </p:nvSpPr>
        <p:spPr>
          <a:xfrm>
            <a:off x="4754880" y="1097280"/>
            <a:ext cx="73152" cy="1463040"/>
          </a:xfrm>
          <a:prstGeom prst="rect">
            <a:avLst/>
          </a:prstGeom>
          <a:solidFill>
            <a:srgbClr val="2E75B6"/>
          </a:solidFill>
          <a:ln/>
        </p:spPr>
      </p:sp>
      <p:sp>
        <p:nvSpPr>
          <p:cNvPr id="11" name="Text 9"/>
          <p:cNvSpPr/>
          <p:nvPr/>
        </p:nvSpPr>
        <p:spPr>
          <a:xfrm>
            <a:off x="5029200" y="1188720"/>
            <a:ext cx="914400" cy="274320"/>
          </a:xfrm>
          <a:prstGeom prst="rect">
            <a:avLst/>
          </a:prstGeom>
          <a:noFill/>
          <a:ln/>
        </p:spPr>
        <p:txBody>
          <a:bodyPr wrap="square" rtlCol="0" anchor="ctr"/>
          <a:lstStyle/>
          <a:p>
            <a:pPr indent="0" marL="0">
              <a:buNone/>
            </a:pPr>
            <a:r>
              <a:rPr lang="en-US" sz="1000" b="1" dirty="0">
                <a:solidFill>
                  <a:srgbClr val="2E75B6"/>
                </a:solidFill>
                <a:latin typeface="Calibri" pitchFamily="34" charset="0"/>
                <a:ea typeface="Calibri" pitchFamily="34" charset="-122"/>
                <a:cs typeface="Calibri" pitchFamily="34" charset="-120"/>
              </a:rPr>
              <a:t>方針 2</a:t>
            </a:r>
            <a:endParaRPr lang="en-US" sz="1000" dirty="0"/>
          </a:p>
        </p:txBody>
      </p:sp>
      <p:sp>
        <p:nvSpPr>
          <p:cNvPr id="12" name="Text 10"/>
          <p:cNvSpPr/>
          <p:nvPr/>
        </p:nvSpPr>
        <p:spPr>
          <a:xfrm>
            <a:off x="5029200" y="1463040"/>
            <a:ext cx="347472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コスト構造の適正化</a:t>
            </a:r>
            <a:endParaRPr lang="en-US" sz="1600" dirty="0"/>
          </a:p>
        </p:txBody>
      </p:sp>
      <p:sp>
        <p:nvSpPr>
          <p:cNvPr id="13" name="Text 11"/>
          <p:cNvSpPr/>
          <p:nvPr/>
        </p:nvSpPr>
        <p:spPr>
          <a:xfrm>
            <a:off x="5029200" y="1874520"/>
            <a:ext cx="3474720" cy="548640"/>
          </a:xfrm>
          <a:prstGeom prst="rect">
            <a:avLst/>
          </a:prstGeom>
          <a:noFill/>
          <a:ln/>
        </p:spPr>
        <p:txBody>
          <a:bodyPr wrap="square" rtlCol="0" anchor="ctr"/>
          <a:lstStyle/>
          <a:p>
            <a:pPr indent="0" marL="0">
              <a:lnSpc>
                <a:spcPct val="130000"/>
              </a:lnSpc>
              <a:buNone/>
            </a:pPr>
            <a:r>
              <a:rPr lang="en-US" sz="1100" dirty="0">
                <a:solidFill>
                  <a:srgbClr val="2D3436"/>
                </a:solidFill>
                <a:latin typeface="Calibri" pitchFamily="34" charset="0"/>
                <a:ea typeface="Calibri" pitchFamily="34" charset="-122"/>
                <a:cs typeface="Calibri" pitchFamily="34" charset="-120"/>
              </a:rPr>
              <a:t>原価管理の強化と生産効率の改善により、粗利率を3ポイント改善</a:t>
            </a:r>
            <a:endParaRPr lang="en-US" sz="1100" dirty="0"/>
          </a:p>
        </p:txBody>
      </p:sp>
      <p:sp>
        <p:nvSpPr>
          <p:cNvPr id="14" name="Shape 12"/>
          <p:cNvSpPr/>
          <p:nvPr/>
        </p:nvSpPr>
        <p:spPr>
          <a:xfrm>
            <a:off x="457200" y="2834640"/>
            <a:ext cx="3931920" cy="14630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15" name="Shape 13"/>
          <p:cNvSpPr/>
          <p:nvPr/>
        </p:nvSpPr>
        <p:spPr>
          <a:xfrm>
            <a:off x="457200" y="2834640"/>
            <a:ext cx="73152" cy="1463040"/>
          </a:xfrm>
          <a:prstGeom prst="rect">
            <a:avLst/>
          </a:prstGeom>
          <a:solidFill>
            <a:srgbClr val="2E75B6"/>
          </a:solidFill>
          <a:ln/>
        </p:spPr>
      </p:sp>
      <p:sp>
        <p:nvSpPr>
          <p:cNvPr id="16" name="Text 14"/>
          <p:cNvSpPr/>
          <p:nvPr/>
        </p:nvSpPr>
        <p:spPr>
          <a:xfrm>
            <a:off x="731520" y="2926080"/>
            <a:ext cx="914400" cy="274320"/>
          </a:xfrm>
          <a:prstGeom prst="rect">
            <a:avLst/>
          </a:prstGeom>
          <a:noFill/>
          <a:ln/>
        </p:spPr>
        <p:txBody>
          <a:bodyPr wrap="square" rtlCol="0" anchor="ctr"/>
          <a:lstStyle/>
          <a:p>
            <a:pPr indent="0" marL="0">
              <a:buNone/>
            </a:pPr>
            <a:r>
              <a:rPr lang="en-US" sz="1000" b="1" dirty="0">
                <a:solidFill>
                  <a:srgbClr val="2E75B6"/>
                </a:solidFill>
                <a:latin typeface="Calibri" pitchFamily="34" charset="0"/>
                <a:ea typeface="Calibri" pitchFamily="34" charset="-122"/>
                <a:cs typeface="Calibri" pitchFamily="34" charset="-120"/>
              </a:rPr>
              <a:t>方針 3</a:t>
            </a:r>
            <a:endParaRPr lang="en-US" sz="1000" dirty="0"/>
          </a:p>
        </p:txBody>
      </p:sp>
      <p:sp>
        <p:nvSpPr>
          <p:cNvPr id="17" name="Text 15"/>
          <p:cNvSpPr/>
          <p:nvPr/>
        </p:nvSpPr>
        <p:spPr>
          <a:xfrm>
            <a:off x="731520" y="3200400"/>
            <a:ext cx="347472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組織基盤の強化</a:t>
            </a:r>
            <a:endParaRPr lang="en-US" sz="1600" dirty="0"/>
          </a:p>
        </p:txBody>
      </p:sp>
      <p:sp>
        <p:nvSpPr>
          <p:cNvPr id="18" name="Text 16"/>
          <p:cNvSpPr/>
          <p:nvPr/>
        </p:nvSpPr>
        <p:spPr>
          <a:xfrm>
            <a:off x="731520" y="3611880"/>
            <a:ext cx="3474720" cy="548640"/>
          </a:xfrm>
          <a:prstGeom prst="rect">
            <a:avLst/>
          </a:prstGeom>
          <a:noFill/>
          <a:ln/>
        </p:spPr>
        <p:txBody>
          <a:bodyPr wrap="square" rtlCol="0" anchor="ctr"/>
          <a:lstStyle/>
          <a:p>
            <a:pPr indent="0" marL="0">
              <a:lnSpc>
                <a:spcPct val="130000"/>
              </a:lnSpc>
              <a:buNone/>
            </a:pPr>
            <a:r>
              <a:rPr lang="en-US" sz="1100" dirty="0">
                <a:solidFill>
                  <a:srgbClr val="2D3436"/>
                </a:solidFill>
                <a:latin typeface="Calibri" pitchFamily="34" charset="0"/>
                <a:ea typeface="Calibri" pitchFamily="34" charset="-122"/>
                <a:cs typeface="Calibri" pitchFamily="34" charset="-120"/>
              </a:rPr>
              <a:t>後継者育成プランの策定と技術伝承の仕組み化を推進</a:t>
            </a:r>
            <a:endParaRPr lang="en-US" sz="1100" dirty="0"/>
          </a:p>
        </p:txBody>
      </p:sp>
      <p:sp>
        <p:nvSpPr>
          <p:cNvPr id="19" name="Shape 17"/>
          <p:cNvSpPr/>
          <p:nvPr/>
        </p:nvSpPr>
        <p:spPr>
          <a:xfrm>
            <a:off x="4754880" y="2834640"/>
            <a:ext cx="3931920" cy="1463040"/>
          </a:xfrm>
          <a:prstGeom prst="rect">
            <a:avLst/>
          </a:prstGeom>
          <a:solidFill>
            <a:srgbClr val="FFFFFF"/>
          </a:solidFill>
          <a:ln/>
          <a:effectLst>
            <a:outerShdw sx="100000" sy="100000" kx="0" ky="0" algn="bl" rotWithShape="0" blurRad="76200" dist="25400" dir="8100000">
              <a:srgbClr val="000000">
                <a:alpha val="10000"/>
              </a:srgbClr>
            </a:outerShdw>
          </a:effectLst>
        </p:spPr>
      </p:sp>
      <p:sp>
        <p:nvSpPr>
          <p:cNvPr id="20" name="Shape 18"/>
          <p:cNvSpPr/>
          <p:nvPr/>
        </p:nvSpPr>
        <p:spPr>
          <a:xfrm>
            <a:off x="4754880" y="2834640"/>
            <a:ext cx="73152" cy="1463040"/>
          </a:xfrm>
          <a:prstGeom prst="rect">
            <a:avLst/>
          </a:prstGeom>
          <a:solidFill>
            <a:srgbClr val="2E75B6"/>
          </a:solidFill>
          <a:ln/>
        </p:spPr>
      </p:sp>
      <p:sp>
        <p:nvSpPr>
          <p:cNvPr id="21" name="Text 19"/>
          <p:cNvSpPr/>
          <p:nvPr/>
        </p:nvSpPr>
        <p:spPr>
          <a:xfrm>
            <a:off x="5029200" y="2926080"/>
            <a:ext cx="914400" cy="274320"/>
          </a:xfrm>
          <a:prstGeom prst="rect">
            <a:avLst/>
          </a:prstGeom>
          <a:noFill/>
          <a:ln/>
        </p:spPr>
        <p:txBody>
          <a:bodyPr wrap="square" rtlCol="0" anchor="ctr"/>
          <a:lstStyle/>
          <a:p>
            <a:pPr indent="0" marL="0">
              <a:buNone/>
            </a:pPr>
            <a:r>
              <a:rPr lang="en-US" sz="1000" b="1" dirty="0">
                <a:solidFill>
                  <a:srgbClr val="2E75B6"/>
                </a:solidFill>
                <a:latin typeface="Calibri" pitchFamily="34" charset="0"/>
                <a:ea typeface="Calibri" pitchFamily="34" charset="-122"/>
                <a:cs typeface="Calibri" pitchFamily="34" charset="-120"/>
              </a:rPr>
              <a:t>方針 4</a:t>
            </a:r>
            <a:endParaRPr lang="en-US" sz="1000" dirty="0"/>
          </a:p>
        </p:txBody>
      </p:sp>
      <p:sp>
        <p:nvSpPr>
          <p:cNvPr id="22" name="Text 20"/>
          <p:cNvSpPr/>
          <p:nvPr/>
        </p:nvSpPr>
        <p:spPr>
          <a:xfrm>
            <a:off x="5029200" y="3200400"/>
            <a:ext cx="3474720" cy="365760"/>
          </a:xfrm>
          <a:prstGeom prst="rect">
            <a:avLst/>
          </a:prstGeom>
          <a:noFill/>
          <a:ln/>
        </p:spPr>
        <p:txBody>
          <a:bodyPr wrap="square" rtlCol="0" anchor="ctr"/>
          <a:lstStyle/>
          <a:p>
            <a:pPr indent="0" marL="0">
              <a:buNone/>
            </a:pPr>
            <a:r>
              <a:rPr lang="en-US" sz="1600" b="1" dirty="0">
                <a:solidFill>
                  <a:srgbClr val="1B365D"/>
                </a:solidFill>
                <a:latin typeface="Calibri" pitchFamily="34" charset="0"/>
                <a:ea typeface="Calibri" pitchFamily="34" charset="-122"/>
                <a:cs typeface="Calibri" pitchFamily="34" charset="-120"/>
              </a:rPr>
              <a:t>財務体質の改善</a:t>
            </a:r>
            <a:endParaRPr lang="en-US" sz="1600" dirty="0"/>
          </a:p>
        </p:txBody>
      </p:sp>
      <p:sp>
        <p:nvSpPr>
          <p:cNvPr id="23" name="Text 21"/>
          <p:cNvSpPr/>
          <p:nvPr/>
        </p:nvSpPr>
        <p:spPr>
          <a:xfrm>
            <a:off x="5029200" y="3611880"/>
            <a:ext cx="3474720" cy="548640"/>
          </a:xfrm>
          <a:prstGeom prst="rect">
            <a:avLst/>
          </a:prstGeom>
          <a:noFill/>
          <a:ln/>
        </p:spPr>
        <p:txBody>
          <a:bodyPr wrap="square" rtlCol="0" anchor="ctr"/>
          <a:lstStyle/>
          <a:p>
            <a:pPr indent="0" marL="0">
              <a:lnSpc>
                <a:spcPct val="130000"/>
              </a:lnSpc>
              <a:buNone/>
            </a:pPr>
            <a:r>
              <a:rPr lang="en-US" sz="1100" dirty="0">
                <a:solidFill>
                  <a:srgbClr val="2D3436"/>
                </a:solidFill>
                <a:latin typeface="Calibri" pitchFamily="34" charset="0"/>
                <a:ea typeface="Calibri" pitchFamily="34" charset="-122"/>
                <a:cs typeface="Calibri" pitchFamily="34" charset="-120"/>
              </a:rPr>
              <a:t>キャッシュフロー経営へ転換し、3年以内に経常黒字化を達成</a:t>
            </a:r>
            <a:endParaRPr lang="en-US" sz="1100" dirty="0"/>
          </a:p>
        </p:txBody>
      </p:sp>
      <p:sp>
        <p:nvSpPr>
          <p:cNvPr id="24" name="Text 22"/>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25" name="Text 23"/>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6FA"/>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2800" b="1" dirty="0">
                <a:solidFill>
                  <a:srgbClr val="1B365D"/>
                </a:solidFill>
                <a:latin typeface="Calibri" pitchFamily="34" charset="0"/>
                <a:ea typeface="Calibri" pitchFamily="34" charset="-122"/>
                <a:cs typeface="Calibri" pitchFamily="34" charset="-120"/>
              </a:rPr>
              <a:t>具体的な改善施策（アクションプラン）</a:t>
            </a:r>
            <a:endParaRPr lang="en-US" sz="2800" dirty="0"/>
          </a:p>
        </p:txBody>
      </p:sp>
      <p:sp>
        <p:nvSpPr>
          <p:cNvPr id="3" name="Shape 1"/>
          <p:cNvSpPr/>
          <p:nvPr/>
        </p:nvSpPr>
        <p:spPr>
          <a:xfrm>
            <a:off x="457200" y="868680"/>
            <a:ext cx="8229600" cy="27432"/>
          </a:xfrm>
          <a:prstGeom prst="rect">
            <a:avLst/>
          </a:prstGeom>
          <a:solidFill>
            <a:srgbClr val="1B365D"/>
          </a:solidFill>
          <a:ln/>
        </p:spPr>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57200" y="1097280"/>
          <a:ext cx="8229600" cy="914400"/>
        </p:xfrm>
        <a:graphic>
          <a:graphicData uri="http://schemas.openxmlformats.org/drawingml/2006/table">
            <a:tbl>
              <a:tblPr/>
              <a:tblGrid>
                <a:gridCol w="1828800"/>
                <a:gridCol w="2926080"/>
                <a:gridCol w="1645920"/>
                <a:gridCol w="1828800"/>
              </a:tblGrid>
              <a:tr h="365760">
                <a:tc>
                  <a:txBody>
                    <a:bodyPr/>
                    <a:lstStyle/>
                    <a:p>
                      <a:pPr indent="0" marL="0">
                        <a:buNone/>
                      </a:pPr>
                      <a:r>
                        <a:rPr lang="en-US" sz="1100" b="1" dirty="0">
                          <a:solidFill>
                            <a:srgbClr val="FFFFFF"/>
                          </a:solidFill>
                          <a:latin typeface="Calibri" pitchFamily="34" charset="0"/>
                          <a:ea typeface="Calibri" pitchFamily="34" charset="-122"/>
                          <a:cs typeface="Calibri" pitchFamily="34" charset="-120"/>
                        </a:rPr>
                        <a:t>施策</a:t>
                      </a:r>
                      <a:endParaRPr lang="en-US" sz="11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c>
                  <a:txBody>
                    <a:bodyPr/>
                    <a:lstStyle/>
                    <a:p>
                      <a:pPr indent="0" marL="0">
                        <a:buNone/>
                      </a:pPr>
                      <a:r>
                        <a:rPr lang="en-US" sz="1100" b="1" dirty="0">
                          <a:solidFill>
                            <a:srgbClr val="FFFFFF"/>
                          </a:solidFill>
                          <a:latin typeface="Calibri" pitchFamily="34" charset="0"/>
                          <a:ea typeface="Calibri" pitchFamily="34" charset="-122"/>
                          <a:cs typeface="Calibri" pitchFamily="34" charset="-120"/>
                        </a:rPr>
                        <a:t>概要</a:t>
                      </a:r>
                      <a:endParaRPr lang="en-US" sz="11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c>
                  <a:txBody>
                    <a:bodyPr/>
                    <a:lstStyle/>
                    <a:p>
                      <a:pPr indent="0" marL="0">
                        <a:buNone/>
                      </a:pPr>
                      <a:r>
                        <a:rPr lang="en-US" sz="1100" b="1" dirty="0">
                          <a:solidFill>
                            <a:srgbClr val="FFFFFF"/>
                          </a:solidFill>
                          <a:latin typeface="Calibri" pitchFamily="34" charset="0"/>
                          <a:ea typeface="Calibri" pitchFamily="34" charset="-122"/>
                          <a:cs typeface="Calibri" pitchFamily="34" charset="-120"/>
                        </a:rPr>
                        <a:t>時期</a:t>
                      </a:r>
                      <a:endParaRPr lang="en-US" sz="11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c>
                  <a:txBody>
                    <a:bodyPr/>
                    <a:lstStyle/>
                    <a:p>
                      <a:pPr indent="0" marL="0">
                        <a:buNone/>
                      </a:pPr>
                      <a:r>
                        <a:rPr lang="en-US" sz="1100" b="1" dirty="0">
                          <a:solidFill>
                            <a:srgbClr val="FFFFFF"/>
                          </a:solidFill>
                          <a:latin typeface="Calibri" pitchFamily="34" charset="0"/>
                          <a:ea typeface="Calibri" pitchFamily="34" charset="-122"/>
                          <a:cs typeface="Calibri" pitchFamily="34" charset="-120"/>
                        </a:rPr>
                        <a:t>KPI</a:t>
                      </a:r>
                      <a:endParaRPr lang="en-US" sz="11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solidFill>
                      <a:srgbClr val="1B365D"/>
                    </a:solidFill>
                  </a:tcPr>
                </a:tc>
              </a:tr>
              <a:tr h="411480">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価格改定交渉</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主要3社に対し原価上昇分の価格転嫁を要請</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2026年4〜6月</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平均5%アップ</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r>
              <a:tr h="411480">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新規営業体制構築</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営業担当を1名採用、展示会出展</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2026年7〜12月</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月5件の新規引合い</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r>
              <a:tr h="411480">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生産管理システム導入</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クラウド型生産管理で原価の見える化</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2026年10月〜</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原価率▲3pt</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r>
              <a:tr h="411480">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後継者育成計画</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幹部候補2名を選定、OJT+外部研修</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2026年4月〜</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c>
                  <a:txBody>
                    <a:bodyPr/>
                    <a:lstStyle/>
                    <a:p>
                      <a:pPr indent="0" marL="0">
                        <a:buNone/>
                      </a:pPr>
                      <a:r>
                        <a:rPr lang="en-US" sz="1000" dirty="0">
                          <a:solidFill>
                            <a:srgbClr val="000000"/>
                          </a:solidFill>
                          <a:latin typeface="Calibri" pitchFamily="34" charset="0"/>
                          <a:ea typeface="Calibri" pitchFamily="34" charset="-122"/>
                          <a:cs typeface="Calibri" pitchFamily="34" charset="-120"/>
                        </a:rPr>
                        <a:t>3年内に権限移譲</a:t>
                      </a:r>
                      <a:endParaRPr lang="en-US" sz="1000" dirty="0">
                        <a:latin typeface="Calibri" charset="0"/>
                        <a:ea typeface="Calibri" charset="0"/>
                        <a:cs typeface="Calibri" charset="0"/>
                      </a:endParaRPr>
                    </a:p>
                  </a:txBody>
                  <a:tcPr marL="91440" marR="91440" marT="45720" marB="45720">
                    <a:lnL w="6350" cap="flat" cmpd="sng" algn="ctr">
                      <a:solidFill>
                        <a:srgbClr val="E8ECF0"/>
                      </a:solidFill>
                      <a:prstDash val="solid"/>
                      <a:round/>
                      <a:headEnd type="none" w="med" len="med"/>
                      <a:tailEnd type="none" w="med" len="med"/>
                    </a:lnL>
                    <a:lnR w="6350" cap="flat" cmpd="sng" algn="ctr">
                      <a:solidFill>
                        <a:srgbClr val="E8ECF0"/>
                      </a:solidFill>
                      <a:prstDash val="solid"/>
                      <a:round/>
                      <a:headEnd type="none" w="med" len="med"/>
                      <a:tailEnd type="none" w="med" len="med"/>
                    </a:lnR>
                    <a:lnT w="6350" cap="flat" cmpd="sng" algn="ctr">
                      <a:solidFill>
                        <a:srgbClr val="E8ECF0"/>
                      </a:solidFill>
                      <a:prstDash val="solid"/>
                      <a:round/>
                      <a:headEnd type="none" w="med" len="med"/>
                      <a:tailEnd type="none" w="med" len="med"/>
                    </a:lnT>
                    <a:lnB w="6350" cap="flat" cmpd="sng" algn="ctr">
                      <a:solidFill>
                        <a:srgbClr val="E8ECF0"/>
                      </a:solidFill>
                      <a:prstDash val="solid"/>
                      <a:round/>
                      <a:headEnd type="none" w="med" len="med"/>
                      <a:tailEnd type="none" w="med" len="med"/>
                    </a:lnB>
                  </a:tcPr>
                </a:tc>
              </a:tr>
            </a:tbl>
          </a:graphicData>
        </a:graphic>
      </p:graphicFrame>
      <p:sp>
        <p:nvSpPr>
          <p:cNvPr id="5" name="Text 2"/>
          <p:cNvSpPr/>
          <p:nvPr/>
        </p:nvSpPr>
        <p:spPr>
          <a:xfrm>
            <a:off x="457200" y="4754880"/>
            <a:ext cx="6400800" cy="320040"/>
          </a:xfrm>
          <a:prstGeom prst="rect">
            <a:avLst/>
          </a:prstGeom>
          <a:noFill/>
          <a:ln/>
        </p:spPr>
        <p:txBody>
          <a:bodyPr wrap="square" rtlCol="0" anchor="ctr"/>
          <a:lstStyle/>
          <a:p>
            <a:pPr indent="0" marL="0">
              <a:buNone/>
            </a:pPr>
            <a:r>
              <a:rPr lang="en-US" sz="900" dirty="0">
                <a:solidFill>
                  <a:srgbClr val="636E72"/>
                </a:solidFill>
                <a:latin typeface="Calibri" pitchFamily="34" charset="0"/>
                <a:ea typeface="Calibri" pitchFamily="34" charset="-122"/>
                <a:cs typeface="Calibri" pitchFamily="34" charset="-120"/>
              </a:rPr>
              <a:t>株式会社山田製作所　経営改善計画書</a:t>
            </a:r>
            <a:endParaRPr lang="en-US" sz="900" dirty="0"/>
          </a:p>
        </p:txBody>
      </p:sp>
      <p:sp>
        <p:nvSpPr>
          <p:cNvPr id="6" name="Text 3"/>
          <p:cNvSpPr/>
          <p:nvPr/>
        </p:nvSpPr>
        <p:spPr>
          <a:xfrm>
            <a:off x="8229600" y="4754880"/>
            <a:ext cx="640080" cy="320040"/>
          </a:xfrm>
          <a:prstGeom prst="rect">
            <a:avLst/>
          </a:prstGeom>
          <a:noFill/>
          <a:ln/>
        </p:spPr>
        <p:txBody>
          <a:bodyPr wrap="square" rtlCol="0" anchor="ctr"/>
          <a:lstStyle/>
          <a:p>
            <a:pPr algn="r" indent="0" marL="0">
              <a:buNone/>
            </a:pPr>
            <a:r>
              <a:rPr lang="en-US" sz="900" dirty="0">
                <a:solidFill>
                  <a:srgbClr val="636E72"/>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経営改善計画書 - 株式会社山田製作所</dc:title>
  <dc:subject>PptxGenJS Presentation</dc:subject>
  <dc:creator>経営改善計画作成Skill</dc:creator>
  <cp:lastModifiedBy>経営改善計画作成Skill</cp:lastModifiedBy>
  <cp:revision>1</cp:revision>
  <dcterms:created xsi:type="dcterms:W3CDTF">2026-03-23T01:16:13Z</dcterms:created>
  <dcterms:modified xsi:type="dcterms:W3CDTF">2026-03-23T01:16:13Z</dcterms:modified>
</cp:coreProperties>
</file>