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5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売上金額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ブーツ</c:v>
                  </c:pt>
                  <c:pt idx="1">
                    <c:v>スニーカー</c:v>
                  </c:pt>
                  <c:pt idx="2">
                    <c:v>ビジネス</c:v>
                  </c:pt>
                  <c:pt idx="3">
                    <c:v>パンプス</c:v>
                  </c:pt>
                  <c:pt idx="4">
                    <c:v>サンダル</c:v>
                  </c:pt>
                  <c:pt idx="5">
                    <c:v>キッズ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1274000</c:v>
                </c:pt>
                <c:pt idx="1">
                  <c:v>914800</c:v>
                </c:pt>
                <c:pt idx="2">
                  <c:v>850400</c:v>
                </c:pt>
                <c:pt idx="3">
                  <c:v>526500</c:v>
                </c:pt>
                <c:pt idx="4">
                  <c:v>412200</c:v>
                </c:pt>
                <c:pt idx="5">
                  <c:v>240000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顧客シェア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65A82"/>
              </a:solidFill>
              <a:effectLst/>
            </c:spPr>
          </c:dPt>
          <c:dPt>
            <c:idx val="1"/>
            <c:bubble3D val="0"/>
            <c:spPr>
              <a:solidFill>
                <a:srgbClr val="1C7293"/>
              </a:solidFill>
              <a:effectLst/>
            </c:spPr>
          </c:dPt>
          <c:dPt>
            <c:idx val="2"/>
            <c:bubble3D val="0"/>
            <c:spPr>
              <a:solidFill>
                <a:srgbClr val="21295C"/>
              </a:solidFill>
              <a:effectLst/>
            </c:spPr>
          </c:dPt>
          <c:dPt>
            <c:idx val="3"/>
            <c:bubble3D val="0"/>
            <c:spPr>
              <a:solidFill>
                <a:srgbClr val="0EA5E9"/>
              </a:solidFill>
              <a:effectLst/>
            </c:spPr>
          </c:dPt>
          <c:dPt>
            <c:idx val="4"/>
            <c:bubble3D val="0"/>
            <c:spPr>
              <a:solidFill>
                <a:srgbClr val="10B981"/>
              </a:solidFill>
              <a:effectLst/>
            </c:spPr>
          </c:dPt>
          <c:dPt>
            <c:idx val="5"/>
            <c:bubble3D val="0"/>
            <c:spPr>
              <a:solidFill>
                <a:srgbClr val="E2E8F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臨海警備保障</c:v>
                </c:pt>
                <c:pt idx="1">
                  <c:v>セントラル警備</c:v>
                </c:pt>
                <c:pt idx="2">
                  <c:v>首都圏タクシー</c:v>
                </c:pt>
                <c:pt idx="3">
                  <c:v>鳳凰レストラン</c:v>
                </c:pt>
                <c:pt idx="4">
                  <c:v>ブライトフット</c:v>
                </c:pt>
                <c:pt idx="5">
                  <c:v>その他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440000</c:v>
                </c:pt>
                <c:pt idx="1">
                  <c:v>396000</c:v>
                </c:pt>
                <c:pt idx="2">
                  <c:v>390000</c:v>
                </c:pt>
                <c:pt idx="3">
                  <c:v>255000</c:v>
                </c:pt>
                <c:pt idx="4">
                  <c:v>226800</c:v>
                </c:pt>
                <c:pt idx="5">
                  <c:v>2510100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ランク別売上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65A82"/>
              </a:solidFill>
              <a:effectLst/>
            </c:spPr>
          </c:dPt>
          <c:dPt>
            <c:idx val="1"/>
            <c:bubble3D val="0"/>
            <c:spPr>
              <a:solidFill>
                <a:srgbClr val="10B981"/>
              </a:solidFill>
              <a:effectLst/>
            </c:spPr>
          </c:dPt>
          <c:dPt>
            <c:idx val="2"/>
            <c:bubble3D val="0"/>
            <c:spPr>
              <a:solidFill>
                <a:srgbClr val="94A3B8"/>
              </a:solidFill>
              <a:effectLst/>
            </c:spPr>
          </c:dPt>
          <c:dPt>
            <c:idx val="3"/>
            <c:bubble3D val="0"/>
            <c:spPr>
              <a:solidFill>
                <a:srgbClr val="EF4444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1E293B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1E293B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1E293B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1E293B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Aランク</c:v>
                </c:pt>
                <c:pt idx="1">
                  <c:v>Bランク</c:v>
                </c:pt>
                <c:pt idx="2">
                  <c:v>Cランク</c:v>
                </c:pt>
                <c:pt idx="3">
                  <c:v>Sランク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1466800</c:v>
                </c:pt>
                <c:pt idx="1">
                  <c:v>1242400</c:v>
                </c:pt>
                <c:pt idx="2">
                  <c:v>757900</c:v>
                </c:pt>
                <c:pt idx="3">
                  <c:v>750800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売上金額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65A8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C7293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21295C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0EA5E9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10B981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F59E0B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8B5CF6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94A3B8"/>
              </a:solidFill>
              <a:effectLst/>
            </c:spPr>
          </c:dPt>
          <c:cat>
            <c:multiLvlStrRef>
              <c:f>Sheet1!$A$2:$A$9</c:f>
              <c:multiLvlStrCache>
                <c:ptCount val="8"/>
                <c:lvl>
                  <c:pt idx="0">
                    <c:v>RoughRoad</c:v>
                  </c:pt>
                  <c:pt idx="1">
                    <c:v>SoftStep</c:v>
                  </c:pt>
                  <c:pt idx="2">
                    <c:v>CloudWalk</c:v>
                  </c:pt>
                  <c:pt idx="3">
                    <c:v>DailyFit</c:v>
                  </c:pt>
                  <c:pt idx="4">
                    <c:v>Regalia</c:v>
                  </c:pt>
                  <c:pt idx="5">
                    <c:v>Elegantia</c:v>
                  </c:pt>
                  <c:pt idx="6">
                    <c:v>LittleStar</c:v>
                  </c:pt>
                  <c:pt idx="7">
                    <c:v>AquaGear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1034000</c:v>
                </c:pt>
                <c:pt idx="1">
                  <c:v>594800</c:v>
                </c:pt>
                <c:pt idx="2">
                  <c:v>457200</c:v>
                </c:pt>
                <c:pt idx="3">
                  <c:v>444000</c:v>
                </c:pt>
                <c:pt idx="4">
                  <c:v>342000</c:v>
                </c:pt>
                <c:pt idx="5">
                  <c:v>337500</c:v>
                </c:pt>
                <c:pt idx="6">
                  <c:v>240000</c:v>
                </c:pt>
                <c:pt idx="7">
                  <c:v>192000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売上金額（円）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1月</c:v>
                  </c:pt>
                  <c:pt idx="1">
                    <c:v>2月</c:v>
                  </c:pt>
                  <c:pt idx="2">
                    <c:v>3月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2801100</c:v>
                </c:pt>
                <c:pt idx="1">
                  <c:v>1302800</c:v>
                </c:pt>
                <c:pt idx="2">
                  <c:v>114000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023360"/>
            <a:ext cx="9144000" cy="1120140"/>
          </a:xfrm>
          <a:prstGeom prst="rect">
            <a:avLst/>
          </a:prstGeom>
          <a:solidFill>
            <a:srgbClr val="065A82">
              <a:alpha val="6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商品受注管理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A5E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分析レポート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31089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2024年1月〜3月 受注データ分析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受注概況サマリー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18745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69848" y="1371600"/>
            <a:ext cx="640080" cy="640080"/>
          </a:xfrm>
          <a:prstGeom prst="ellipse">
            <a:avLst/>
          </a:prstGeom>
          <a:solidFill>
            <a:srgbClr val="065A8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1490472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14884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¥4,217,900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200" y="26060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総売上金額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560320" y="1188720"/>
            <a:ext cx="18745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172968" y="1371600"/>
            <a:ext cx="640080" cy="64008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128" y="1490472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560320" y="214884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30件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2560320" y="26060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受注件数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663440" y="1188720"/>
            <a:ext cx="18745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276088" y="1371600"/>
            <a:ext cx="640080" cy="640080"/>
          </a:xfrm>
          <a:prstGeom prst="ellipse">
            <a:avLst/>
          </a:prstGeom>
          <a:solidFill>
            <a:srgbClr val="21295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1490472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663440" y="214884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357個</a:t>
            </a:r>
            <a:endParaRPr lang="en-US" sz="2000" dirty="0"/>
          </a:p>
        </p:txBody>
      </p:sp>
      <p:sp>
        <p:nvSpPr>
          <p:cNvPr id="18" name="Text 13"/>
          <p:cNvSpPr/>
          <p:nvPr/>
        </p:nvSpPr>
        <p:spPr>
          <a:xfrm>
            <a:off x="4663440" y="26060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総注文数量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766560" y="1188720"/>
            <a:ext cx="18745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7379208" y="1371600"/>
            <a:ext cx="640080" cy="64008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6368" y="1490472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766560" y="214884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¥140,597</a:t>
            </a:r>
            <a:endParaRPr lang="en-US" sz="2000" dirty="0"/>
          </a:p>
        </p:txBody>
      </p:sp>
      <p:sp>
        <p:nvSpPr>
          <p:cNvPr id="23" name="Text 17"/>
          <p:cNvSpPr/>
          <p:nvPr/>
        </p:nvSpPr>
        <p:spPr>
          <a:xfrm>
            <a:off x="6766560" y="26060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平均受注単価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57200" y="3566160"/>
            <a:ext cx="8229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57200" y="3566160"/>
            <a:ext cx="91440" cy="118872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26" name="Text 20"/>
          <p:cNvSpPr/>
          <p:nvPr/>
        </p:nvSpPr>
        <p:spPr>
          <a:xfrm>
            <a:off x="777240" y="36576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ポイント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1月が最も売上が多く（280万円）、全体の66%を占めています。顧客ランクA・Bの法人が売上の中心で、ブーツ・スニーカーカテゴリが人気商品です。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カテゴリ別 売上分析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005840"/>
          <a:ext cx="484632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394960" y="1005840"/>
            <a:ext cx="34747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669280" y="1188720"/>
            <a:ext cx="30175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売上構成比</a:t>
            </a:r>
            <a:endParaRPr lang="en-US" sz="15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1位  ブーツ 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¥1,274,000（30.2%）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2位  スニーカー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¥914,800（21.7%）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3位  ビジネス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¥850,400（20.2%）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4位  パンプス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¥526,500（12.5%）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5位  サンダル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¥412,200（9.8%）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6位  キッズ</a:t>
            </a:r>
            <a:endParaRPr lang="en-US" sz="15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¥240,000（5.7%）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商品別 売上ランキング TOP10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順位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914400" y="914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商品名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926080" y="914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売上金額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046720" y="9144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数量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65760" y="1234440"/>
            <a:ext cx="8412480" cy="347472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23444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12344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サイドゴアブーツ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926080" y="1298448"/>
            <a:ext cx="3840480" cy="219456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2" name="Text 10"/>
          <p:cNvSpPr/>
          <p:nvPr/>
        </p:nvSpPr>
        <p:spPr>
          <a:xfrm>
            <a:off x="6903720" y="123444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¥594,000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863840" y="12344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30個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" y="160020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160020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レースアップブーツ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26080" y="1664208"/>
            <a:ext cx="2844800" cy="219456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7" name="Text 15"/>
          <p:cNvSpPr/>
          <p:nvPr/>
        </p:nvSpPr>
        <p:spPr>
          <a:xfrm>
            <a:off x="5908040" y="16002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¥440,000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863840" y="16002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1965960"/>
            <a:ext cx="8412480" cy="347472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196596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D7F3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14400" y="196596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軽量ローファー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926080" y="2029968"/>
            <a:ext cx="2521527" cy="219456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3" name="Text 21"/>
          <p:cNvSpPr/>
          <p:nvPr/>
        </p:nvSpPr>
        <p:spPr>
          <a:xfrm>
            <a:off x="5584767" y="19659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¥390,000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863840" y="196596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25個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23317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14400" y="23317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7cmヒールパンプス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926080" y="2395728"/>
            <a:ext cx="1778000" cy="219456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8" name="Text 26"/>
          <p:cNvSpPr/>
          <p:nvPr/>
        </p:nvSpPr>
        <p:spPr>
          <a:xfrm>
            <a:off x="4841240" y="233172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¥275,000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863840" y="233172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25個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65760" y="2697480"/>
            <a:ext cx="8412480" cy="347472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365760" y="269748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914400" y="269748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本革ストレートチップ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926080" y="2761488"/>
            <a:ext cx="1706880" cy="219456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4" name="Text 32"/>
          <p:cNvSpPr/>
          <p:nvPr/>
        </p:nvSpPr>
        <p:spPr>
          <a:xfrm>
            <a:off x="4770120" y="26974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¥264,000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7863840" y="269748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11個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65760" y="306324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914400" y="306324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コンフォートサンダル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926080" y="3127248"/>
            <a:ext cx="1648691" cy="219456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39" name="Text 37"/>
          <p:cNvSpPr/>
          <p:nvPr/>
        </p:nvSpPr>
        <p:spPr>
          <a:xfrm>
            <a:off x="4711931" y="306324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¥255,000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863840" y="30632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30個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65760" y="3429000"/>
            <a:ext cx="8412480" cy="347472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365760" y="342900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914400" y="342900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エアーランナー V1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926080" y="3493008"/>
            <a:ext cx="1489641" cy="219456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45" name="Text 43"/>
          <p:cNvSpPr/>
          <p:nvPr/>
        </p:nvSpPr>
        <p:spPr>
          <a:xfrm>
            <a:off x="4552881" y="34290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¥230,400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863840" y="34290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18個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65760" y="379476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914400" y="379476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プロランニング 2.0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926080" y="3858768"/>
            <a:ext cx="1466365" cy="219456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50" name="Text 48"/>
          <p:cNvSpPr/>
          <p:nvPr/>
        </p:nvSpPr>
        <p:spPr>
          <a:xfrm>
            <a:off x="4529605" y="37947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¥226,800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7863840" y="379476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12個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365760" y="4160520"/>
            <a:ext cx="8412480" cy="347472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365760" y="41605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914400" y="41605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アーバンライト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2926080" y="4224528"/>
            <a:ext cx="1035766" cy="21945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56" name="Text 54"/>
          <p:cNvSpPr/>
          <p:nvPr/>
        </p:nvSpPr>
        <p:spPr>
          <a:xfrm>
            <a:off x="4099006" y="416052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¥160,200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7863840" y="416052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18個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365760" y="452628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755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914400" y="452628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キッズマジック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2926080" y="4590288"/>
            <a:ext cx="1018309" cy="21945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61" name="Text 59"/>
          <p:cNvSpPr/>
          <p:nvPr/>
        </p:nvSpPr>
        <p:spPr>
          <a:xfrm>
            <a:off x="4081549" y="45262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¥157,500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7863840" y="452628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35個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顧客別 売上シェア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82880" y="914400"/>
          <a:ext cx="438912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91440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4937760" y="10515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売上 TOP5 顧客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4937760" y="1600200"/>
            <a:ext cx="3749040" cy="36576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8" name="Text 5"/>
          <p:cNvSpPr/>
          <p:nvPr/>
        </p:nvSpPr>
        <p:spPr>
          <a:xfrm>
            <a:off x="4937760" y="16002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会社名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858000" y="160020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売上金額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955280" y="160020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ランク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937760" y="2011680"/>
            <a:ext cx="3749040" cy="4114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20116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臨海警備保障(株)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858000" y="20116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¥440,000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7955280" y="201168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2468880"/>
            <a:ext cx="37490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3"/>
          <p:cNvSpPr/>
          <p:nvPr/>
        </p:nvSpPr>
        <p:spPr>
          <a:xfrm>
            <a:off x="5029200" y="24688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セントラル警備サービス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858000" y="24688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¥396,000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7955280" y="246888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937760" y="2926080"/>
            <a:ext cx="3749040" cy="4114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29260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首都圏タクシー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858000" y="29260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¥390,000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955280" y="292608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937760" y="3383280"/>
            <a:ext cx="37490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1"/>
          <p:cNvSpPr/>
          <p:nvPr/>
        </p:nvSpPr>
        <p:spPr>
          <a:xfrm>
            <a:off x="5029200" y="33832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鳳凰レストランチェーン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6858000" y="33832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¥255,000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7955280" y="338328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4937760" y="3840480"/>
            <a:ext cx="3749040" cy="4114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28" name="Text 25"/>
          <p:cNvSpPr/>
          <p:nvPr/>
        </p:nvSpPr>
        <p:spPr>
          <a:xfrm>
            <a:off x="5029200" y="38404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(株)ブライトフット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6858000" y="38404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¥226,800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7955280" y="384048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顧客ランク別 売上分析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82880" y="1005840"/>
          <a:ext cx="438912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846320" y="105156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846320" y="1051560"/>
            <a:ext cx="109728" cy="7772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Shape 4"/>
          <p:cNvSpPr/>
          <p:nvPr/>
        </p:nvSpPr>
        <p:spPr>
          <a:xfrm>
            <a:off x="5166360" y="1188720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8" name="Text 5"/>
          <p:cNvSpPr/>
          <p:nvPr/>
        </p:nvSpPr>
        <p:spPr>
          <a:xfrm>
            <a:off x="516636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897880" y="112471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¥750,800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897880" y="14904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3件 ・ 構成比 17.8%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846320" y="196596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46320" y="1965960"/>
            <a:ext cx="109728" cy="7772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3" name="Shape 10"/>
          <p:cNvSpPr/>
          <p:nvPr/>
        </p:nvSpPr>
        <p:spPr>
          <a:xfrm>
            <a:off x="5166360" y="2103120"/>
            <a:ext cx="502920" cy="502920"/>
          </a:xfrm>
          <a:prstGeom prst="ellipse">
            <a:avLst/>
          </a:prstGeom>
          <a:solidFill>
            <a:srgbClr val="065A82"/>
          </a:solidFill>
          <a:ln/>
        </p:spPr>
      </p:sp>
      <p:sp>
        <p:nvSpPr>
          <p:cNvPr id="14" name="Text 11"/>
          <p:cNvSpPr/>
          <p:nvPr/>
        </p:nvSpPr>
        <p:spPr>
          <a:xfrm>
            <a:off x="5166360" y="2103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1800" dirty="0"/>
          </a:p>
        </p:txBody>
      </p:sp>
      <p:sp>
        <p:nvSpPr>
          <p:cNvPr id="15" name="Text 12"/>
          <p:cNvSpPr/>
          <p:nvPr/>
        </p:nvSpPr>
        <p:spPr>
          <a:xfrm>
            <a:off x="5897880" y="203911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¥1,466,800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5897880" y="24048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9件 ・ 構成比 34.8%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846320" y="288036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846320" y="2880360"/>
            <a:ext cx="109728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9" name="Shape 16"/>
          <p:cNvSpPr/>
          <p:nvPr/>
        </p:nvSpPr>
        <p:spPr>
          <a:xfrm>
            <a:off x="5166360" y="301752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0" name="Text 17"/>
          <p:cNvSpPr/>
          <p:nvPr/>
        </p:nvSpPr>
        <p:spPr>
          <a:xfrm>
            <a:off x="5166360" y="3017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5897880" y="295351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¥1,242,400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5897880" y="33192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11件 ・ 構成比 29.5%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4846320" y="379476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846320" y="3794760"/>
            <a:ext cx="109728" cy="77724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25" name="Shape 22"/>
          <p:cNvSpPr/>
          <p:nvPr/>
        </p:nvSpPr>
        <p:spPr>
          <a:xfrm>
            <a:off x="5166360" y="3931920"/>
            <a:ext cx="502920" cy="502920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26" name="Text 23"/>
          <p:cNvSpPr/>
          <p:nvPr/>
        </p:nvSpPr>
        <p:spPr>
          <a:xfrm>
            <a:off x="5166360" y="3931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5897880" y="386791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¥757,900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5897880" y="42336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7件 ・ 構成比 18.0%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ブランド別 売上分析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005840"/>
          <a:ext cx="841248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月別 受注推移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484632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394960" y="1051560"/>
            <a:ext cx="3474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5394960" y="1051560"/>
            <a:ext cx="91440" cy="109728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7" name="Text 4"/>
          <p:cNvSpPr/>
          <p:nvPr/>
        </p:nvSpPr>
        <p:spPr>
          <a:xfrm>
            <a:off x="5669280" y="11430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1月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6583680" y="11430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¥2,801,100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669280" y="16459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 14件　数量 192個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394960" y="2331720"/>
            <a:ext cx="3474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394960" y="2331720"/>
            <a:ext cx="91440" cy="10972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2" name="Text 9"/>
          <p:cNvSpPr/>
          <p:nvPr/>
        </p:nvSpPr>
        <p:spPr>
          <a:xfrm>
            <a:off x="5669280" y="2423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C729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2月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6583680" y="24231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¥1,302,800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5669280" y="292608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 15件　数量 153個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3611880"/>
            <a:ext cx="3474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394960" y="3611880"/>
            <a:ext cx="91440" cy="10972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7" name="Text 14"/>
          <p:cNvSpPr/>
          <p:nvPr/>
        </p:nvSpPr>
        <p:spPr>
          <a:xfrm>
            <a:off x="5669280" y="37033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3月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6583680" y="3703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¥114,000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5669280" y="42062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 1件　数量 12個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>
              <a:alpha val="6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まとめ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82296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97280"/>
            <a:ext cx="91440" cy="8229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1430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売上構成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150876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ブーツ（30.2%）とスニーカー（21.7%）が売上の中心。高単価ブーツが売上金額を牽引。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057400"/>
            <a:ext cx="8046720" cy="82296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57400"/>
            <a:ext cx="91440" cy="8229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21031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顧客分析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68680" y="246888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Aランク顧客が売上の34.8%を占有。上位5社で全体の約40%を構成。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017520"/>
            <a:ext cx="8046720" cy="82296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48640" y="3017520"/>
            <a:ext cx="91440" cy="8229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306324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商品力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8680" y="342900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サイドゴアブーツが¥594,000でトップ。RoughRoadブランドが最も売上高い。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977640"/>
            <a:ext cx="8046720" cy="82296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548640" y="3977640"/>
            <a:ext cx="91440" cy="8229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023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月別推移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68680" y="438912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1月に売上集中（66%）。2月以降は減少傾向で、季節要因の可能性あり。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商品受注管理 分析レポート</dc:title>
  <dc:subject>PptxGenJS Presentation</dc:subject>
  <dc:creator>Claude</dc:creator>
  <cp:lastModifiedBy>Claude</cp:lastModifiedBy>
  <cp:revision>1</cp:revision>
  <dcterms:created xsi:type="dcterms:W3CDTF">2026-03-15T01:57:08Z</dcterms:created>
  <dcterms:modified xsi:type="dcterms:W3CDTF">2026-03-15T01:57:08Z</dcterms:modified>
</cp:coreProperties>
</file>