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商工会議所経営指導員の指導力を高めるための実践的ポイント" id="{1486F2A6-5A3C-3241-9281-8A822161A2F7}">
          <p14:sldIdLst>
            <p14:sldId id="2561"/>
            <p14:sldId id="2562"/>
          </p14:sldIdLst>
        </p14:section>
        <p14:section name="中小企業支援制度に関する知識と実務経験の深化" id="{608A8932-2CD6-E14D-BA6C-C9AA6F87D8A4}">
          <p14:sldIdLst>
            <p14:sldId id="2563"/>
            <p14:sldId id="2564"/>
            <p14:sldId id="2565"/>
            <p14:sldId id="2566"/>
          </p14:sldIdLst>
        </p14:section>
        <p14:section name="経営者目線のヒアリング力・コミュニケーション力の強化" id="{1C461B17-B75C-9F40-A875-760083709AE5}">
          <p14:sldIdLst>
            <p14:sldId id="2567"/>
            <p14:sldId id="2568"/>
            <p14:sldId id="2569"/>
            <p14:sldId id="2570"/>
          </p14:sldIdLst>
        </p14:section>
        <p14:section name="経営分析・現場感覚・柔軟性に基づく的確な支援" id="{381165E0-5174-9242-8459-66363CD42DB7}">
          <p14:sldIdLst>
            <p14:sldId id="2571"/>
            <p14:sldId id="2572"/>
            <p14:sldId id="2573"/>
            <p14:sldId id="2574"/>
          </p14:sldIdLst>
        </p14:section>
        <p14:section name="デジタル・ITリテラシーと地域ネットワーク活用力の向上" id="{96154D60-B536-B64C-BC62-B978130AC443}">
          <p14:sldIdLst>
            <p14:sldId id="2575"/>
            <p14:sldId id="2576"/>
            <p14:sldId id="2577"/>
            <p14:sldId id="2578"/>
          </p14:sldIdLst>
        </p14:section>
        <p14:section name="自己研鑽・ナレッジ共有と支援成果の拡大" id="{6621A764-D405-EA42-9747-EA072D546A62}">
          <p14:sldIdLst>
            <p14:sldId id="2579"/>
            <p14:sldId id="2580"/>
            <p14:sldId id="2581"/>
            <p14:sldId id="2582"/>
          </p14:sldIdLst>
        </p14:section>
        <p14:section name="まとめと今後の展望" id="{1B86474D-33B5-5549-B9C1-D2FDA5395A9F}">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02" d="100"/>
          <a:sy n="102" d="100"/>
        </p:scale>
        <p:origin x="1400" y="47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A7CE82-2BFF-E24E-93B8-281CA18677B1}"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kumimoji="1" lang="ja-JP" altLang="en-US"/>
        </a:p>
      </dgm:t>
    </dgm:pt>
    <dgm:pt modelId="{91D48F6C-D6BD-A440-840D-AB3000E9BFE7}">
      <dgm:prSet/>
      <dgm:spPr/>
      <dgm:t>
        <a:bodyPr/>
        <a:lstStyle/>
        <a:p>
          <a:pPr>
            <a:lnSpc>
              <a:spcPct val="100000"/>
            </a:lnSpc>
            <a:defRPr b="1"/>
          </a:pPr>
          <a:r>
            <a:rPr lang="ja-JP"/>
            <a:t>制度の頻繁な変更</a:t>
          </a:r>
        </a:p>
      </dgm:t>
    </dgm:pt>
    <dgm:pt modelId="{DEEC8B79-1075-FF4A-99BC-76761894661E}" type="parTrans" cxnId="{24DFFFA6-4993-3F42-9C70-953D8B1D78B9}">
      <dgm:prSet/>
      <dgm:spPr/>
      <dgm:t>
        <a:bodyPr/>
        <a:lstStyle/>
        <a:p>
          <a:endParaRPr kumimoji="1" lang="ja-JP" altLang="en-US"/>
        </a:p>
      </dgm:t>
    </dgm:pt>
    <dgm:pt modelId="{6250850C-165A-634B-A6F3-6119BF847C90}" type="sibTrans" cxnId="{24DFFFA6-4993-3F42-9C70-953D8B1D78B9}">
      <dgm:prSet/>
      <dgm:spPr/>
      <dgm:t>
        <a:bodyPr/>
        <a:lstStyle/>
        <a:p>
          <a:pPr>
            <a:lnSpc>
              <a:spcPct val="100000"/>
            </a:lnSpc>
            <a:defRPr b="1"/>
          </a:pPr>
          <a:endParaRPr kumimoji="1" lang="ja-JP" altLang="en-US"/>
        </a:p>
      </dgm:t>
    </dgm:pt>
    <dgm:pt modelId="{53B841B2-7316-2642-8E1C-7E03AFEA4018}">
      <dgm:prSet/>
      <dgm:spPr/>
      <dgm:t>
        <a:bodyPr/>
        <a:lstStyle/>
        <a:p>
          <a:pPr>
            <a:lnSpc>
              <a:spcPct val="100000"/>
            </a:lnSpc>
          </a:pPr>
          <a:r>
            <a:rPr lang="ja-JP"/>
            <a:t>補助金・助成金制度は頻繁に変わるため、最新情報の継続的な把握が重要です。</a:t>
          </a:r>
        </a:p>
      </dgm:t>
    </dgm:pt>
    <dgm:pt modelId="{7C5714C4-8569-5F49-B837-A648EBA87CDC}" type="parTrans" cxnId="{A956A76F-C8E0-1D49-B551-B30A1AFBCF68}">
      <dgm:prSet/>
      <dgm:spPr/>
      <dgm:t>
        <a:bodyPr/>
        <a:lstStyle/>
        <a:p>
          <a:endParaRPr kumimoji="1" lang="ja-JP" altLang="en-US"/>
        </a:p>
      </dgm:t>
    </dgm:pt>
    <dgm:pt modelId="{DBF3DD88-EA80-5942-B5C0-72C59F30CB67}" type="sibTrans" cxnId="{A956A76F-C8E0-1D49-B551-B30A1AFBCF68}">
      <dgm:prSet/>
      <dgm:spPr/>
      <dgm:t>
        <a:bodyPr/>
        <a:lstStyle/>
        <a:p>
          <a:endParaRPr kumimoji="1" lang="ja-JP" altLang="en-US"/>
        </a:p>
      </dgm:t>
    </dgm:pt>
    <dgm:pt modelId="{053E2D94-10C5-6A4C-80C3-81943DAE89BF}">
      <dgm:prSet/>
      <dgm:spPr/>
      <dgm:t>
        <a:bodyPr/>
        <a:lstStyle/>
        <a:p>
          <a:pPr>
            <a:lnSpc>
              <a:spcPct val="100000"/>
            </a:lnSpc>
            <a:defRPr b="1"/>
          </a:pPr>
          <a:r>
            <a:rPr lang="ja-JP"/>
            <a:t>最適な支援プラン提案</a:t>
          </a:r>
        </a:p>
      </dgm:t>
    </dgm:pt>
    <dgm:pt modelId="{42ACABAE-6E28-9142-923E-0AD3CB2191D7}" type="parTrans" cxnId="{47E69827-A8F1-3447-80EA-D888E4048A2E}">
      <dgm:prSet/>
      <dgm:spPr/>
      <dgm:t>
        <a:bodyPr/>
        <a:lstStyle/>
        <a:p>
          <a:endParaRPr kumimoji="1" lang="ja-JP" altLang="en-US"/>
        </a:p>
      </dgm:t>
    </dgm:pt>
    <dgm:pt modelId="{2DDA1E2B-A4F3-D64D-89EA-ABB5464B61E6}" type="sibTrans" cxnId="{47E69827-A8F1-3447-80EA-D888E4048A2E}">
      <dgm:prSet/>
      <dgm:spPr/>
      <dgm:t>
        <a:bodyPr/>
        <a:lstStyle/>
        <a:p>
          <a:pPr>
            <a:lnSpc>
              <a:spcPct val="100000"/>
            </a:lnSpc>
            <a:defRPr b="1"/>
          </a:pPr>
          <a:endParaRPr kumimoji="1" lang="ja-JP" altLang="en-US"/>
        </a:p>
      </dgm:t>
    </dgm:pt>
    <dgm:pt modelId="{0194BF6D-F0CB-284B-97BA-27F3D8E4C125}">
      <dgm:prSet/>
      <dgm:spPr/>
      <dgm:t>
        <a:bodyPr/>
        <a:lstStyle/>
        <a:p>
          <a:pPr>
            <a:lnSpc>
              <a:spcPct val="100000"/>
            </a:lnSpc>
          </a:pPr>
          <a:r>
            <a:rPr lang="ja-JP"/>
            <a:t>最新情報に基づき、経営者に最も適した支援プランを提案できます。</a:t>
          </a:r>
        </a:p>
      </dgm:t>
    </dgm:pt>
    <dgm:pt modelId="{55EC19DC-2CFC-B548-BD5F-00F351DBFAF4}" type="parTrans" cxnId="{9567FF2D-700D-CE4C-B1F3-9BD97984255B}">
      <dgm:prSet/>
      <dgm:spPr/>
      <dgm:t>
        <a:bodyPr/>
        <a:lstStyle/>
        <a:p>
          <a:endParaRPr kumimoji="1" lang="ja-JP" altLang="en-US"/>
        </a:p>
      </dgm:t>
    </dgm:pt>
    <dgm:pt modelId="{3880D39C-8A8E-E94A-B043-63B075F2EAE0}" type="sibTrans" cxnId="{9567FF2D-700D-CE4C-B1F3-9BD97984255B}">
      <dgm:prSet/>
      <dgm:spPr/>
      <dgm:t>
        <a:bodyPr/>
        <a:lstStyle/>
        <a:p>
          <a:endParaRPr kumimoji="1" lang="ja-JP" altLang="en-US"/>
        </a:p>
      </dgm:t>
    </dgm:pt>
    <dgm:pt modelId="{92D51AB8-D504-8D45-A0BD-03073F75FCE4}">
      <dgm:prSet/>
      <dgm:spPr/>
      <dgm:t>
        <a:bodyPr/>
        <a:lstStyle/>
        <a:p>
          <a:pPr>
            <a:lnSpc>
              <a:spcPct val="100000"/>
            </a:lnSpc>
            <a:defRPr b="1"/>
          </a:pPr>
          <a:r>
            <a:rPr lang="ja-JP"/>
            <a:t>資金調達成功率向上</a:t>
          </a:r>
        </a:p>
      </dgm:t>
    </dgm:pt>
    <dgm:pt modelId="{B0C001D8-50C3-484C-94E4-C69C033E9AC9}" type="parTrans" cxnId="{2BFF9654-976A-AE4B-B51F-05F063C11BD9}">
      <dgm:prSet/>
      <dgm:spPr/>
      <dgm:t>
        <a:bodyPr/>
        <a:lstStyle/>
        <a:p>
          <a:endParaRPr kumimoji="1" lang="ja-JP" altLang="en-US"/>
        </a:p>
      </dgm:t>
    </dgm:pt>
    <dgm:pt modelId="{717CB0E7-1381-EB47-8E3C-B7ACAEC36ECF}" type="sibTrans" cxnId="{2BFF9654-976A-AE4B-B51F-05F063C11BD9}">
      <dgm:prSet/>
      <dgm:spPr/>
      <dgm:t>
        <a:bodyPr/>
        <a:lstStyle/>
        <a:p>
          <a:endParaRPr kumimoji="1" lang="ja-JP" altLang="en-US"/>
        </a:p>
      </dgm:t>
    </dgm:pt>
    <dgm:pt modelId="{F9D9DF35-6C50-A14C-8742-762B96BDB39D}">
      <dgm:prSet/>
      <dgm:spPr/>
      <dgm:t>
        <a:bodyPr/>
        <a:lstStyle/>
        <a:p>
          <a:pPr>
            <a:lnSpc>
              <a:spcPct val="100000"/>
            </a:lnSpc>
          </a:pPr>
          <a:r>
            <a:rPr lang="ja-JP"/>
            <a:t>適切な情報収集で資金調達の成功確率を高めることが可能です。</a:t>
          </a:r>
        </a:p>
      </dgm:t>
    </dgm:pt>
    <dgm:pt modelId="{648D5D54-BF8A-2140-B828-F6EFBF719A95}" type="parTrans" cxnId="{8846FAC4-EBF6-044A-A141-75E711F6EE3F}">
      <dgm:prSet/>
      <dgm:spPr/>
      <dgm:t>
        <a:bodyPr/>
        <a:lstStyle/>
        <a:p>
          <a:endParaRPr kumimoji="1" lang="ja-JP" altLang="en-US"/>
        </a:p>
      </dgm:t>
    </dgm:pt>
    <dgm:pt modelId="{7010E06F-4DEE-0645-BA23-A977996227A5}" type="sibTrans" cxnId="{8846FAC4-EBF6-044A-A141-75E711F6EE3F}">
      <dgm:prSet/>
      <dgm:spPr/>
      <dgm:t>
        <a:bodyPr/>
        <a:lstStyle/>
        <a:p>
          <a:endParaRPr kumimoji="1" lang="ja-JP" altLang="en-US"/>
        </a:p>
      </dgm:t>
    </dgm:pt>
    <dgm:pt modelId="{09CE8FC5-87F7-4BB2-BCA1-07DE1AAD1960}" type="pres">
      <dgm:prSet presAssocID="{88A7CE82-2BFF-E24E-93B8-281CA18677B1}" presName="Root" presStyleCnt="0">
        <dgm:presLayoutVars>
          <dgm:dir/>
          <dgm:resizeHandles val="exact"/>
        </dgm:presLayoutVars>
      </dgm:prSet>
      <dgm:spPr/>
    </dgm:pt>
    <dgm:pt modelId="{606FF621-B15A-4743-BF55-98432450108E}" type="pres">
      <dgm:prSet presAssocID="{91D48F6C-D6BD-A440-840D-AB3000E9BFE7}" presName="Composite" presStyleCnt="0"/>
      <dgm:spPr/>
    </dgm:pt>
    <dgm:pt modelId="{C501DFCB-0323-4D3E-B4DE-7C09E6FAB9C2}" type="pres">
      <dgm:prSet presAssocID="{91D48F6C-D6BD-A440-840D-AB3000E9BFE7}"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33748" r="5" b="5"/>
          <a:stretch/>
        </a:blipFill>
      </dgm:spPr>
      <dgm:extLst>
        <a:ext uri="{E40237B7-FDA0-4F09-8148-C483321AD2D9}">
          <dgm14:cNvPr xmlns:dgm14="http://schemas.microsoft.com/office/drawing/2010/diagram" id="0" name="" descr="書類の山、書類、締め切り。オフィスデスクテーブルのカレンダー。コピースペース付き。"/>
        </a:ext>
      </dgm:extLst>
    </dgm:pt>
    <dgm:pt modelId="{0FED28BC-A8F6-4265-AB3C-5A0594158188}" type="pres">
      <dgm:prSet presAssocID="{91D48F6C-D6BD-A440-840D-AB3000E9BFE7}" presName="Subtitle" presStyleLbl="revTx" presStyleIdx="0" presStyleCnt="6">
        <dgm:presLayoutVars>
          <dgm:chMax val="0"/>
          <dgm:bulletEnabled/>
        </dgm:presLayoutVars>
      </dgm:prSet>
      <dgm:spPr/>
    </dgm:pt>
    <dgm:pt modelId="{E0782DB6-2672-4093-B094-4A446FAB814A}" type="pres">
      <dgm:prSet presAssocID="{91D48F6C-D6BD-A440-840D-AB3000E9BFE7}" presName="Description" presStyleLbl="revTx" presStyleIdx="1" presStyleCnt="6">
        <dgm:presLayoutVars>
          <dgm:bulletEnabled/>
        </dgm:presLayoutVars>
      </dgm:prSet>
      <dgm:spPr/>
    </dgm:pt>
    <dgm:pt modelId="{0A9BE03E-8E71-4C0F-9BB7-F7A525B95E39}" type="pres">
      <dgm:prSet presAssocID="{6250850C-165A-634B-A6F3-6119BF847C90}" presName="sibTrans" presStyleLbl="sibTrans2D1" presStyleIdx="0" presStyleCnt="0"/>
      <dgm:spPr/>
    </dgm:pt>
    <dgm:pt modelId="{74E8DE16-0959-4511-9926-3C0C6CBB2F8B}" type="pres">
      <dgm:prSet presAssocID="{053E2D94-10C5-6A4C-80C3-81943DAE89BF}" presName="Composite" presStyleCnt="0"/>
      <dgm:spPr/>
    </dgm:pt>
    <dgm:pt modelId="{E4C3A4FA-EE96-4CFF-B5BA-BF1899F7FC77}" type="pres">
      <dgm:prSet presAssocID="{053E2D94-10C5-6A4C-80C3-81943DAE89BF}"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3001" r="20248" b="-2"/>
          <a:stretch/>
        </a:blipFill>
      </dgm:spPr>
      <dgm:extLst>
        <a:ext uri="{E40237B7-FDA0-4F09-8148-C483321AD2D9}">
          <dgm14:cNvPr xmlns:dgm14="http://schemas.microsoft.com/office/drawing/2010/diagram" id="0" name="" descr="良い職場環境が成功につながる"/>
        </a:ext>
      </dgm:extLst>
    </dgm:pt>
    <dgm:pt modelId="{B63CDC8C-5BA3-4372-92B0-72760E280619}" type="pres">
      <dgm:prSet presAssocID="{053E2D94-10C5-6A4C-80C3-81943DAE89BF}" presName="Subtitle" presStyleLbl="revTx" presStyleIdx="2" presStyleCnt="6">
        <dgm:presLayoutVars>
          <dgm:chMax val="0"/>
          <dgm:bulletEnabled/>
        </dgm:presLayoutVars>
      </dgm:prSet>
      <dgm:spPr/>
    </dgm:pt>
    <dgm:pt modelId="{09219A6C-5078-4495-BD6D-7A6410017D2E}" type="pres">
      <dgm:prSet presAssocID="{053E2D94-10C5-6A4C-80C3-81943DAE89BF}" presName="Description" presStyleLbl="revTx" presStyleIdx="3" presStyleCnt="6">
        <dgm:presLayoutVars>
          <dgm:bulletEnabled/>
        </dgm:presLayoutVars>
      </dgm:prSet>
      <dgm:spPr/>
    </dgm:pt>
    <dgm:pt modelId="{E2C13CBF-9A3D-4F65-BDAB-533D680C2B41}" type="pres">
      <dgm:prSet presAssocID="{2DDA1E2B-A4F3-D64D-89EA-ABB5464B61E6}" presName="sibTrans" presStyleLbl="sibTrans2D1" presStyleIdx="0" presStyleCnt="0"/>
      <dgm:spPr/>
    </dgm:pt>
    <dgm:pt modelId="{C359F46A-5290-4404-9BB7-01D4C03E1772}" type="pres">
      <dgm:prSet presAssocID="{92D51AB8-D504-8D45-A0BD-03073F75FCE4}" presName="Composite" presStyleCnt="0"/>
      <dgm:spPr/>
    </dgm:pt>
    <dgm:pt modelId="{F39B9B9F-0199-4305-930A-D19A52EA961C}" type="pres">
      <dgm:prSet presAssocID="{92D51AB8-D504-8D45-A0BD-03073F75FCE4}"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r="-2" b="33249"/>
          <a:stretch/>
        </a:blipFill>
      </dgm:spPr>
      <dgm:extLst>
        <a:ext uri="{E40237B7-FDA0-4F09-8148-C483321AD2D9}">
          <dgm14:cNvPr xmlns:dgm14="http://schemas.microsoft.com/office/drawing/2010/diagram" id="0" name="" descr="前向きに事務処理をする笑顔の若いビジネスマン"/>
        </a:ext>
      </dgm:extLst>
    </dgm:pt>
    <dgm:pt modelId="{56766112-985C-41A6-BABF-3470BAFD750C}" type="pres">
      <dgm:prSet presAssocID="{92D51AB8-D504-8D45-A0BD-03073F75FCE4}" presName="Subtitle" presStyleLbl="revTx" presStyleIdx="4" presStyleCnt="6">
        <dgm:presLayoutVars>
          <dgm:chMax val="0"/>
          <dgm:bulletEnabled/>
        </dgm:presLayoutVars>
      </dgm:prSet>
      <dgm:spPr/>
    </dgm:pt>
    <dgm:pt modelId="{3310EC40-B5C3-4ACD-82D3-33E29D869C7C}" type="pres">
      <dgm:prSet presAssocID="{92D51AB8-D504-8D45-A0BD-03073F75FCE4}" presName="Description" presStyleLbl="revTx" presStyleIdx="5" presStyleCnt="6">
        <dgm:presLayoutVars>
          <dgm:bulletEnabled/>
        </dgm:presLayoutVars>
      </dgm:prSet>
      <dgm:spPr/>
    </dgm:pt>
  </dgm:ptLst>
  <dgm:cxnLst>
    <dgm:cxn modelId="{1AA8B406-0DC6-384B-B654-1A6F688398DE}" type="presOf" srcId="{2DDA1E2B-A4F3-D64D-89EA-ABB5464B61E6}" destId="{E2C13CBF-9A3D-4F65-BDAB-533D680C2B41}" srcOrd="0" destOrd="0" presId="urn:microsoft.com/office/officeart/2024/3/layout/verticalVisualTextBlock1"/>
    <dgm:cxn modelId="{47E69827-A8F1-3447-80EA-D888E4048A2E}" srcId="{88A7CE82-2BFF-E24E-93B8-281CA18677B1}" destId="{053E2D94-10C5-6A4C-80C3-81943DAE89BF}" srcOrd="1" destOrd="0" parTransId="{42ACABAE-6E28-9142-923E-0AD3CB2191D7}" sibTransId="{2DDA1E2B-A4F3-D64D-89EA-ABB5464B61E6}"/>
    <dgm:cxn modelId="{9567FF2D-700D-CE4C-B1F3-9BD97984255B}" srcId="{053E2D94-10C5-6A4C-80C3-81943DAE89BF}" destId="{0194BF6D-F0CB-284B-97BA-27F3D8E4C125}" srcOrd="0" destOrd="0" parTransId="{55EC19DC-2CFC-B548-BD5F-00F351DBFAF4}" sibTransId="{3880D39C-8A8E-E94A-B043-63B075F2EAE0}"/>
    <dgm:cxn modelId="{A4375D4C-46BC-1F44-A18C-7901B6B3BB0B}" type="presOf" srcId="{F9D9DF35-6C50-A14C-8742-762B96BDB39D}" destId="{3310EC40-B5C3-4ACD-82D3-33E29D869C7C}" srcOrd="0" destOrd="0" presId="urn:microsoft.com/office/officeart/2024/3/layout/verticalVisualTextBlock1"/>
    <dgm:cxn modelId="{FAA68151-EDCF-1B40-89EA-8D6E98792436}" type="presOf" srcId="{92D51AB8-D504-8D45-A0BD-03073F75FCE4}" destId="{56766112-985C-41A6-BABF-3470BAFD750C}" srcOrd="0" destOrd="0" presId="urn:microsoft.com/office/officeart/2024/3/layout/verticalVisualTextBlock1"/>
    <dgm:cxn modelId="{2BFF9654-976A-AE4B-B51F-05F063C11BD9}" srcId="{88A7CE82-2BFF-E24E-93B8-281CA18677B1}" destId="{92D51AB8-D504-8D45-A0BD-03073F75FCE4}" srcOrd="2" destOrd="0" parTransId="{B0C001D8-50C3-484C-94E4-C69C033E9AC9}" sibTransId="{717CB0E7-1381-EB47-8E3C-B7ACAEC36ECF}"/>
    <dgm:cxn modelId="{5A832061-64C2-3049-B002-10BA04BC41E0}" type="presOf" srcId="{53B841B2-7316-2642-8E1C-7E03AFEA4018}" destId="{E0782DB6-2672-4093-B094-4A446FAB814A}" srcOrd="0" destOrd="0" presId="urn:microsoft.com/office/officeart/2024/3/layout/verticalVisualTextBlock1"/>
    <dgm:cxn modelId="{A956A76F-C8E0-1D49-B551-B30A1AFBCF68}" srcId="{91D48F6C-D6BD-A440-840D-AB3000E9BFE7}" destId="{53B841B2-7316-2642-8E1C-7E03AFEA4018}" srcOrd="0" destOrd="0" parTransId="{7C5714C4-8569-5F49-B837-A648EBA87CDC}" sibTransId="{DBF3DD88-EA80-5942-B5C0-72C59F30CB67}"/>
    <dgm:cxn modelId="{87F98A71-8FBE-D14F-919E-2EF9B0FF78A1}" type="presOf" srcId="{91D48F6C-D6BD-A440-840D-AB3000E9BFE7}" destId="{0FED28BC-A8F6-4265-AB3C-5A0594158188}" srcOrd="0" destOrd="0" presId="urn:microsoft.com/office/officeart/2024/3/layout/verticalVisualTextBlock1"/>
    <dgm:cxn modelId="{5AAE4583-670B-724D-A3BB-46B9C0BF6A9E}" type="presOf" srcId="{6250850C-165A-634B-A6F3-6119BF847C90}" destId="{0A9BE03E-8E71-4C0F-9BB7-F7A525B95E39}" srcOrd="0" destOrd="0" presId="urn:microsoft.com/office/officeart/2024/3/layout/verticalVisualTextBlock1"/>
    <dgm:cxn modelId="{9E3CBC98-7D93-EB40-BFCC-33E7D798F87C}" type="presOf" srcId="{88A7CE82-2BFF-E24E-93B8-281CA18677B1}" destId="{09CE8FC5-87F7-4BB2-BCA1-07DE1AAD1960}" srcOrd="0" destOrd="0" presId="urn:microsoft.com/office/officeart/2024/3/layout/verticalVisualTextBlock1"/>
    <dgm:cxn modelId="{24DFFFA6-4993-3F42-9C70-953D8B1D78B9}" srcId="{88A7CE82-2BFF-E24E-93B8-281CA18677B1}" destId="{91D48F6C-D6BD-A440-840D-AB3000E9BFE7}" srcOrd="0" destOrd="0" parTransId="{DEEC8B79-1075-FF4A-99BC-76761894661E}" sibTransId="{6250850C-165A-634B-A6F3-6119BF847C90}"/>
    <dgm:cxn modelId="{3D5F7ABE-7A09-1B41-BC11-32E54568AC3B}" type="presOf" srcId="{0194BF6D-F0CB-284B-97BA-27F3D8E4C125}" destId="{09219A6C-5078-4495-BD6D-7A6410017D2E}" srcOrd="0" destOrd="0" presId="urn:microsoft.com/office/officeart/2024/3/layout/verticalVisualTextBlock1"/>
    <dgm:cxn modelId="{8846FAC4-EBF6-044A-A141-75E711F6EE3F}" srcId="{92D51AB8-D504-8D45-A0BD-03073F75FCE4}" destId="{F9D9DF35-6C50-A14C-8742-762B96BDB39D}" srcOrd="0" destOrd="0" parTransId="{648D5D54-BF8A-2140-B828-F6EFBF719A95}" sibTransId="{7010E06F-4DEE-0645-BA23-A977996227A5}"/>
    <dgm:cxn modelId="{C468BFDC-D069-054E-9333-4B08493B35C9}" type="presOf" srcId="{053E2D94-10C5-6A4C-80C3-81943DAE89BF}" destId="{B63CDC8C-5BA3-4372-92B0-72760E280619}" srcOrd="0" destOrd="0" presId="urn:microsoft.com/office/officeart/2024/3/layout/verticalVisualTextBlock1"/>
    <dgm:cxn modelId="{E534297E-3066-6C41-9383-37BAC6248F59}" type="presParOf" srcId="{09CE8FC5-87F7-4BB2-BCA1-07DE1AAD1960}" destId="{606FF621-B15A-4743-BF55-98432450108E}" srcOrd="0" destOrd="0" presId="urn:microsoft.com/office/officeart/2024/3/layout/verticalVisualTextBlock1"/>
    <dgm:cxn modelId="{1E1A0C16-049D-554E-A488-8A446896471A}" type="presParOf" srcId="{606FF621-B15A-4743-BF55-98432450108E}" destId="{C501DFCB-0323-4D3E-B4DE-7C09E6FAB9C2}" srcOrd="0" destOrd="0" presId="urn:microsoft.com/office/officeart/2024/3/layout/verticalVisualTextBlock1"/>
    <dgm:cxn modelId="{9A8BB8DF-E65D-A74B-B850-5549D7F48AEE}" type="presParOf" srcId="{606FF621-B15A-4743-BF55-98432450108E}" destId="{0FED28BC-A8F6-4265-AB3C-5A0594158188}" srcOrd="1" destOrd="0" presId="urn:microsoft.com/office/officeart/2024/3/layout/verticalVisualTextBlock1"/>
    <dgm:cxn modelId="{0918569F-94C8-0A4E-AC55-A5A40D71B0B2}" type="presParOf" srcId="{606FF621-B15A-4743-BF55-98432450108E}" destId="{E0782DB6-2672-4093-B094-4A446FAB814A}" srcOrd="2" destOrd="0" presId="urn:microsoft.com/office/officeart/2024/3/layout/verticalVisualTextBlock1"/>
    <dgm:cxn modelId="{9BD88BC8-4CC5-C74A-A244-B799DC2105AB}" type="presParOf" srcId="{09CE8FC5-87F7-4BB2-BCA1-07DE1AAD1960}" destId="{0A9BE03E-8E71-4C0F-9BB7-F7A525B95E39}" srcOrd="1" destOrd="0" presId="urn:microsoft.com/office/officeart/2024/3/layout/verticalVisualTextBlock1"/>
    <dgm:cxn modelId="{45461C3A-9490-5846-8C6F-EDA9C5CC98D9}" type="presParOf" srcId="{09CE8FC5-87F7-4BB2-BCA1-07DE1AAD1960}" destId="{74E8DE16-0959-4511-9926-3C0C6CBB2F8B}" srcOrd="2" destOrd="0" presId="urn:microsoft.com/office/officeart/2024/3/layout/verticalVisualTextBlock1"/>
    <dgm:cxn modelId="{1B64C18C-6C90-AD45-BC92-82793429FA72}" type="presParOf" srcId="{74E8DE16-0959-4511-9926-3C0C6CBB2F8B}" destId="{E4C3A4FA-EE96-4CFF-B5BA-BF1899F7FC77}" srcOrd="0" destOrd="0" presId="urn:microsoft.com/office/officeart/2024/3/layout/verticalVisualTextBlock1"/>
    <dgm:cxn modelId="{983D7CD9-E278-2F45-9BE5-FEA9905A49AB}" type="presParOf" srcId="{74E8DE16-0959-4511-9926-3C0C6CBB2F8B}" destId="{B63CDC8C-5BA3-4372-92B0-72760E280619}" srcOrd="1" destOrd="0" presId="urn:microsoft.com/office/officeart/2024/3/layout/verticalVisualTextBlock1"/>
    <dgm:cxn modelId="{6439FAB7-F92F-1B45-981D-9BEC0759E1D3}" type="presParOf" srcId="{74E8DE16-0959-4511-9926-3C0C6CBB2F8B}" destId="{09219A6C-5078-4495-BD6D-7A6410017D2E}" srcOrd="2" destOrd="0" presId="urn:microsoft.com/office/officeart/2024/3/layout/verticalVisualTextBlock1"/>
    <dgm:cxn modelId="{3B1A56B0-B6D7-5D4A-807F-C19BCAE70F3D}" type="presParOf" srcId="{09CE8FC5-87F7-4BB2-BCA1-07DE1AAD1960}" destId="{E2C13CBF-9A3D-4F65-BDAB-533D680C2B41}" srcOrd="3" destOrd="0" presId="urn:microsoft.com/office/officeart/2024/3/layout/verticalVisualTextBlock1"/>
    <dgm:cxn modelId="{D7BC120E-05AB-D940-87F5-DC700280AE15}" type="presParOf" srcId="{09CE8FC5-87F7-4BB2-BCA1-07DE1AAD1960}" destId="{C359F46A-5290-4404-9BB7-01D4C03E1772}" srcOrd="4" destOrd="0" presId="urn:microsoft.com/office/officeart/2024/3/layout/verticalVisualTextBlock1"/>
    <dgm:cxn modelId="{008B337A-C385-0442-88CF-B0EDC0FE5D4D}" type="presParOf" srcId="{C359F46A-5290-4404-9BB7-01D4C03E1772}" destId="{F39B9B9F-0199-4305-930A-D19A52EA961C}" srcOrd="0" destOrd="0" presId="urn:microsoft.com/office/officeart/2024/3/layout/verticalVisualTextBlock1"/>
    <dgm:cxn modelId="{49F4D653-2258-8C4B-A339-96891F86B711}" type="presParOf" srcId="{C359F46A-5290-4404-9BB7-01D4C03E1772}" destId="{56766112-985C-41A6-BABF-3470BAFD750C}" srcOrd="1" destOrd="0" presId="urn:microsoft.com/office/officeart/2024/3/layout/verticalVisualTextBlock1"/>
    <dgm:cxn modelId="{60A69118-26E6-1448-BC89-EA875C193033}" type="presParOf" srcId="{C359F46A-5290-4404-9BB7-01D4C03E1772}" destId="{3310EC40-B5C3-4ACD-82D3-33E29D869C7C}"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D3E8BC-54B7-144B-91A1-E2C3FB5EFE2B}"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kumimoji="1" lang="ja-JP" altLang="en-US"/>
        </a:p>
      </dgm:t>
    </dgm:pt>
    <dgm:pt modelId="{AEC10D9B-7406-5744-A729-D0A3443ED558}">
      <dgm:prSet/>
      <dgm:spPr/>
      <dgm:t>
        <a:bodyPr/>
        <a:lstStyle/>
        <a:p>
          <a:pPr>
            <a:lnSpc>
              <a:spcPct val="100000"/>
            </a:lnSpc>
            <a:defRPr b="1"/>
          </a:pPr>
          <a:r>
            <a:rPr lang="ja-JP"/>
            <a:t>多様なステークホルダーとの協力</a:t>
          </a:r>
        </a:p>
      </dgm:t>
    </dgm:pt>
    <dgm:pt modelId="{DBE10225-B489-A141-A13C-AE191E45F525}" type="parTrans" cxnId="{A17A2B10-A955-524C-99FA-0A23057FC9B3}">
      <dgm:prSet/>
      <dgm:spPr/>
      <dgm:t>
        <a:bodyPr/>
        <a:lstStyle/>
        <a:p>
          <a:endParaRPr kumimoji="1" lang="ja-JP" altLang="en-US"/>
        </a:p>
      </dgm:t>
    </dgm:pt>
    <dgm:pt modelId="{5A62FEDD-10F7-DC45-8D2E-33ED0C0B65E6}" type="sibTrans" cxnId="{A17A2B10-A955-524C-99FA-0A23057FC9B3}">
      <dgm:prSet/>
      <dgm:spPr/>
      <dgm:t>
        <a:bodyPr/>
        <a:lstStyle/>
        <a:p>
          <a:pPr>
            <a:lnSpc>
              <a:spcPct val="100000"/>
            </a:lnSpc>
            <a:defRPr b="1"/>
          </a:pPr>
          <a:endParaRPr kumimoji="1" lang="ja-JP" altLang="en-US"/>
        </a:p>
      </dgm:t>
    </dgm:pt>
    <dgm:pt modelId="{CD898724-EA52-EC45-A8AA-00449BD8EF70}">
      <dgm:prSet/>
      <dgm:spPr/>
      <dgm:t>
        <a:bodyPr/>
        <a:lstStyle/>
        <a:p>
          <a:pPr>
            <a:lnSpc>
              <a:spcPct val="100000"/>
            </a:lnSpc>
          </a:pPr>
          <a:r>
            <a:rPr lang="ja-JP"/>
            <a:t>地域支援機関、企業、大学など多様な関係者が協力し合うことで支援体制が強化されます。</a:t>
          </a:r>
        </a:p>
      </dgm:t>
    </dgm:pt>
    <dgm:pt modelId="{1C9381AE-DD1F-4848-A458-D3889DF16F23}" type="parTrans" cxnId="{A92ADDDE-8B61-AB48-8D12-BCC67A8CA210}">
      <dgm:prSet/>
      <dgm:spPr/>
      <dgm:t>
        <a:bodyPr/>
        <a:lstStyle/>
        <a:p>
          <a:endParaRPr kumimoji="1" lang="ja-JP" altLang="en-US"/>
        </a:p>
      </dgm:t>
    </dgm:pt>
    <dgm:pt modelId="{6CCA72F6-6935-AE43-BF40-902420F0B6B6}" type="sibTrans" cxnId="{A92ADDDE-8B61-AB48-8D12-BCC67A8CA210}">
      <dgm:prSet/>
      <dgm:spPr/>
      <dgm:t>
        <a:bodyPr/>
        <a:lstStyle/>
        <a:p>
          <a:endParaRPr kumimoji="1" lang="ja-JP" altLang="en-US"/>
        </a:p>
      </dgm:t>
    </dgm:pt>
    <dgm:pt modelId="{E6EBCAFB-1AFE-6848-9919-8CF68968DE22}">
      <dgm:prSet/>
      <dgm:spPr/>
      <dgm:t>
        <a:bodyPr/>
        <a:lstStyle/>
        <a:p>
          <a:pPr>
            <a:lnSpc>
              <a:spcPct val="100000"/>
            </a:lnSpc>
            <a:defRPr b="1"/>
          </a:pPr>
          <a:r>
            <a:rPr lang="ja-JP"/>
            <a:t>情報交換の促進</a:t>
          </a:r>
        </a:p>
      </dgm:t>
    </dgm:pt>
    <dgm:pt modelId="{5C376164-E8F9-0646-B1BE-C2C97E60AC76}" type="parTrans" cxnId="{43A8E980-E433-6842-AF3C-04265578B9B4}">
      <dgm:prSet/>
      <dgm:spPr/>
      <dgm:t>
        <a:bodyPr/>
        <a:lstStyle/>
        <a:p>
          <a:endParaRPr kumimoji="1" lang="ja-JP" altLang="en-US"/>
        </a:p>
      </dgm:t>
    </dgm:pt>
    <dgm:pt modelId="{6FA605A6-FC06-4C4C-9F40-A250C10EE708}" type="sibTrans" cxnId="{43A8E980-E433-6842-AF3C-04265578B9B4}">
      <dgm:prSet/>
      <dgm:spPr/>
      <dgm:t>
        <a:bodyPr/>
        <a:lstStyle/>
        <a:p>
          <a:pPr>
            <a:lnSpc>
              <a:spcPct val="100000"/>
            </a:lnSpc>
            <a:defRPr b="1"/>
          </a:pPr>
          <a:endParaRPr kumimoji="1" lang="ja-JP" altLang="en-US"/>
        </a:p>
      </dgm:t>
    </dgm:pt>
    <dgm:pt modelId="{AF35BF72-C8F7-2346-94C8-57B974DFF2A8}">
      <dgm:prSet/>
      <dgm:spPr/>
      <dgm:t>
        <a:bodyPr/>
        <a:lstStyle/>
        <a:p>
          <a:pPr>
            <a:lnSpc>
              <a:spcPct val="100000"/>
            </a:lnSpc>
          </a:pPr>
          <a:r>
            <a:rPr lang="ja-JP"/>
            <a:t>継続的な情報交換により、地域の課題に対する理解と対応力が向上します。</a:t>
          </a:r>
        </a:p>
      </dgm:t>
    </dgm:pt>
    <dgm:pt modelId="{E5F20C39-9234-484B-8A57-1872CA4ECD1C}" type="parTrans" cxnId="{7426E1D7-52EC-0548-A2D4-BDC089ECAF12}">
      <dgm:prSet/>
      <dgm:spPr/>
      <dgm:t>
        <a:bodyPr/>
        <a:lstStyle/>
        <a:p>
          <a:endParaRPr kumimoji="1" lang="ja-JP" altLang="en-US"/>
        </a:p>
      </dgm:t>
    </dgm:pt>
    <dgm:pt modelId="{FCEDFADE-0DBE-B94B-949E-56E5638E9C31}" type="sibTrans" cxnId="{7426E1D7-52EC-0548-A2D4-BDC089ECAF12}">
      <dgm:prSet/>
      <dgm:spPr/>
      <dgm:t>
        <a:bodyPr/>
        <a:lstStyle/>
        <a:p>
          <a:endParaRPr kumimoji="1" lang="ja-JP" altLang="en-US"/>
        </a:p>
      </dgm:t>
    </dgm:pt>
    <dgm:pt modelId="{1FF8B57E-9314-8949-A5BE-57C9F317BD1F}">
      <dgm:prSet/>
      <dgm:spPr/>
      <dgm:t>
        <a:bodyPr/>
        <a:lstStyle/>
        <a:p>
          <a:pPr>
            <a:lnSpc>
              <a:spcPct val="100000"/>
            </a:lnSpc>
            <a:defRPr b="1"/>
          </a:pPr>
          <a:r>
            <a:rPr lang="ja-JP"/>
            <a:t>共同支援体制の構築</a:t>
          </a:r>
        </a:p>
      </dgm:t>
    </dgm:pt>
    <dgm:pt modelId="{EF142E90-1AF3-EE45-92C8-341FC2B1D26A}" type="parTrans" cxnId="{23B5F617-94B3-474D-B73F-585B04247357}">
      <dgm:prSet/>
      <dgm:spPr/>
      <dgm:t>
        <a:bodyPr/>
        <a:lstStyle/>
        <a:p>
          <a:endParaRPr kumimoji="1" lang="ja-JP" altLang="en-US"/>
        </a:p>
      </dgm:t>
    </dgm:pt>
    <dgm:pt modelId="{062CDCB8-7EE9-964F-ACF6-F9EF01FD7860}" type="sibTrans" cxnId="{23B5F617-94B3-474D-B73F-585B04247357}">
      <dgm:prSet/>
      <dgm:spPr/>
      <dgm:t>
        <a:bodyPr/>
        <a:lstStyle/>
        <a:p>
          <a:endParaRPr kumimoji="1" lang="ja-JP" altLang="en-US"/>
        </a:p>
      </dgm:t>
    </dgm:pt>
    <dgm:pt modelId="{1CC99E16-C1F4-C140-BF29-BF5F7CE30961}">
      <dgm:prSet/>
      <dgm:spPr/>
      <dgm:t>
        <a:bodyPr/>
        <a:lstStyle/>
        <a:p>
          <a:pPr>
            <a:lnSpc>
              <a:spcPct val="100000"/>
            </a:lnSpc>
          </a:pPr>
          <a:r>
            <a:rPr lang="ja-JP"/>
            <a:t>連携した支援体制を構築することで、サービスの幅と効果を大きく広げることが可能です。</a:t>
          </a:r>
        </a:p>
      </dgm:t>
    </dgm:pt>
    <dgm:pt modelId="{6C5C9AAF-92F9-F440-8E08-42ABCC7D2F86}" type="parTrans" cxnId="{732D3BCD-B9C9-1D45-B5CC-685857228763}">
      <dgm:prSet/>
      <dgm:spPr/>
      <dgm:t>
        <a:bodyPr/>
        <a:lstStyle/>
        <a:p>
          <a:endParaRPr kumimoji="1" lang="ja-JP" altLang="en-US"/>
        </a:p>
      </dgm:t>
    </dgm:pt>
    <dgm:pt modelId="{FE0E821D-F1E6-9949-ADC4-EF016D1996E3}" type="sibTrans" cxnId="{732D3BCD-B9C9-1D45-B5CC-685857228763}">
      <dgm:prSet/>
      <dgm:spPr/>
      <dgm:t>
        <a:bodyPr/>
        <a:lstStyle/>
        <a:p>
          <a:endParaRPr kumimoji="1" lang="ja-JP" altLang="en-US"/>
        </a:p>
      </dgm:t>
    </dgm:pt>
    <dgm:pt modelId="{7E9D5F76-64C7-4F94-83E6-2E1A3A22A521}" type="pres">
      <dgm:prSet presAssocID="{58D3E8BC-54B7-144B-91A1-E2C3FB5EFE2B}" presName="Root" presStyleCnt="0">
        <dgm:presLayoutVars>
          <dgm:dir/>
          <dgm:resizeHandles val="exact"/>
        </dgm:presLayoutVars>
      </dgm:prSet>
      <dgm:spPr/>
    </dgm:pt>
    <dgm:pt modelId="{0517E9D0-0E24-4C79-9348-B014B1B3DBB4}" type="pres">
      <dgm:prSet presAssocID="{AEC10D9B-7406-5744-A729-D0A3443ED558}" presName="Composite" presStyleCnt="0"/>
      <dgm:spPr/>
    </dgm:pt>
    <dgm:pt modelId="{05403491-4588-4591-8AE4-608F04727195}" type="pres">
      <dgm:prSet presAssocID="{AEC10D9B-7406-5744-A729-D0A3443ED558}"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7502" r="16251" b="5"/>
          <a:stretch/>
        </a:blipFill>
      </dgm:spPr>
      <dgm:extLst>
        <a:ext uri="{E40237B7-FDA0-4F09-8148-C483321AD2D9}">
          <dgm14:cNvPr xmlns:dgm14="http://schemas.microsoft.com/office/drawing/2010/diagram" id="0" name="" descr="現代のオフィスで同僚と会議をする若いビジネスマンのポートレート"/>
        </a:ext>
      </dgm:extLst>
    </dgm:pt>
    <dgm:pt modelId="{8B4A78EF-4828-424F-8A0C-73B3480A29BE}" type="pres">
      <dgm:prSet presAssocID="{AEC10D9B-7406-5744-A729-D0A3443ED558}" presName="Subtitle" presStyleLbl="revTx" presStyleIdx="0" presStyleCnt="6">
        <dgm:presLayoutVars>
          <dgm:chMax val="0"/>
          <dgm:bulletEnabled/>
        </dgm:presLayoutVars>
      </dgm:prSet>
      <dgm:spPr/>
    </dgm:pt>
    <dgm:pt modelId="{4AEE699E-4D76-4002-8FA0-6597584F3052}" type="pres">
      <dgm:prSet presAssocID="{AEC10D9B-7406-5744-A729-D0A3443ED558}" presName="Description" presStyleLbl="revTx" presStyleIdx="1" presStyleCnt="6">
        <dgm:presLayoutVars>
          <dgm:bulletEnabled/>
        </dgm:presLayoutVars>
      </dgm:prSet>
      <dgm:spPr/>
    </dgm:pt>
    <dgm:pt modelId="{D5F71031-63B6-4CDA-8B16-F6549EAC19E8}" type="pres">
      <dgm:prSet presAssocID="{5A62FEDD-10F7-DC45-8D2E-33ED0C0B65E6}" presName="sibTrans" presStyleLbl="sibTrans2D1" presStyleIdx="0" presStyleCnt="0"/>
      <dgm:spPr/>
    </dgm:pt>
    <dgm:pt modelId="{B862EBE9-227B-42F9-B136-49E74B81E7F5}" type="pres">
      <dgm:prSet presAssocID="{E6EBCAFB-1AFE-6848-9919-8CF68968DE22}" presName="Composite" presStyleCnt="0"/>
      <dgm:spPr/>
    </dgm:pt>
    <dgm:pt modelId="{BCDACB5A-2383-49E1-99D9-9F91B109402A}" type="pres">
      <dgm:prSet presAssocID="{E6EBCAFB-1AFE-6848-9919-8CF68968DE22}"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7555" r="26197" b="3"/>
          <a:stretch/>
        </a:blipFill>
      </dgm:spPr>
      <dgm:extLst>
        <a:ext uri="{E40237B7-FDA0-4F09-8148-C483321AD2D9}">
          <dgm14:cNvPr xmlns:dgm14="http://schemas.microsoft.com/office/drawing/2010/diagram" id="0" name="" descr="会議デスクの人"/>
        </a:ext>
      </dgm:extLst>
    </dgm:pt>
    <dgm:pt modelId="{71F577ED-1547-49DC-8EEF-E8D1DC46BF29}" type="pres">
      <dgm:prSet presAssocID="{E6EBCAFB-1AFE-6848-9919-8CF68968DE22}" presName="Subtitle" presStyleLbl="revTx" presStyleIdx="2" presStyleCnt="6">
        <dgm:presLayoutVars>
          <dgm:chMax val="0"/>
          <dgm:bulletEnabled/>
        </dgm:presLayoutVars>
      </dgm:prSet>
      <dgm:spPr/>
    </dgm:pt>
    <dgm:pt modelId="{B07D6C86-F75E-44FB-A0CE-F9715AE0F135}" type="pres">
      <dgm:prSet presAssocID="{E6EBCAFB-1AFE-6848-9919-8CF68968DE22}" presName="Description" presStyleLbl="revTx" presStyleIdx="3" presStyleCnt="6">
        <dgm:presLayoutVars>
          <dgm:bulletEnabled/>
        </dgm:presLayoutVars>
      </dgm:prSet>
      <dgm:spPr/>
    </dgm:pt>
    <dgm:pt modelId="{1BA84441-F564-4FE3-B322-333856131B89}" type="pres">
      <dgm:prSet presAssocID="{6FA605A6-FC06-4C4C-9F40-A250C10EE708}" presName="sibTrans" presStyleLbl="sibTrans2D1" presStyleIdx="0" presStyleCnt="0"/>
      <dgm:spPr/>
    </dgm:pt>
    <dgm:pt modelId="{7C4D269C-2675-432E-8E26-CE0E3D2B645F}" type="pres">
      <dgm:prSet presAssocID="{1FF8B57E-9314-8949-A5BE-57C9F317BD1F}" presName="Composite" presStyleCnt="0"/>
      <dgm:spPr/>
    </dgm:pt>
    <dgm:pt modelId="{2E9BAA56-D11B-419D-B1E1-948F8FF1FA92}" type="pres">
      <dgm:prSet presAssocID="{1FF8B57E-9314-8949-A5BE-57C9F317BD1F}"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6946" r="16302" b="-2"/>
          <a:stretch/>
        </a:blipFill>
      </dgm:spPr>
      <dgm:extLst>
        <a:ext uri="{E40237B7-FDA0-4F09-8148-C483321AD2D9}">
          <dgm14:cNvPr xmlns:dgm14="http://schemas.microsoft.com/office/drawing/2010/diagram" id="0" name="" descr="手をつないでいる"/>
        </a:ext>
      </dgm:extLst>
    </dgm:pt>
    <dgm:pt modelId="{7A2A2D13-7118-4FFE-881F-0D0C4C23AD1A}" type="pres">
      <dgm:prSet presAssocID="{1FF8B57E-9314-8949-A5BE-57C9F317BD1F}" presName="Subtitle" presStyleLbl="revTx" presStyleIdx="4" presStyleCnt="6">
        <dgm:presLayoutVars>
          <dgm:chMax val="0"/>
          <dgm:bulletEnabled/>
        </dgm:presLayoutVars>
      </dgm:prSet>
      <dgm:spPr/>
    </dgm:pt>
    <dgm:pt modelId="{C6A55203-8941-4A27-9088-83CF76F1450A}" type="pres">
      <dgm:prSet presAssocID="{1FF8B57E-9314-8949-A5BE-57C9F317BD1F}" presName="Description" presStyleLbl="revTx" presStyleIdx="5" presStyleCnt="6">
        <dgm:presLayoutVars>
          <dgm:bulletEnabled/>
        </dgm:presLayoutVars>
      </dgm:prSet>
      <dgm:spPr/>
    </dgm:pt>
  </dgm:ptLst>
  <dgm:cxnLst>
    <dgm:cxn modelId="{A17A2B10-A955-524C-99FA-0A23057FC9B3}" srcId="{58D3E8BC-54B7-144B-91A1-E2C3FB5EFE2B}" destId="{AEC10D9B-7406-5744-A729-D0A3443ED558}" srcOrd="0" destOrd="0" parTransId="{DBE10225-B489-A141-A13C-AE191E45F525}" sibTransId="{5A62FEDD-10F7-DC45-8D2E-33ED0C0B65E6}"/>
    <dgm:cxn modelId="{23B5F617-94B3-474D-B73F-585B04247357}" srcId="{58D3E8BC-54B7-144B-91A1-E2C3FB5EFE2B}" destId="{1FF8B57E-9314-8949-A5BE-57C9F317BD1F}" srcOrd="2" destOrd="0" parTransId="{EF142E90-1AF3-EE45-92C8-341FC2B1D26A}" sibTransId="{062CDCB8-7EE9-964F-ACF6-F9EF01FD7860}"/>
    <dgm:cxn modelId="{821BB518-0DB7-9B43-AC50-368ED2448B71}" type="presOf" srcId="{58D3E8BC-54B7-144B-91A1-E2C3FB5EFE2B}" destId="{7E9D5F76-64C7-4F94-83E6-2E1A3A22A521}" srcOrd="0" destOrd="0" presId="urn:microsoft.com/office/officeart/2024/3/layout/verticalVisualTextBlock1"/>
    <dgm:cxn modelId="{342F082E-4BF5-9448-B0A1-581F19A1CCA3}" type="presOf" srcId="{AF35BF72-C8F7-2346-94C8-57B974DFF2A8}" destId="{B07D6C86-F75E-44FB-A0CE-F9715AE0F135}" srcOrd="0" destOrd="0" presId="urn:microsoft.com/office/officeart/2024/3/layout/verticalVisualTextBlock1"/>
    <dgm:cxn modelId="{39D96C4C-25FC-1242-9E93-D73E6220C309}" type="presOf" srcId="{CD898724-EA52-EC45-A8AA-00449BD8EF70}" destId="{4AEE699E-4D76-4002-8FA0-6597584F3052}" srcOrd="0" destOrd="0" presId="urn:microsoft.com/office/officeart/2024/3/layout/verticalVisualTextBlock1"/>
    <dgm:cxn modelId="{2618C46E-96DF-6842-9278-4F9EE5529A56}" type="presOf" srcId="{AEC10D9B-7406-5744-A729-D0A3443ED558}" destId="{8B4A78EF-4828-424F-8A0C-73B3480A29BE}" srcOrd="0" destOrd="0" presId="urn:microsoft.com/office/officeart/2024/3/layout/verticalVisualTextBlock1"/>
    <dgm:cxn modelId="{43A8E980-E433-6842-AF3C-04265578B9B4}" srcId="{58D3E8BC-54B7-144B-91A1-E2C3FB5EFE2B}" destId="{E6EBCAFB-1AFE-6848-9919-8CF68968DE22}" srcOrd="1" destOrd="0" parTransId="{5C376164-E8F9-0646-B1BE-C2C97E60AC76}" sibTransId="{6FA605A6-FC06-4C4C-9F40-A250C10EE708}"/>
    <dgm:cxn modelId="{DA01CA81-92E7-794A-B918-CA85B97E5F6A}" type="presOf" srcId="{1CC99E16-C1F4-C140-BF29-BF5F7CE30961}" destId="{C6A55203-8941-4A27-9088-83CF76F1450A}" srcOrd="0" destOrd="0" presId="urn:microsoft.com/office/officeart/2024/3/layout/verticalVisualTextBlock1"/>
    <dgm:cxn modelId="{C9DC8091-3277-5D42-B264-39A8B7C20196}" type="presOf" srcId="{E6EBCAFB-1AFE-6848-9919-8CF68968DE22}" destId="{71F577ED-1547-49DC-8EEF-E8D1DC46BF29}" srcOrd="0" destOrd="0" presId="urn:microsoft.com/office/officeart/2024/3/layout/verticalVisualTextBlock1"/>
    <dgm:cxn modelId="{ADEB5E9E-E5C6-354A-AAB1-5653DFBA62BC}" type="presOf" srcId="{5A62FEDD-10F7-DC45-8D2E-33ED0C0B65E6}" destId="{D5F71031-63B6-4CDA-8B16-F6549EAC19E8}" srcOrd="0" destOrd="0" presId="urn:microsoft.com/office/officeart/2024/3/layout/verticalVisualTextBlock1"/>
    <dgm:cxn modelId="{732D3BCD-B9C9-1D45-B5CC-685857228763}" srcId="{1FF8B57E-9314-8949-A5BE-57C9F317BD1F}" destId="{1CC99E16-C1F4-C140-BF29-BF5F7CE30961}" srcOrd="0" destOrd="0" parTransId="{6C5C9AAF-92F9-F440-8E08-42ABCC7D2F86}" sibTransId="{FE0E821D-F1E6-9949-ADC4-EF016D1996E3}"/>
    <dgm:cxn modelId="{7426E1D7-52EC-0548-A2D4-BDC089ECAF12}" srcId="{E6EBCAFB-1AFE-6848-9919-8CF68968DE22}" destId="{AF35BF72-C8F7-2346-94C8-57B974DFF2A8}" srcOrd="0" destOrd="0" parTransId="{E5F20C39-9234-484B-8A57-1872CA4ECD1C}" sibTransId="{FCEDFADE-0DBE-B94B-949E-56E5638E9C31}"/>
    <dgm:cxn modelId="{A92ADDDE-8B61-AB48-8D12-BCC67A8CA210}" srcId="{AEC10D9B-7406-5744-A729-D0A3443ED558}" destId="{CD898724-EA52-EC45-A8AA-00449BD8EF70}" srcOrd="0" destOrd="0" parTransId="{1C9381AE-DD1F-4848-A458-D3889DF16F23}" sibTransId="{6CCA72F6-6935-AE43-BF40-902420F0B6B6}"/>
    <dgm:cxn modelId="{FD75A2E9-03F8-7B43-AB0D-4DC61A0D5D13}" type="presOf" srcId="{1FF8B57E-9314-8949-A5BE-57C9F317BD1F}" destId="{7A2A2D13-7118-4FFE-881F-0D0C4C23AD1A}" srcOrd="0" destOrd="0" presId="urn:microsoft.com/office/officeart/2024/3/layout/verticalVisualTextBlock1"/>
    <dgm:cxn modelId="{62C90CF8-FDB9-134A-B512-131C1C8EFCEA}" type="presOf" srcId="{6FA605A6-FC06-4C4C-9F40-A250C10EE708}" destId="{1BA84441-F564-4FE3-B322-333856131B89}" srcOrd="0" destOrd="0" presId="urn:microsoft.com/office/officeart/2024/3/layout/verticalVisualTextBlock1"/>
    <dgm:cxn modelId="{B18683C8-830A-E347-8E0D-C9D3B7E13607}" type="presParOf" srcId="{7E9D5F76-64C7-4F94-83E6-2E1A3A22A521}" destId="{0517E9D0-0E24-4C79-9348-B014B1B3DBB4}" srcOrd="0" destOrd="0" presId="urn:microsoft.com/office/officeart/2024/3/layout/verticalVisualTextBlock1"/>
    <dgm:cxn modelId="{C7D1C0AF-0955-1445-B584-B15FE0F959E8}" type="presParOf" srcId="{0517E9D0-0E24-4C79-9348-B014B1B3DBB4}" destId="{05403491-4588-4591-8AE4-608F04727195}" srcOrd="0" destOrd="0" presId="urn:microsoft.com/office/officeart/2024/3/layout/verticalVisualTextBlock1"/>
    <dgm:cxn modelId="{9027EE62-665C-1642-933C-B7EECDE98F0E}" type="presParOf" srcId="{0517E9D0-0E24-4C79-9348-B014B1B3DBB4}" destId="{8B4A78EF-4828-424F-8A0C-73B3480A29BE}" srcOrd="1" destOrd="0" presId="urn:microsoft.com/office/officeart/2024/3/layout/verticalVisualTextBlock1"/>
    <dgm:cxn modelId="{41F06FCD-CA83-E44B-B369-13E039A14963}" type="presParOf" srcId="{0517E9D0-0E24-4C79-9348-B014B1B3DBB4}" destId="{4AEE699E-4D76-4002-8FA0-6597584F3052}" srcOrd="2" destOrd="0" presId="urn:microsoft.com/office/officeart/2024/3/layout/verticalVisualTextBlock1"/>
    <dgm:cxn modelId="{9987D5BA-98FE-6748-A346-80F01D969408}" type="presParOf" srcId="{7E9D5F76-64C7-4F94-83E6-2E1A3A22A521}" destId="{D5F71031-63B6-4CDA-8B16-F6549EAC19E8}" srcOrd="1" destOrd="0" presId="urn:microsoft.com/office/officeart/2024/3/layout/verticalVisualTextBlock1"/>
    <dgm:cxn modelId="{52B78876-30A7-CB46-93F1-D512693C1BA8}" type="presParOf" srcId="{7E9D5F76-64C7-4F94-83E6-2E1A3A22A521}" destId="{B862EBE9-227B-42F9-B136-49E74B81E7F5}" srcOrd="2" destOrd="0" presId="urn:microsoft.com/office/officeart/2024/3/layout/verticalVisualTextBlock1"/>
    <dgm:cxn modelId="{BA934BCB-5D15-8E46-9E18-B19C96FCD724}" type="presParOf" srcId="{B862EBE9-227B-42F9-B136-49E74B81E7F5}" destId="{BCDACB5A-2383-49E1-99D9-9F91B109402A}" srcOrd="0" destOrd="0" presId="urn:microsoft.com/office/officeart/2024/3/layout/verticalVisualTextBlock1"/>
    <dgm:cxn modelId="{0F582E9A-49D1-3A41-92C6-8752AE521416}" type="presParOf" srcId="{B862EBE9-227B-42F9-B136-49E74B81E7F5}" destId="{71F577ED-1547-49DC-8EEF-E8D1DC46BF29}" srcOrd="1" destOrd="0" presId="urn:microsoft.com/office/officeart/2024/3/layout/verticalVisualTextBlock1"/>
    <dgm:cxn modelId="{B7326DDB-11C6-794D-AAAC-83D847E0ADAB}" type="presParOf" srcId="{B862EBE9-227B-42F9-B136-49E74B81E7F5}" destId="{B07D6C86-F75E-44FB-A0CE-F9715AE0F135}" srcOrd="2" destOrd="0" presId="urn:microsoft.com/office/officeart/2024/3/layout/verticalVisualTextBlock1"/>
    <dgm:cxn modelId="{7BACD4C3-9F47-EC49-8F17-FB1C97105323}" type="presParOf" srcId="{7E9D5F76-64C7-4F94-83E6-2E1A3A22A521}" destId="{1BA84441-F564-4FE3-B322-333856131B89}" srcOrd="3" destOrd="0" presId="urn:microsoft.com/office/officeart/2024/3/layout/verticalVisualTextBlock1"/>
    <dgm:cxn modelId="{4B598C54-B7B5-654A-8BA9-20DEE7B4C662}" type="presParOf" srcId="{7E9D5F76-64C7-4F94-83E6-2E1A3A22A521}" destId="{7C4D269C-2675-432E-8E26-CE0E3D2B645F}" srcOrd="4" destOrd="0" presId="urn:microsoft.com/office/officeart/2024/3/layout/verticalVisualTextBlock1"/>
    <dgm:cxn modelId="{9604AF81-3C6F-EE4D-9F69-80019CCC0C81}" type="presParOf" srcId="{7C4D269C-2675-432E-8E26-CE0E3D2B645F}" destId="{2E9BAA56-D11B-419D-B1E1-948F8FF1FA92}" srcOrd="0" destOrd="0" presId="urn:microsoft.com/office/officeart/2024/3/layout/verticalVisualTextBlock1"/>
    <dgm:cxn modelId="{9D309002-F9B4-5147-8804-91B76997A3D7}" type="presParOf" srcId="{7C4D269C-2675-432E-8E26-CE0E3D2B645F}" destId="{7A2A2D13-7118-4FFE-881F-0D0C4C23AD1A}" srcOrd="1" destOrd="0" presId="urn:microsoft.com/office/officeart/2024/3/layout/verticalVisualTextBlock1"/>
    <dgm:cxn modelId="{B8947227-CED5-354D-AF3A-1104E2B36E08}" type="presParOf" srcId="{7C4D269C-2675-432E-8E26-CE0E3D2B645F}" destId="{C6A55203-8941-4A27-9088-83CF76F1450A}"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872E4F-AA9E-4970-9D94-63C3144C3254}"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E0E74C07-14B5-43F0-9EEC-765BC13FFEA4}">
      <dgm:prSet/>
      <dgm:spPr/>
      <dgm:t>
        <a:bodyPr/>
        <a:lstStyle/>
        <a:p>
          <a:pPr>
            <a:lnSpc>
              <a:spcPct val="100000"/>
            </a:lnSpc>
            <a:defRPr b="1"/>
          </a:pPr>
          <a:r>
            <a:rPr lang="en-US"/>
            <a:t>経営指導員の役割</a:t>
          </a:r>
        </a:p>
      </dgm:t>
    </dgm:pt>
    <dgm:pt modelId="{478E0A0A-08D8-4128-80BD-40824DFD558F}" type="parTrans" cxnId="{1614D1DD-32AF-444E-AB2C-294B53F05FB9}">
      <dgm:prSet/>
      <dgm:spPr/>
      <dgm:t>
        <a:bodyPr/>
        <a:lstStyle/>
        <a:p>
          <a:endParaRPr lang="en-US"/>
        </a:p>
      </dgm:t>
    </dgm:pt>
    <dgm:pt modelId="{5D9C3C61-A0C9-4D5E-85CF-196DE9A36FFE}" type="sibTrans" cxnId="{1614D1DD-32AF-444E-AB2C-294B53F05FB9}">
      <dgm:prSet/>
      <dgm:spPr/>
      <dgm:t>
        <a:bodyPr/>
        <a:lstStyle/>
        <a:p>
          <a:pPr>
            <a:lnSpc>
              <a:spcPct val="100000"/>
            </a:lnSpc>
            <a:defRPr b="1"/>
          </a:pPr>
          <a:endParaRPr lang="en-US"/>
        </a:p>
      </dgm:t>
    </dgm:pt>
    <dgm:pt modelId="{0CD98E33-9E12-4FC1-9B83-737A3BF9FB55}">
      <dgm:prSet/>
      <dgm:spPr/>
      <dgm:t>
        <a:bodyPr/>
        <a:lstStyle/>
        <a:p>
          <a:pPr>
            <a:lnSpc>
              <a:spcPct val="100000"/>
            </a:lnSpc>
          </a:pPr>
          <a:r>
            <a:rPr lang="en-US"/>
            <a:t>商工会議所経営指導員は地域中小企業の成長支援に重要な役割を果たします。</a:t>
          </a:r>
        </a:p>
      </dgm:t>
    </dgm:pt>
    <dgm:pt modelId="{D9C4FB29-B7B5-462D-9AC0-A06AF637B20A}" type="parTrans" cxnId="{8D2349C2-2881-484B-A98B-1A1296E7EF09}">
      <dgm:prSet/>
      <dgm:spPr/>
      <dgm:t>
        <a:bodyPr/>
        <a:lstStyle/>
        <a:p>
          <a:endParaRPr lang="en-US"/>
        </a:p>
      </dgm:t>
    </dgm:pt>
    <dgm:pt modelId="{7A2D173B-58F2-4CAF-B031-B9436C0D7B33}" type="sibTrans" cxnId="{8D2349C2-2881-484B-A98B-1A1296E7EF09}">
      <dgm:prSet/>
      <dgm:spPr/>
      <dgm:t>
        <a:bodyPr/>
        <a:lstStyle/>
        <a:p>
          <a:endParaRPr lang="en-US"/>
        </a:p>
      </dgm:t>
    </dgm:pt>
    <dgm:pt modelId="{403C3D6E-630D-4D8A-AE68-7D3ED3664111}">
      <dgm:prSet/>
      <dgm:spPr/>
      <dgm:t>
        <a:bodyPr/>
        <a:lstStyle/>
        <a:p>
          <a:pPr>
            <a:lnSpc>
              <a:spcPct val="100000"/>
            </a:lnSpc>
            <a:defRPr b="1"/>
          </a:pPr>
          <a:r>
            <a:rPr lang="en-US"/>
            <a:t>スキルと知識の向上</a:t>
          </a:r>
        </a:p>
      </dgm:t>
    </dgm:pt>
    <dgm:pt modelId="{20674B71-BF87-4525-B29D-CCD49458EA3C}" type="parTrans" cxnId="{72A5CC00-92F3-4E04-961C-066214BA9CF0}">
      <dgm:prSet/>
      <dgm:spPr/>
      <dgm:t>
        <a:bodyPr/>
        <a:lstStyle/>
        <a:p>
          <a:endParaRPr lang="en-US"/>
        </a:p>
      </dgm:t>
    </dgm:pt>
    <dgm:pt modelId="{39191AF9-7257-4D3E-AFB7-2401872C2C40}" type="sibTrans" cxnId="{72A5CC00-92F3-4E04-961C-066214BA9CF0}">
      <dgm:prSet/>
      <dgm:spPr/>
      <dgm:t>
        <a:bodyPr/>
        <a:lstStyle/>
        <a:p>
          <a:pPr>
            <a:lnSpc>
              <a:spcPct val="100000"/>
            </a:lnSpc>
            <a:defRPr b="1"/>
          </a:pPr>
          <a:endParaRPr lang="en-US"/>
        </a:p>
      </dgm:t>
    </dgm:pt>
    <dgm:pt modelId="{6EFCC5C9-6423-40C6-BBB8-4FE1DCBD59E9}">
      <dgm:prSet/>
      <dgm:spPr/>
      <dgm:t>
        <a:bodyPr/>
        <a:lstStyle/>
        <a:p>
          <a:pPr>
            <a:lnSpc>
              <a:spcPct val="100000"/>
            </a:lnSpc>
          </a:pPr>
          <a:r>
            <a:rPr lang="en-US"/>
            <a:t>継続的な学習とスキル向上により、指導員としての効果を高めます。</a:t>
          </a:r>
        </a:p>
      </dgm:t>
    </dgm:pt>
    <dgm:pt modelId="{684CEDA2-EBBC-4675-BE80-9A0733F22063}" type="parTrans" cxnId="{4F011370-1340-4611-BB63-B477C497AB22}">
      <dgm:prSet/>
      <dgm:spPr/>
      <dgm:t>
        <a:bodyPr/>
        <a:lstStyle/>
        <a:p>
          <a:endParaRPr lang="en-US"/>
        </a:p>
      </dgm:t>
    </dgm:pt>
    <dgm:pt modelId="{8D2420B6-A210-41ED-9A28-DB219587B99B}" type="sibTrans" cxnId="{4F011370-1340-4611-BB63-B477C497AB22}">
      <dgm:prSet/>
      <dgm:spPr/>
      <dgm:t>
        <a:bodyPr/>
        <a:lstStyle/>
        <a:p>
          <a:endParaRPr lang="en-US"/>
        </a:p>
      </dgm:t>
    </dgm:pt>
    <dgm:pt modelId="{48016D6A-9588-4F02-B14F-AE0FC56169F1}">
      <dgm:prSet/>
      <dgm:spPr/>
      <dgm:t>
        <a:bodyPr/>
        <a:lstStyle/>
        <a:p>
          <a:pPr>
            <a:lnSpc>
              <a:spcPct val="100000"/>
            </a:lnSpc>
            <a:defRPr b="1"/>
          </a:pPr>
          <a:r>
            <a:rPr lang="en-US"/>
            <a:t>地域企業の発展支援</a:t>
          </a:r>
        </a:p>
      </dgm:t>
    </dgm:pt>
    <dgm:pt modelId="{010BEE3A-E532-4C87-A225-C46BAC9B1675}" type="parTrans" cxnId="{5D01F0F5-E5D4-493A-9033-156F0FF9DE68}">
      <dgm:prSet/>
      <dgm:spPr/>
      <dgm:t>
        <a:bodyPr/>
        <a:lstStyle/>
        <a:p>
          <a:endParaRPr lang="en-US"/>
        </a:p>
      </dgm:t>
    </dgm:pt>
    <dgm:pt modelId="{7467C93D-5794-4E23-8416-0A34BEA99CF6}" type="sibTrans" cxnId="{5D01F0F5-E5D4-493A-9033-156F0FF9DE68}">
      <dgm:prSet/>
      <dgm:spPr/>
      <dgm:t>
        <a:bodyPr/>
        <a:lstStyle/>
        <a:p>
          <a:endParaRPr lang="en-US"/>
        </a:p>
      </dgm:t>
    </dgm:pt>
    <dgm:pt modelId="{F528AE0C-6935-45F8-8AA4-6B8EC9319F23}">
      <dgm:prSet/>
      <dgm:spPr/>
      <dgm:t>
        <a:bodyPr/>
        <a:lstStyle/>
        <a:p>
          <a:pPr>
            <a:lnSpc>
              <a:spcPct val="100000"/>
            </a:lnSpc>
          </a:pPr>
          <a:r>
            <a:rPr lang="en-US"/>
            <a:t>地域の中小企業の発展に向けて積極的に貢献する姿勢が求められます。</a:t>
          </a:r>
        </a:p>
      </dgm:t>
    </dgm:pt>
    <dgm:pt modelId="{25388E18-4062-4C5C-8DE0-1325C561F1F2}" type="parTrans" cxnId="{8C194F94-DD98-4DD9-A419-209E6C314B11}">
      <dgm:prSet/>
      <dgm:spPr/>
      <dgm:t>
        <a:bodyPr/>
        <a:lstStyle/>
        <a:p>
          <a:endParaRPr lang="en-US"/>
        </a:p>
      </dgm:t>
    </dgm:pt>
    <dgm:pt modelId="{88F4BE49-9966-4AF0-B4FD-9953E5AD7060}" type="sibTrans" cxnId="{8C194F94-DD98-4DD9-A419-209E6C314B11}">
      <dgm:prSet/>
      <dgm:spPr/>
      <dgm:t>
        <a:bodyPr/>
        <a:lstStyle/>
        <a:p>
          <a:endParaRPr lang="en-US"/>
        </a:p>
      </dgm:t>
    </dgm:pt>
    <dgm:pt modelId="{265BCD37-D56B-0C49-BAEE-81112D51DC8E}" type="pres">
      <dgm:prSet presAssocID="{36872E4F-AA9E-4970-9D94-63C3144C3254}" presName="Name0" presStyleCnt="0">
        <dgm:presLayoutVars>
          <dgm:dir/>
          <dgm:resizeHandles val="exact"/>
        </dgm:presLayoutVars>
      </dgm:prSet>
      <dgm:spPr/>
    </dgm:pt>
    <dgm:pt modelId="{43B28338-D964-9742-A38E-5DF4AC8E7F37}" type="pres">
      <dgm:prSet presAssocID="{E0E74C07-14B5-43F0-9EEC-765BC13FFEA4}" presName="compNode" presStyleCnt="0"/>
      <dgm:spPr/>
    </dgm:pt>
    <dgm:pt modelId="{3AC409A6-1ACF-7846-8436-23459CB32C9C}" type="pres">
      <dgm:prSet presAssocID="{E0E74C07-14B5-43F0-9EEC-765BC13FFEA4}" presName="pictRect" presStyleLbl="revTx" presStyleIdx="0" presStyleCnt="6">
        <dgm:presLayoutVars>
          <dgm:chMax val="0"/>
          <dgm:bulletEnabled/>
        </dgm:presLayoutVars>
      </dgm:prSet>
      <dgm:spPr/>
    </dgm:pt>
    <dgm:pt modelId="{3E03D91E-08C0-114C-A9D4-3D1B061D5B0B}" type="pres">
      <dgm:prSet presAssocID="{E0E74C07-14B5-43F0-9EEC-765BC13FFEA4}" presName="textRect" presStyleLbl="revTx" presStyleIdx="1" presStyleCnt="6">
        <dgm:presLayoutVars>
          <dgm:bulletEnabled/>
        </dgm:presLayoutVars>
      </dgm:prSet>
      <dgm:spPr/>
    </dgm:pt>
    <dgm:pt modelId="{356C0EFB-DC2A-AF49-BA57-F29606B67563}" type="pres">
      <dgm:prSet presAssocID="{5D9C3C61-A0C9-4D5E-85CF-196DE9A36FFE}" presName="sibTrans" presStyleLbl="sibTrans2D1" presStyleIdx="0" presStyleCnt="0"/>
      <dgm:spPr/>
    </dgm:pt>
    <dgm:pt modelId="{5724FB57-1B6A-854F-9C8A-39C787D498F7}" type="pres">
      <dgm:prSet presAssocID="{403C3D6E-630D-4D8A-AE68-7D3ED3664111}" presName="compNode" presStyleCnt="0"/>
      <dgm:spPr/>
    </dgm:pt>
    <dgm:pt modelId="{356EDBA1-1116-5546-B624-7C34B45319DB}" type="pres">
      <dgm:prSet presAssocID="{403C3D6E-630D-4D8A-AE68-7D3ED3664111}" presName="pictRect" presStyleLbl="revTx" presStyleIdx="2" presStyleCnt="6">
        <dgm:presLayoutVars>
          <dgm:chMax val="0"/>
          <dgm:bulletEnabled/>
        </dgm:presLayoutVars>
      </dgm:prSet>
      <dgm:spPr/>
    </dgm:pt>
    <dgm:pt modelId="{04DA914F-D5D7-0249-86FF-7FB77F495FA8}" type="pres">
      <dgm:prSet presAssocID="{403C3D6E-630D-4D8A-AE68-7D3ED3664111}" presName="textRect" presStyleLbl="revTx" presStyleIdx="3" presStyleCnt="6">
        <dgm:presLayoutVars>
          <dgm:bulletEnabled/>
        </dgm:presLayoutVars>
      </dgm:prSet>
      <dgm:spPr/>
    </dgm:pt>
    <dgm:pt modelId="{E732DAC2-8F6A-5149-B1FB-F35FB9929DCA}" type="pres">
      <dgm:prSet presAssocID="{39191AF9-7257-4D3E-AFB7-2401872C2C40}" presName="sibTrans" presStyleLbl="sibTrans2D1" presStyleIdx="0" presStyleCnt="0"/>
      <dgm:spPr/>
    </dgm:pt>
    <dgm:pt modelId="{2C1D6D43-EC8F-0F4F-A861-52B71413B1F0}" type="pres">
      <dgm:prSet presAssocID="{48016D6A-9588-4F02-B14F-AE0FC56169F1}" presName="compNode" presStyleCnt="0"/>
      <dgm:spPr/>
    </dgm:pt>
    <dgm:pt modelId="{6753401D-56A0-FB49-AF47-57F992D11F2A}" type="pres">
      <dgm:prSet presAssocID="{48016D6A-9588-4F02-B14F-AE0FC56169F1}" presName="pictRect" presStyleLbl="revTx" presStyleIdx="4" presStyleCnt="6">
        <dgm:presLayoutVars>
          <dgm:chMax val="0"/>
          <dgm:bulletEnabled/>
        </dgm:presLayoutVars>
      </dgm:prSet>
      <dgm:spPr/>
    </dgm:pt>
    <dgm:pt modelId="{89B87F08-6135-7F4F-8296-FE0883B0439D}" type="pres">
      <dgm:prSet presAssocID="{48016D6A-9588-4F02-B14F-AE0FC56169F1}" presName="textRect" presStyleLbl="revTx" presStyleIdx="5" presStyleCnt="6">
        <dgm:presLayoutVars>
          <dgm:bulletEnabled/>
        </dgm:presLayoutVars>
      </dgm:prSet>
      <dgm:spPr/>
    </dgm:pt>
  </dgm:ptLst>
  <dgm:cxnLst>
    <dgm:cxn modelId="{72A5CC00-92F3-4E04-961C-066214BA9CF0}" srcId="{36872E4F-AA9E-4970-9D94-63C3144C3254}" destId="{403C3D6E-630D-4D8A-AE68-7D3ED3664111}" srcOrd="1" destOrd="0" parTransId="{20674B71-BF87-4525-B29D-CCD49458EA3C}" sibTransId="{39191AF9-7257-4D3E-AFB7-2401872C2C40}"/>
    <dgm:cxn modelId="{D6CE742D-C378-BC46-90C3-05EAB10CCBFA}" type="presOf" srcId="{39191AF9-7257-4D3E-AFB7-2401872C2C40}" destId="{E732DAC2-8F6A-5149-B1FB-F35FB9929DCA}" srcOrd="0" destOrd="0" presId="urn:microsoft.com/office/officeart/2024/3/layout/hArchList1"/>
    <dgm:cxn modelId="{B6C95E41-2F8E-0947-BA01-6AD0FAD25964}" type="presOf" srcId="{0CD98E33-9E12-4FC1-9B83-737A3BF9FB55}" destId="{3E03D91E-08C0-114C-A9D4-3D1B061D5B0B}" srcOrd="0" destOrd="0" presId="urn:microsoft.com/office/officeart/2024/3/layout/hArchList1"/>
    <dgm:cxn modelId="{BA156A51-E05F-2E4E-9387-FD0A00EE25AA}" type="presOf" srcId="{36872E4F-AA9E-4970-9D94-63C3144C3254}" destId="{265BCD37-D56B-0C49-BAEE-81112D51DC8E}" srcOrd="0" destOrd="0" presId="urn:microsoft.com/office/officeart/2024/3/layout/hArchList1"/>
    <dgm:cxn modelId="{61C8B967-9D42-E841-B1A0-1C94DC088300}" type="presOf" srcId="{403C3D6E-630D-4D8A-AE68-7D3ED3664111}" destId="{356EDBA1-1116-5546-B624-7C34B45319DB}" srcOrd="0" destOrd="0" presId="urn:microsoft.com/office/officeart/2024/3/layout/hArchList1"/>
    <dgm:cxn modelId="{4F011370-1340-4611-BB63-B477C497AB22}" srcId="{403C3D6E-630D-4D8A-AE68-7D3ED3664111}" destId="{6EFCC5C9-6423-40C6-BBB8-4FE1DCBD59E9}" srcOrd="0" destOrd="0" parTransId="{684CEDA2-EBBC-4675-BE80-9A0733F22063}" sibTransId="{8D2420B6-A210-41ED-9A28-DB219587B99B}"/>
    <dgm:cxn modelId="{0EB7A870-3643-1840-98FD-5A8E65AD8D1E}" type="presOf" srcId="{5D9C3C61-A0C9-4D5E-85CF-196DE9A36FFE}" destId="{356C0EFB-DC2A-AF49-BA57-F29606B67563}" srcOrd="0" destOrd="0" presId="urn:microsoft.com/office/officeart/2024/3/layout/hArchList1"/>
    <dgm:cxn modelId="{8C194F94-DD98-4DD9-A419-209E6C314B11}" srcId="{48016D6A-9588-4F02-B14F-AE0FC56169F1}" destId="{F528AE0C-6935-45F8-8AA4-6B8EC9319F23}" srcOrd="0" destOrd="0" parTransId="{25388E18-4062-4C5C-8DE0-1325C561F1F2}" sibTransId="{88F4BE49-9966-4AF0-B4FD-9953E5AD7060}"/>
    <dgm:cxn modelId="{6C1D96A3-B16C-7B43-B4AD-EFF3EAEC0280}" type="presOf" srcId="{F528AE0C-6935-45F8-8AA4-6B8EC9319F23}" destId="{89B87F08-6135-7F4F-8296-FE0883B0439D}" srcOrd="0" destOrd="0" presId="urn:microsoft.com/office/officeart/2024/3/layout/hArchList1"/>
    <dgm:cxn modelId="{08B13CB0-37B0-D047-9549-367CAD92BDF2}" type="presOf" srcId="{48016D6A-9588-4F02-B14F-AE0FC56169F1}" destId="{6753401D-56A0-FB49-AF47-57F992D11F2A}" srcOrd="0" destOrd="0" presId="urn:microsoft.com/office/officeart/2024/3/layout/hArchList1"/>
    <dgm:cxn modelId="{0CA3ECC0-ED04-7346-841A-22828D54B505}" type="presOf" srcId="{E0E74C07-14B5-43F0-9EEC-765BC13FFEA4}" destId="{3AC409A6-1ACF-7846-8436-23459CB32C9C}" srcOrd="0" destOrd="0" presId="urn:microsoft.com/office/officeart/2024/3/layout/hArchList1"/>
    <dgm:cxn modelId="{8D2349C2-2881-484B-A98B-1A1296E7EF09}" srcId="{E0E74C07-14B5-43F0-9EEC-765BC13FFEA4}" destId="{0CD98E33-9E12-4FC1-9B83-737A3BF9FB55}" srcOrd="0" destOrd="0" parTransId="{D9C4FB29-B7B5-462D-9AC0-A06AF637B20A}" sibTransId="{7A2D173B-58F2-4CAF-B031-B9436C0D7B33}"/>
    <dgm:cxn modelId="{1614D1DD-32AF-444E-AB2C-294B53F05FB9}" srcId="{36872E4F-AA9E-4970-9D94-63C3144C3254}" destId="{E0E74C07-14B5-43F0-9EEC-765BC13FFEA4}" srcOrd="0" destOrd="0" parTransId="{478E0A0A-08D8-4128-80BD-40824DFD558F}" sibTransId="{5D9C3C61-A0C9-4D5E-85CF-196DE9A36FFE}"/>
    <dgm:cxn modelId="{5D01F0F5-E5D4-493A-9033-156F0FF9DE68}" srcId="{36872E4F-AA9E-4970-9D94-63C3144C3254}" destId="{48016D6A-9588-4F02-B14F-AE0FC56169F1}" srcOrd="2" destOrd="0" parTransId="{010BEE3A-E532-4C87-A225-C46BAC9B1675}" sibTransId="{7467C93D-5794-4E23-8416-0A34BEA99CF6}"/>
    <dgm:cxn modelId="{2C4411FD-BAB4-0C48-A777-1586485094EF}" type="presOf" srcId="{6EFCC5C9-6423-40C6-BBB8-4FE1DCBD59E9}" destId="{04DA914F-D5D7-0249-86FF-7FB77F495FA8}" srcOrd="0" destOrd="0" presId="urn:microsoft.com/office/officeart/2024/3/layout/hArchList1"/>
    <dgm:cxn modelId="{14131E85-BAEF-EE43-8D8A-620497623D6E}" type="presParOf" srcId="{265BCD37-D56B-0C49-BAEE-81112D51DC8E}" destId="{43B28338-D964-9742-A38E-5DF4AC8E7F37}" srcOrd="0" destOrd="0" presId="urn:microsoft.com/office/officeart/2024/3/layout/hArchList1"/>
    <dgm:cxn modelId="{46CD00AA-071B-3443-8EC1-6F2F2525749C}" type="presParOf" srcId="{43B28338-D964-9742-A38E-5DF4AC8E7F37}" destId="{3AC409A6-1ACF-7846-8436-23459CB32C9C}" srcOrd="0" destOrd="0" presId="urn:microsoft.com/office/officeart/2024/3/layout/hArchList1"/>
    <dgm:cxn modelId="{F991D808-779C-6D4C-AF31-8E35B65991E8}" type="presParOf" srcId="{43B28338-D964-9742-A38E-5DF4AC8E7F37}" destId="{3E03D91E-08C0-114C-A9D4-3D1B061D5B0B}" srcOrd="1" destOrd="0" presId="urn:microsoft.com/office/officeart/2024/3/layout/hArchList1"/>
    <dgm:cxn modelId="{3D51A827-1D5A-974A-85A0-19914A51EF2B}" type="presParOf" srcId="{265BCD37-D56B-0C49-BAEE-81112D51DC8E}" destId="{356C0EFB-DC2A-AF49-BA57-F29606B67563}" srcOrd="1" destOrd="0" presId="urn:microsoft.com/office/officeart/2024/3/layout/hArchList1"/>
    <dgm:cxn modelId="{1EA59BCB-DED0-DE4D-94C6-9D48BB6FB9DC}" type="presParOf" srcId="{265BCD37-D56B-0C49-BAEE-81112D51DC8E}" destId="{5724FB57-1B6A-854F-9C8A-39C787D498F7}" srcOrd="2" destOrd="0" presId="urn:microsoft.com/office/officeart/2024/3/layout/hArchList1"/>
    <dgm:cxn modelId="{4E4C5055-79A2-DE42-B8AC-84402E6EFC36}" type="presParOf" srcId="{5724FB57-1B6A-854F-9C8A-39C787D498F7}" destId="{356EDBA1-1116-5546-B624-7C34B45319DB}" srcOrd="0" destOrd="0" presId="urn:microsoft.com/office/officeart/2024/3/layout/hArchList1"/>
    <dgm:cxn modelId="{3558864B-8AEA-7549-93DC-DA41D5FDC71C}" type="presParOf" srcId="{5724FB57-1B6A-854F-9C8A-39C787D498F7}" destId="{04DA914F-D5D7-0249-86FF-7FB77F495FA8}" srcOrd="1" destOrd="0" presId="urn:microsoft.com/office/officeart/2024/3/layout/hArchList1"/>
    <dgm:cxn modelId="{DA6C9E8D-420E-0A49-8902-9D394AD8B244}" type="presParOf" srcId="{265BCD37-D56B-0C49-BAEE-81112D51DC8E}" destId="{E732DAC2-8F6A-5149-B1FB-F35FB9929DCA}" srcOrd="3" destOrd="0" presId="urn:microsoft.com/office/officeart/2024/3/layout/hArchList1"/>
    <dgm:cxn modelId="{E62DA540-7D91-B147-87AB-5B8D2CC54DF0}" type="presParOf" srcId="{265BCD37-D56B-0C49-BAEE-81112D51DC8E}" destId="{2C1D6D43-EC8F-0F4F-A861-52B71413B1F0}" srcOrd="4" destOrd="0" presId="urn:microsoft.com/office/officeart/2024/3/layout/hArchList1"/>
    <dgm:cxn modelId="{23BC0F22-9F5F-BC40-847B-F0E3AADE3265}" type="presParOf" srcId="{2C1D6D43-EC8F-0F4F-A861-52B71413B1F0}" destId="{6753401D-56A0-FB49-AF47-57F992D11F2A}" srcOrd="0" destOrd="0" presId="urn:microsoft.com/office/officeart/2024/3/layout/hArchList1"/>
    <dgm:cxn modelId="{2AA518BA-D68E-5941-8D77-76CD9ADB8D9D}" type="presParOf" srcId="{2C1D6D43-EC8F-0F4F-A861-52B71413B1F0}" destId="{89B87F08-6135-7F4F-8296-FE0883B0439D}"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1DFCB-0323-4D3E-B4DE-7C09E6FAB9C2}">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33748" r="5" b="5"/>
          <a:stretch/>
        </a:blipFill>
        <a:ln>
          <a:noFill/>
        </a:ln>
        <a:effectLst/>
      </dsp:spPr>
      <dsp:style>
        <a:lnRef idx="0">
          <a:scrgbClr r="0" g="0" b="0"/>
        </a:lnRef>
        <a:fillRef idx="3">
          <a:scrgbClr r="0" g="0" b="0"/>
        </a:fillRef>
        <a:effectRef idx="2">
          <a:scrgbClr r="0" g="0" b="0"/>
        </a:effectRef>
        <a:fontRef idx="minor">
          <a:schemeClr val="lt1"/>
        </a:fontRef>
      </dsp:style>
    </dsp:sp>
    <dsp:sp modelId="{0FED28BC-A8F6-4265-AB3C-5A0594158188}">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ja-JP" sz="1800" kern="1200"/>
            <a:t>制度の頻繁な変更</a:t>
          </a:r>
        </a:p>
      </dsp:txBody>
      <dsp:txXfrm>
        <a:off x="1861599" y="0"/>
        <a:ext cx="5167674" cy="346182"/>
      </dsp:txXfrm>
    </dsp:sp>
    <dsp:sp modelId="{E0782DB6-2672-4093-B094-4A446FAB814A}">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ja-JP" sz="1400" kern="1200"/>
            <a:t>補助金・助成金制度は頻繁に変わるため、最新情報の継続的な把握が重要です。</a:t>
          </a:r>
        </a:p>
      </dsp:txBody>
      <dsp:txXfrm>
        <a:off x="1861599" y="346182"/>
        <a:ext cx="5167674" cy="1335417"/>
      </dsp:txXfrm>
    </dsp:sp>
    <dsp:sp modelId="{E4C3A4FA-EE96-4CFF-B5BA-BF1899F7FC77}">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3001" r="20248" b="-2"/>
          <a:stretch/>
        </a:blipFill>
        <a:ln>
          <a:noFill/>
        </a:ln>
        <a:effectLst/>
      </dsp:spPr>
      <dsp:style>
        <a:lnRef idx="0">
          <a:scrgbClr r="0" g="0" b="0"/>
        </a:lnRef>
        <a:fillRef idx="3">
          <a:scrgbClr r="0" g="0" b="0"/>
        </a:fillRef>
        <a:effectRef idx="2">
          <a:scrgbClr r="0" g="0" b="0"/>
        </a:effectRef>
        <a:fontRef idx="minor">
          <a:schemeClr val="lt1"/>
        </a:fontRef>
      </dsp:style>
    </dsp:sp>
    <dsp:sp modelId="{B63CDC8C-5BA3-4372-92B0-72760E280619}">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ja-JP" sz="1800" kern="1200"/>
            <a:t>最適な支援プラン提案</a:t>
          </a:r>
        </a:p>
      </dsp:txBody>
      <dsp:txXfrm>
        <a:off x="1861599" y="1816127"/>
        <a:ext cx="5167674" cy="346182"/>
      </dsp:txXfrm>
    </dsp:sp>
    <dsp:sp modelId="{09219A6C-5078-4495-BD6D-7A6410017D2E}">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ja-JP" sz="1400" kern="1200"/>
            <a:t>最新情報に基づき、経営者に最も適した支援プランを提案できます。</a:t>
          </a:r>
        </a:p>
      </dsp:txBody>
      <dsp:txXfrm>
        <a:off x="1861599" y="2162310"/>
        <a:ext cx="5167674" cy="1335417"/>
      </dsp:txXfrm>
    </dsp:sp>
    <dsp:sp modelId="{F39B9B9F-0199-4305-930A-D19A52EA961C}">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r="-2" b="33249"/>
          <a:stretch/>
        </a:blipFill>
        <a:ln>
          <a:noFill/>
        </a:ln>
        <a:effectLst/>
      </dsp:spPr>
      <dsp:style>
        <a:lnRef idx="0">
          <a:scrgbClr r="0" g="0" b="0"/>
        </a:lnRef>
        <a:fillRef idx="3">
          <a:scrgbClr r="0" g="0" b="0"/>
        </a:fillRef>
        <a:effectRef idx="2">
          <a:scrgbClr r="0" g="0" b="0"/>
        </a:effectRef>
        <a:fontRef idx="minor">
          <a:schemeClr val="lt1"/>
        </a:fontRef>
      </dsp:style>
    </dsp:sp>
    <dsp:sp modelId="{56766112-985C-41A6-BABF-3470BAFD750C}">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ja-JP" sz="1800" kern="1200"/>
            <a:t>資金調達成功率向上</a:t>
          </a:r>
        </a:p>
      </dsp:txBody>
      <dsp:txXfrm>
        <a:off x="1861599" y="3632255"/>
        <a:ext cx="5167674" cy="346182"/>
      </dsp:txXfrm>
    </dsp:sp>
    <dsp:sp modelId="{3310EC40-B5C3-4ACD-82D3-33E29D869C7C}">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ja-JP" sz="1400" kern="1200"/>
            <a:t>適切な情報収集で資金調達の成功確率を高めることが可能です。</a:t>
          </a:r>
        </a:p>
      </dsp:txBody>
      <dsp:txXfrm>
        <a:off x="1861599" y="3978438"/>
        <a:ext cx="5167674" cy="1335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03491-4588-4591-8AE4-608F04727195}">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7502" r="16251" b="5"/>
          <a:stretch/>
        </a:blipFill>
        <a:ln>
          <a:noFill/>
        </a:ln>
        <a:effectLst/>
      </dsp:spPr>
      <dsp:style>
        <a:lnRef idx="0">
          <a:scrgbClr r="0" g="0" b="0"/>
        </a:lnRef>
        <a:fillRef idx="3">
          <a:scrgbClr r="0" g="0" b="0"/>
        </a:fillRef>
        <a:effectRef idx="2">
          <a:scrgbClr r="0" g="0" b="0"/>
        </a:effectRef>
        <a:fontRef idx="minor">
          <a:schemeClr val="lt1"/>
        </a:fontRef>
      </dsp:style>
    </dsp:sp>
    <dsp:sp modelId="{8B4A78EF-4828-424F-8A0C-73B3480A29BE}">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ja-JP" sz="1800" kern="1200"/>
            <a:t>多様なステークホルダーとの協力</a:t>
          </a:r>
        </a:p>
      </dsp:txBody>
      <dsp:txXfrm>
        <a:off x="1861599" y="0"/>
        <a:ext cx="5167674" cy="346182"/>
      </dsp:txXfrm>
    </dsp:sp>
    <dsp:sp modelId="{4AEE699E-4D76-4002-8FA0-6597584F3052}">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ja-JP" sz="1400" kern="1200"/>
            <a:t>地域支援機関、企業、大学など多様な関係者が協力し合うことで支援体制が強化されます。</a:t>
          </a:r>
        </a:p>
      </dsp:txBody>
      <dsp:txXfrm>
        <a:off x="1861599" y="346182"/>
        <a:ext cx="5167674" cy="1335417"/>
      </dsp:txXfrm>
    </dsp:sp>
    <dsp:sp modelId="{BCDACB5A-2383-49E1-99D9-9F91B109402A}">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7555" r="26197" b="3"/>
          <a:stretch/>
        </a:blipFill>
        <a:ln>
          <a:noFill/>
        </a:ln>
        <a:effectLst/>
      </dsp:spPr>
      <dsp:style>
        <a:lnRef idx="0">
          <a:scrgbClr r="0" g="0" b="0"/>
        </a:lnRef>
        <a:fillRef idx="3">
          <a:scrgbClr r="0" g="0" b="0"/>
        </a:fillRef>
        <a:effectRef idx="2">
          <a:scrgbClr r="0" g="0" b="0"/>
        </a:effectRef>
        <a:fontRef idx="minor">
          <a:schemeClr val="lt1"/>
        </a:fontRef>
      </dsp:style>
    </dsp:sp>
    <dsp:sp modelId="{71F577ED-1547-49DC-8EEF-E8D1DC46BF29}">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ja-JP" sz="1800" kern="1200"/>
            <a:t>情報交換の促進</a:t>
          </a:r>
        </a:p>
      </dsp:txBody>
      <dsp:txXfrm>
        <a:off x="1861599" y="1816127"/>
        <a:ext cx="5167674" cy="346182"/>
      </dsp:txXfrm>
    </dsp:sp>
    <dsp:sp modelId="{B07D6C86-F75E-44FB-A0CE-F9715AE0F135}">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ja-JP" sz="1400" kern="1200"/>
            <a:t>継続的な情報交換により、地域の課題に対する理解と対応力が向上します。</a:t>
          </a:r>
        </a:p>
      </dsp:txBody>
      <dsp:txXfrm>
        <a:off x="1861599" y="2162310"/>
        <a:ext cx="5167674" cy="1335417"/>
      </dsp:txXfrm>
    </dsp:sp>
    <dsp:sp modelId="{2E9BAA56-D11B-419D-B1E1-948F8FF1FA92}">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6946" r="16302" b="-2"/>
          <a:stretch/>
        </a:blipFill>
        <a:ln>
          <a:noFill/>
        </a:ln>
        <a:effectLst/>
      </dsp:spPr>
      <dsp:style>
        <a:lnRef idx="0">
          <a:scrgbClr r="0" g="0" b="0"/>
        </a:lnRef>
        <a:fillRef idx="3">
          <a:scrgbClr r="0" g="0" b="0"/>
        </a:fillRef>
        <a:effectRef idx="2">
          <a:scrgbClr r="0" g="0" b="0"/>
        </a:effectRef>
        <a:fontRef idx="minor">
          <a:schemeClr val="lt1"/>
        </a:fontRef>
      </dsp:style>
    </dsp:sp>
    <dsp:sp modelId="{7A2A2D13-7118-4FFE-881F-0D0C4C23AD1A}">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ja-JP" sz="1800" kern="1200"/>
            <a:t>共同支援体制の構築</a:t>
          </a:r>
        </a:p>
      </dsp:txBody>
      <dsp:txXfrm>
        <a:off x="1861599" y="3632255"/>
        <a:ext cx="5167674" cy="346182"/>
      </dsp:txXfrm>
    </dsp:sp>
    <dsp:sp modelId="{C6A55203-8941-4A27-9088-83CF76F1450A}">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ja-JP" sz="1400" kern="1200"/>
            <a:t>連携した支援体制を構築することで、サービスの幅と効果を大きく広げることが可能です。</a:t>
          </a:r>
        </a:p>
      </dsp:txBody>
      <dsp:txXfrm>
        <a:off x="1861599" y="3978438"/>
        <a:ext cx="5167674" cy="1335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409A6-1ACF-7846-8436-23459CB32C9C}">
      <dsp:nvSpPr>
        <dsp:cNvPr id="0" name=""/>
        <dsp:cNvSpPr/>
      </dsp:nvSpPr>
      <dsp:spPr>
        <a:xfrm>
          <a:off x="0" y="0"/>
          <a:ext cx="3377565" cy="35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経営指導員の役割</a:t>
          </a:r>
        </a:p>
      </dsp:txBody>
      <dsp:txXfrm>
        <a:off x="0" y="0"/>
        <a:ext cx="3377565" cy="354544"/>
      </dsp:txXfrm>
    </dsp:sp>
    <dsp:sp modelId="{3E03D91E-08C0-114C-A9D4-3D1B061D5B0B}">
      <dsp:nvSpPr>
        <dsp:cNvPr id="0" name=""/>
        <dsp:cNvSpPr/>
      </dsp:nvSpPr>
      <dsp:spPr>
        <a:xfrm>
          <a:off x="0" y="354544"/>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商工会議所経営指導員は地域中小企業の成長支援に重要な役割を果たします。</a:t>
          </a:r>
        </a:p>
      </dsp:txBody>
      <dsp:txXfrm>
        <a:off x="0" y="354544"/>
        <a:ext cx="3377565" cy="2135895"/>
      </dsp:txXfrm>
    </dsp:sp>
    <dsp:sp modelId="{356EDBA1-1116-5546-B624-7C34B45319DB}">
      <dsp:nvSpPr>
        <dsp:cNvPr id="0" name=""/>
        <dsp:cNvSpPr/>
      </dsp:nvSpPr>
      <dsp:spPr>
        <a:xfrm>
          <a:off x="3715321" y="0"/>
          <a:ext cx="3377565" cy="35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スキルと知識の向上</a:t>
          </a:r>
        </a:p>
      </dsp:txBody>
      <dsp:txXfrm>
        <a:off x="3715321" y="0"/>
        <a:ext cx="3377565" cy="354544"/>
      </dsp:txXfrm>
    </dsp:sp>
    <dsp:sp modelId="{04DA914F-D5D7-0249-86FF-7FB77F495FA8}">
      <dsp:nvSpPr>
        <dsp:cNvPr id="0" name=""/>
        <dsp:cNvSpPr/>
      </dsp:nvSpPr>
      <dsp:spPr>
        <a:xfrm>
          <a:off x="3715321" y="354544"/>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継続的な学習とスキル向上により、指導員としての効果を高めます。</a:t>
          </a:r>
        </a:p>
      </dsp:txBody>
      <dsp:txXfrm>
        <a:off x="3715321" y="354544"/>
        <a:ext cx="3377565" cy="2135895"/>
      </dsp:txXfrm>
    </dsp:sp>
    <dsp:sp modelId="{6753401D-56A0-FB49-AF47-57F992D11F2A}">
      <dsp:nvSpPr>
        <dsp:cNvPr id="0" name=""/>
        <dsp:cNvSpPr/>
      </dsp:nvSpPr>
      <dsp:spPr>
        <a:xfrm>
          <a:off x="7430643" y="0"/>
          <a:ext cx="3377565" cy="35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地域企業の発展支援</a:t>
          </a:r>
        </a:p>
      </dsp:txBody>
      <dsp:txXfrm>
        <a:off x="7430643" y="0"/>
        <a:ext cx="3377565" cy="354544"/>
      </dsp:txXfrm>
    </dsp:sp>
    <dsp:sp modelId="{89B87F08-6135-7F4F-8296-FE0883B0439D}">
      <dsp:nvSpPr>
        <dsp:cNvPr id="0" name=""/>
        <dsp:cNvSpPr/>
      </dsp:nvSpPr>
      <dsp:spPr>
        <a:xfrm>
          <a:off x="7430643" y="354544"/>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地域の中小企業の発展に向けて積極的に貢献する姿勢が求められます。</a:t>
          </a:r>
        </a:p>
      </dsp:txBody>
      <dsp:txXfrm>
        <a:off x="7430643" y="354544"/>
        <a:ext cx="3377565" cy="213589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B54E2-B049-154E-A350-4C1E4754B6D6}" type="datetimeFigureOut">
              <a:rPr kumimoji="1" lang="ja-JP" altLang="en-US" smtClean="0"/>
              <a:t>2025/7/30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5FDCF-201C-104B-865F-C2FB026A4221}" type="slidenum">
              <a:rPr kumimoji="1" lang="ja-JP" altLang="en-US" smtClean="0"/>
              <a:t>‹#›</a:t>
            </a:fld>
            <a:endParaRPr kumimoji="1" lang="ja-JP" altLang="en-US"/>
          </a:p>
        </p:txBody>
      </p:sp>
    </p:spTree>
    <p:extLst>
      <p:ext uri="{BB962C8B-B14F-4D97-AF65-F5344CB8AC3E}">
        <p14:creationId xmlns:p14="http://schemas.microsoft.com/office/powerpoint/2010/main" val="817444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AI 生成コンテンツは間違っている可能性があります。
---
本プレゼンテーションでは、商工会議所の経営指導員が持つべき知識やスキルを高めるための具体的なポイントを解説します。中小企業支援制度の理解からコミュニケーション力、経営分析、デジタル活用、そして自己研鑽に至るまで、多角的な視点から支援力を強化する方法を紹介します。
画像ソース: Microsoft 365 コンテンツ ライブラリ
</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1</a:t>
            </a:fld>
            <a:endParaRPr kumimoji="1" lang="ja-JP" altLang="en-US"/>
          </a:p>
        </p:txBody>
      </p:sp>
    </p:spTree>
    <p:extLst>
      <p:ext uri="{BB962C8B-B14F-4D97-AF65-F5344CB8AC3E}">
        <p14:creationId xmlns:p14="http://schemas.microsoft.com/office/powerpoint/2010/main" val="2983673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
説明はわかりやすく簡潔に行い、経営者に安心感を与えることが大切です。さらに、支援後のフォローアップを継続的に行い、信頼関係を強化します。
画像ソース: Microsoft 365 コンテンツ ライブラリ
</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10</a:t>
            </a:fld>
            <a:endParaRPr kumimoji="1" lang="ja-JP" altLang="en-US"/>
          </a:p>
        </p:txBody>
      </p:sp>
    </p:spTree>
    <p:extLst>
      <p:ext uri="{BB962C8B-B14F-4D97-AF65-F5344CB8AC3E}">
        <p14:creationId xmlns:p14="http://schemas.microsoft.com/office/powerpoint/2010/main" val="3073829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財務三表や経営指標を活用して状況分析を行い、現場視察やケースごとの対応を通じて柔軟に支援を行います。PDCAサイクルを導入し、継続的な改善提案で支援の質を向上させます。</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11</a:t>
            </a:fld>
            <a:endParaRPr kumimoji="1" lang="ja-JP" altLang="en-US"/>
          </a:p>
        </p:txBody>
      </p:sp>
    </p:spTree>
    <p:extLst>
      <p:ext uri="{BB962C8B-B14F-4D97-AF65-F5344CB8AC3E}">
        <p14:creationId xmlns:p14="http://schemas.microsoft.com/office/powerpoint/2010/main" val="2247968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
財務諸表を読み解き、経営指標を用いて企業の現状を客観的に評価します。これにより、具体的で効果的な支援策を検討できます。
画像ソース: Microsoft 365 コンテンツ ライブラリ
</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12</a:t>
            </a:fld>
            <a:endParaRPr kumimoji="1" lang="ja-JP" altLang="en-US"/>
          </a:p>
        </p:txBody>
      </p:sp>
    </p:spTree>
    <p:extLst>
      <p:ext uri="{BB962C8B-B14F-4D97-AF65-F5344CB8AC3E}">
        <p14:creationId xmlns:p14="http://schemas.microsoft.com/office/powerpoint/2010/main" val="2146808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
経営者の実情を把握するために現場を訪問し、個別の課題に応じた柔軟な対応を心掛けます。現場感覚は実効性のある支援に欠かせません。
画像ソース: Microsoft 365 コンテンツ ライブラリ
</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13</a:t>
            </a:fld>
            <a:endParaRPr kumimoji="1" lang="ja-JP" altLang="en-US"/>
          </a:p>
        </p:txBody>
      </p:sp>
    </p:spTree>
    <p:extLst>
      <p:ext uri="{BB962C8B-B14F-4D97-AF65-F5344CB8AC3E}">
        <p14:creationId xmlns:p14="http://schemas.microsoft.com/office/powerpoint/2010/main" val="1297104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
Plan（計画）、Do（実行）、Check（評価）、Act（改善）のサイクルを活用し、支援内容の質を継続的に見直し、改善策を提案していきます。
画像ソース: Microsoft 365 コンテンツ ライブラリ
</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14</a:t>
            </a:fld>
            <a:endParaRPr kumimoji="1" lang="ja-JP" altLang="en-US"/>
          </a:p>
        </p:txBody>
      </p:sp>
    </p:spTree>
    <p:extLst>
      <p:ext uri="{BB962C8B-B14F-4D97-AF65-F5344CB8AC3E}">
        <p14:creationId xmlns:p14="http://schemas.microsoft.com/office/powerpoint/2010/main" val="4073627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クラウド会計やSNSなど最新のデジタルツールを活用し、地域の支援機関、企業、大学と連携を深めます。DX推進や創業支援のためのロードマップ作成も重要な役割です。</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15</a:t>
            </a:fld>
            <a:endParaRPr kumimoji="1" lang="ja-JP" altLang="en-US"/>
          </a:p>
        </p:txBody>
      </p:sp>
    </p:spTree>
    <p:extLst>
      <p:ext uri="{BB962C8B-B14F-4D97-AF65-F5344CB8AC3E}">
        <p14:creationId xmlns:p14="http://schemas.microsoft.com/office/powerpoint/2010/main" val="2477744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
デジタルツールの導入により業務効率化やコミュニケーションの活性化を図り、経営者への新しい支援手法を提供します。
画像ソース: Microsoft 365 コンテンツ ライブラリ
</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16</a:t>
            </a:fld>
            <a:endParaRPr kumimoji="1" lang="ja-JP" altLang="en-US"/>
          </a:p>
        </p:txBody>
      </p:sp>
    </p:spTree>
    <p:extLst>
      <p:ext uri="{BB962C8B-B14F-4D97-AF65-F5344CB8AC3E}">
        <p14:creationId xmlns:p14="http://schemas.microsoft.com/office/powerpoint/2010/main" val="1466614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
地域の様々なステークホルダーと協力し、情報交換や共同支援体制の構築を進めることで、支援の幅と効果を広げます。
画像ソース: Microsoft 365 コンテンツ ライブラリ
</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17</a:t>
            </a:fld>
            <a:endParaRPr kumimoji="1" lang="ja-JP" altLang="en-US"/>
          </a:p>
        </p:txBody>
      </p:sp>
    </p:spTree>
    <p:extLst>
      <p:ext uri="{BB962C8B-B14F-4D97-AF65-F5344CB8AC3E}">
        <p14:creationId xmlns:p14="http://schemas.microsoft.com/office/powerpoint/2010/main" val="4186402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
デジタルトランスフォーメーション（DX）や創業支援の具体的な計画を策定し、段階的な実施を支援するための指針を示します。
画像ソース: Microsoft 365 コンテンツ ライブラリ
</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18</a:t>
            </a:fld>
            <a:endParaRPr kumimoji="1" lang="ja-JP" altLang="en-US"/>
          </a:p>
        </p:txBody>
      </p:sp>
    </p:spTree>
    <p:extLst>
      <p:ext uri="{BB962C8B-B14F-4D97-AF65-F5344CB8AC3E}">
        <p14:creationId xmlns:p14="http://schemas.microsoft.com/office/powerpoint/2010/main" val="1889310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定期的な学習や事例共有、内部勉強会を通じて知識を深めます。成功事例を文書化し組織内で共有することで、小さな成功体験を積み重ね、支援成果を継続的に拡大します。</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19</a:t>
            </a:fld>
            <a:endParaRPr kumimoji="1" lang="ja-JP" altLang="en-US"/>
          </a:p>
        </p:txBody>
      </p:sp>
    </p:spTree>
    <p:extLst>
      <p:ext uri="{BB962C8B-B14F-4D97-AF65-F5344CB8AC3E}">
        <p14:creationId xmlns:p14="http://schemas.microsoft.com/office/powerpoint/2010/main" val="230373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今回の内容は五つの主要テーマに分かれています。中小企業支援制度の知識深化、経営者目線のヒアリング・コミュニケーション力強化、的確な支援を可能にする経営分析と柔軟性、デジタル・ITリテラシーと地域ネットワークの活用、そして自己研鑽と成果拡大の方法について順に解説します。</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2</a:t>
            </a:fld>
            <a:endParaRPr kumimoji="1" lang="ja-JP" altLang="en-US"/>
          </a:p>
        </p:txBody>
      </p:sp>
    </p:spTree>
    <p:extLst>
      <p:ext uri="{BB962C8B-B14F-4D97-AF65-F5344CB8AC3E}">
        <p14:creationId xmlns:p14="http://schemas.microsoft.com/office/powerpoint/2010/main" val="3237206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
最新の知見や成功例を共有し合う場を設けることで個人のスキルアップを促進し、チームとしての支援力を強化します。
画像ソース: Microsoft 365 コンテンツ ライブラリ
</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20</a:t>
            </a:fld>
            <a:endParaRPr kumimoji="1" lang="ja-JP" altLang="en-US"/>
          </a:p>
        </p:txBody>
      </p:sp>
    </p:spTree>
    <p:extLst>
      <p:ext uri="{BB962C8B-B14F-4D97-AF65-F5344CB8AC3E}">
        <p14:creationId xmlns:p14="http://schemas.microsoft.com/office/powerpoint/2010/main" val="4036203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
効果的な支援事例を体系的にまとめ、組織全体で活用することで、属人的な知識に依存しない強固な支援体制を構築します。
画像ソース: Microsoft 365 コンテンツ ライブラリ
</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21</a:t>
            </a:fld>
            <a:endParaRPr kumimoji="1" lang="ja-JP" altLang="en-US"/>
          </a:p>
        </p:txBody>
      </p:sp>
    </p:spTree>
    <p:extLst>
      <p:ext uri="{BB962C8B-B14F-4D97-AF65-F5344CB8AC3E}">
        <p14:creationId xmlns:p14="http://schemas.microsoft.com/office/powerpoint/2010/main" val="163250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
日々の支援活動での小さな成功体験を積み重ね、自己肯定感やモチベーションを高めることが、長期的な指導力向上につながります。
画像ソース: Microsoft 365 コンテンツ ライブラリ
</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22</a:t>
            </a:fld>
            <a:endParaRPr kumimoji="1" lang="ja-JP" altLang="en-US"/>
          </a:p>
        </p:txBody>
      </p:sp>
    </p:spTree>
    <p:extLst>
      <p:ext uri="{BB962C8B-B14F-4D97-AF65-F5344CB8AC3E}">
        <p14:creationId xmlns:p14="http://schemas.microsoft.com/office/powerpoint/2010/main" val="2434832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本日は、商工会議所経営指導員が実践すべきポイントを多角的に解説しました。これらのスキルや知識を積極的に磨き、地域中小企業の発展に貢献できるよう、継続的な努力を重ねていきましょう。</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23</a:t>
            </a:fld>
            <a:endParaRPr kumimoji="1" lang="ja-JP" altLang="en-US"/>
          </a:p>
        </p:txBody>
      </p:sp>
    </p:spTree>
    <p:extLst>
      <p:ext uri="{BB962C8B-B14F-4D97-AF65-F5344CB8AC3E}">
        <p14:creationId xmlns:p14="http://schemas.microsoft.com/office/powerpoint/2010/main" val="295565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経営指導員として支援制度の最新情報を把握し、地方自治体の支援策やその実務運用に精通することが重要です。申請手続きや実績報告などの運用ノウハウを習得し、中小企業がスムーズに制度を活用できるようにサポートします。</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3</a:t>
            </a:fld>
            <a:endParaRPr kumimoji="1" lang="ja-JP" altLang="en-US"/>
          </a:p>
        </p:txBody>
      </p:sp>
    </p:spTree>
    <p:extLst>
      <p:ext uri="{BB962C8B-B14F-4D97-AF65-F5344CB8AC3E}">
        <p14:creationId xmlns:p14="http://schemas.microsoft.com/office/powerpoint/2010/main" val="139411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
補助金や助成金制度は頻繁に変更されるため、常に最新の情報を追うことが必要です。これにより経営者に最適な支援プランを提案でき、資金調達の成功率を高めることができます。
画像ソース: Microsoft 365 コンテンツ ライブラリ
</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4</a:t>
            </a:fld>
            <a:endParaRPr kumimoji="1" lang="ja-JP" altLang="en-US"/>
          </a:p>
        </p:txBody>
      </p:sp>
    </p:spTree>
    <p:extLst>
      <p:ext uri="{BB962C8B-B14F-4D97-AF65-F5344CB8AC3E}">
        <p14:creationId xmlns:p14="http://schemas.microsoft.com/office/powerpoint/2010/main" val="225932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
地域ごとに異なる支援策の内容や実務の流れを理解することで、効率的な申請支援や問題解決が可能になります。地域特性に合わせた支援が重要です。
画像ソース: Microsoft 365 コンテンツ ライブラリ
</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5</a:t>
            </a:fld>
            <a:endParaRPr kumimoji="1" lang="ja-JP" altLang="en-US"/>
          </a:p>
        </p:txBody>
      </p:sp>
    </p:spTree>
    <p:extLst>
      <p:ext uri="{BB962C8B-B14F-4D97-AF65-F5344CB8AC3E}">
        <p14:creationId xmlns:p14="http://schemas.microsoft.com/office/powerpoint/2010/main" val="3122680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
申請書類の作成や実績報告の方法は複雑な場合が多いため、正確かつ迅速に対応できる運用ノウハウを持つことが支援の質向上につながります。
画像ソース: Microsoft 365 コンテンツ ライブラリ
</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6</a:t>
            </a:fld>
            <a:endParaRPr kumimoji="1" lang="ja-JP" altLang="en-US"/>
          </a:p>
        </p:txBody>
      </p:sp>
    </p:spTree>
    <p:extLst>
      <p:ext uri="{BB962C8B-B14F-4D97-AF65-F5344CB8AC3E}">
        <p14:creationId xmlns:p14="http://schemas.microsoft.com/office/powerpoint/2010/main" val="3750208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経営者の本音を引き出す傾聴力と適切な質問技術を磨きます。加えて、要点整理や記録ツールの活用による情報管理、安心感を与える説明やフォローアップの方法を身に付け、信頼関係を築きます。</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7</a:t>
            </a:fld>
            <a:endParaRPr kumimoji="1" lang="ja-JP" altLang="en-US"/>
          </a:p>
        </p:txBody>
      </p:sp>
    </p:spTree>
    <p:extLst>
      <p:ext uri="{BB962C8B-B14F-4D97-AF65-F5344CB8AC3E}">
        <p14:creationId xmlns:p14="http://schemas.microsoft.com/office/powerpoint/2010/main" val="1116333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
経営者が抱える課題やニーズを正確に理解するために、積極的な傾聴と効果的な質問を行い、真の問題点や潜在的なニーズを引き出します。
画像ソース: Microsoft 365 コンテンツ ライブラリ
</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8</a:t>
            </a:fld>
            <a:endParaRPr kumimoji="1" lang="ja-JP" altLang="en-US"/>
          </a:p>
        </p:txBody>
      </p:sp>
    </p:spTree>
    <p:extLst>
      <p:ext uri="{BB962C8B-B14F-4D97-AF65-F5344CB8AC3E}">
        <p14:creationId xmlns:p14="http://schemas.microsoft.com/office/powerpoint/2010/main" val="2567316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
ヒアリング内容を整理し、適切に記録することで、後の分析や支援方針の検討に役立てます。デジタルツールの活用も推奨されます。
画像ソース: Microsoft 365 コンテンツ ライブラリ
</a:t>
            </a:r>
            <a:endParaRPr kumimoji="1" lang="ja-JP" altLang="en-US"/>
          </a:p>
        </p:txBody>
      </p:sp>
      <p:sp>
        <p:nvSpPr>
          <p:cNvPr id="4" name="スライド番号プレースホルダー 3"/>
          <p:cNvSpPr>
            <a:spLocks noGrp="1"/>
          </p:cNvSpPr>
          <p:nvPr>
            <p:ph type="sldNum" sz="quarter" idx="5"/>
          </p:nvPr>
        </p:nvSpPr>
        <p:spPr/>
        <p:txBody>
          <a:bodyPr/>
          <a:lstStyle/>
          <a:p>
            <a:fld id="{68914F5F-FA22-4D4E-9724-3E2ECF1ED71A}" type="slidenum">
              <a:rPr kumimoji="1" lang="ja-JP" altLang="en-US" smtClean="0"/>
              <a:t>9</a:t>
            </a:fld>
            <a:endParaRPr kumimoji="1" lang="ja-JP" altLang="en-US"/>
          </a:p>
        </p:txBody>
      </p:sp>
    </p:spTree>
    <p:extLst>
      <p:ext uri="{BB962C8B-B14F-4D97-AF65-F5344CB8AC3E}">
        <p14:creationId xmlns:p14="http://schemas.microsoft.com/office/powerpoint/2010/main" val="3911561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7/30/25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69657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7/30/25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7943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7/30/25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91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7/30/25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08449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7/30/25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49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7/30/25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99757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7/30/25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073203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7/30/25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93794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7/30/25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5866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7/30/25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48332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7/30/25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6668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7/30/25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315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タイトル 1">
            <a:extLst>
              <a:ext uri="{FF2B5EF4-FFF2-40B4-BE49-F238E27FC236}">
                <a16:creationId xmlns:a16="http://schemas.microsoft.com/office/drawing/2014/main" id="{3A3C3CBA-29FA-B9BC-BC4D-28187F70244A}"/>
              </a:ext>
            </a:extLst>
          </p:cNvPr>
          <p:cNvSpPr>
            <a:spLocks noGrp="1"/>
          </p:cNvSpPr>
          <p:nvPr>
            <p:ph type="ctrTitle"/>
          </p:nvPr>
        </p:nvSpPr>
        <p:spPr>
          <a:xfrm>
            <a:off x="574400" y="997527"/>
            <a:ext cx="4053018" cy="3505057"/>
          </a:xfrm>
        </p:spPr>
        <p:txBody>
          <a:bodyPr anchor="t">
            <a:normAutofit/>
          </a:bodyPr>
          <a:lstStyle/>
          <a:p>
            <a:pPr>
              <a:lnSpc>
                <a:spcPct val="90000"/>
              </a:lnSpc>
            </a:pPr>
            <a:r>
              <a:rPr lang="ja-JP" altLang="en-US" sz="4800"/>
              <a:t>商工会議所経営指導員の指導力を高めるための実践的ポイント</a:t>
            </a:r>
            <a:endParaRPr kumimoji="1" lang="ja-JP" altLang="en-US" sz="4800"/>
          </a:p>
        </p:txBody>
      </p:sp>
      <p:sp>
        <p:nvSpPr>
          <p:cNvPr id="3" name="字幕 2">
            <a:extLst>
              <a:ext uri="{FF2B5EF4-FFF2-40B4-BE49-F238E27FC236}">
                <a16:creationId xmlns:a16="http://schemas.microsoft.com/office/drawing/2014/main" id="{D72A3C02-0BBE-A424-1540-509783EE87C8}"/>
              </a:ext>
            </a:extLst>
          </p:cNvPr>
          <p:cNvSpPr>
            <a:spLocks noGrp="1"/>
          </p:cNvSpPr>
          <p:nvPr>
            <p:ph type="subTitle" idx="1"/>
          </p:nvPr>
        </p:nvSpPr>
        <p:spPr>
          <a:xfrm>
            <a:off x="574399" y="4608945"/>
            <a:ext cx="3919961" cy="1334655"/>
          </a:xfrm>
        </p:spPr>
        <p:txBody>
          <a:bodyPr anchor="b">
            <a:normAutofit/>
          </a:bodyPr>
          <a:lstStyle/>
          <a:p>
            <a:r>
              <a:rPr lang="ja-JP" altLang="en-US"/>
              <a:t>経営支援力を多角的に強化する具体策</a:t>
            </a:r>
            <a:endParaRPr kumimoji="1" lang="ja-JP" altLang="en-US"/>
          </a:p>
        </p:txBody>
      </p:sp>
      <p:pic>
        <p:nvPicPr>
          <p:cNvPr id="4" name="図 3" descr="グラフで作業するグループ">
            <a:extLst>
              <a:ext uri="{FF2B5EF4-FFF2-40B4-BE49-F238E27FC236}">
                <a16:creationId xmlns:a16="http://schemas.microsoft.com/office/drawing/2014/main" id="{6663213A-4A4B-45D5-94A6-E11FA73100CA}"/>
              </a:ext>
            </a:extLst>
          </p:cNvPr>
          <p:cNvPicPr>
            <a:picLocks noChangeAspect="1"/>
          </p:cNvPicPr>
          <p:nvPr/>
        </p:nvPicPr>
        <p:blipFill>
          <a:blip r:embed="rId3"/>
          <a:srcRect l="16827" r="-1" b="-1"/>
          <a:stretch>
            <a:fillRect/>
          </a:stretch>
        </p:blipFill>
        <p:spPr>
          <a:xfrm>
            <a:off x="5218980" y="672912"/>
            <a:ext cx="6973019" cy="5596128"/>
          </a:xfrm>
          <a:prstGeom prst="rect">
            <a:avLst/>
          </a:prstGeom>
        </p:spPr>
      </p:pic>
      <p:cxnSp>
        <p:nvCxnSpPr>
          <p:cNvPr id="11" name="Straight Connector 10">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215128" y="6274446"/>
            <a:ext cx="697687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02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7BF03D08-E654-9BB2-DAB8-0F311288827C}"/>
              </a:ext>
            </a:extLst>
          </p:cNvPr>
          <p:cNvSpPr>
            <a:spLocks noGrp="1"/>
          </p:cNvSpPr>
          <p:nvPr>
            <p:ph type="title"/>
          </p:nvPr>
        </p:nvSpPr>
        <p:spPr>
          <a:xfrm>
            <a:off x="7269904" y="914400"/>
            <a:ext cx="4261104" cy="1097280"/>
          </a:xfrm>
        </p:spPr>
        <p:txBody>
          <a:bodyPr vert="horz" lIns="91440" tIns="45720" rIns="91440" bIns="45720" rtlCol="0" anchor="t">
            <a:normAutofit/>
          </a:bodyPr>
          <a:lstStyle/>
          <a:p>
            <a:r>
              <a:rPr lang="ja-JP" altLang="en-US" sz="3300"/>
              <a:t>安心感を与える説明・フォローアップ</a:t>
            </a:r>
            <a:endParaRPr kumimoji="1" lang="en-US" altLang="ja-JP" sz="3300"/>
          </a:p>
        </p:txBody>
      </p:sp>
      <p:pic>
        <p:nvPicPr>
          <p:cNvPr id="5" name="コンテンツ プレースホルダー 4" descr="若い創造的で多様なグループ会議とプロジェクト計画を検討し、フロアにレイアウトし、ポストノートでビジネス戦略について話し合ったりブレインストーミングしたりします。現代オフィスでのスタートアップチームのためのワークショップ。">
            <a:extLst>
              <a:ext uri="{FF2B5EF4-FFF2-40B4-BE49-F238E27FC236}">
                <a16:creationId xmlns:a16="http://schemas.microsoft.com/office/drawing/2014/main" id="{DD5BF1B1-7C7B-499A-A674-9B30C39FB846}"/>
              </a:ext>
            </a:extLst>
          </p:cNvPr>
          <p:cNvPicPr>
            <a:picLocks noGrp="1" noChangeAspect="1"/>
          </p:cNvPicPr>
          <p:nvPr>
            <p:ph sz="half" idx="1"/>
          </p:nvPr>
        </p:nvPicPr>
        <p:blipFill>
          <a:blip r:embed="rId3"/>
          <a:srcRect l="9581" r="18296" b="2"/>
          <a:stretch>
            <a:fillRect/>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コンテンツ プレースホルダー 3">
            <a:extLst>
              <a:ext uri="{FF2B5EF4-FFF2-40B4-BE49-F238E27FC236}">
                <a16:creationId xmlns:a16="http://schemas.microsoft.com/office/drawing/2014/main" id="{B3DFD40D-26EB-C1F4-31C0-8CD6D62B365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Font typeface="Arial" panose="020B0604020202020204" pitchFamily="34" charset="0"/>
              <a:buNone/>
            </a:pPr>
            <a:r>
              <a:rPr lang="ja-JP" altLang="en-US" sz="1400" b="1"/>
              <a:t>わかりやすい説明</a:t>
            </a:r>
          </a:p>
          <a:p>
            <a:pPr marL="0" lvl="1" indent="0">
              <a:buFont typeface="Arial" panose="020B0604020202020204" pitchFamily="34" charset="0"/>
              <a:buNone/>
            </a:pPr>
            <a:r>
              <a:rPr lang="ja-JP" altLang="en-US" sz="1400"/>
              <a:t>説明は簡潔で明確に行い、経営者が安心できる環境を作ります。</a:t>
            </a:r>
          </a:p>
          <a:p>
            <a:pPr marL="0" indent="0">
              <a:spcBef>
                <a:spcPts val="2500"/>
              </a:spcBef>
              <a:buFont typeface="Arial" panose="020B0604020202020204" pitchFamily="34" charset="0"/>
              <a:buNone/>
            </a:pPr>
            <a:r>
              <a:rPr lang="ja-JP" altLang="en-US" sz="1400" b="1"/>
              <a:t>継続的なフォローアップ</a:t>
            </a:r>
          </a:p>
          <a:p>
            <a:pPr marL="0" lvl="1" indent="0">
              <a:buFont typeface="Arial" panose="020B0604020202020204" pitchFamily="34" charset="0"/>
              <a:buNone/>
            </a:pPr>
            <a:r>
              <a:rPr lang="ja-JP" altLang="en-US" sz="1400"/>
              <a:t>支援後も定期的なフォローアップを行い、信頼関係を強化します。</a:t>
            </a:r>
            <a:endParaRPr kumimoji="1" lang="ja-JP" altLang="en-US" sz="1400"/>
          </a:p>
        </p:txBody>
      </p:sp>
    </p:spTree>
    <p:extLst>
      <p:ext uri="{BB962C8B-B14F-4D97-AF65-F5344CB8AC3E}">
        <p14:creationId xmlns:p14="http://schemas.microsoft.com/office/powerpoint/2010/main" val="3453585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タイトル 1">
            <a:extLst>
              <a:ext uri="{FF2B5EF4-FFF2-40B4-BE49-F238E27FC236}">
                <a16:creationId xmlns:a16="http://schemas.microsoft.com/office/drawing/2014/main" id="{435C68A3-2771-1119-4FEB-D69481C0C26A}"/>
              </a:ext>
            </a:extLst>
          </p:cNvPr>
          <p:cNvSpPr>
            <a:spLocks noGrp="1"/>
          </p:cNvSpPr>
          <p:nvPr>
            <p:ph type="ctrTitle"/>
          </p:nvPr>
        </p:nvSpPr>
        <p:spPr>
          <a:xfrm>
            <a:off x="559219" y="1115844"/>
            <a:ext cx="7680960" cy="4631911"/>
          </a:xfrm>
        </p:spPr>
        <p:txBody>
          <a:bodyPr anchor="b">
            <a:normAutofit/>
          </a:bodyPr>
          <a:lstStyle/>
          <a:p>
            <a:r>
              <a:rPr lang="ja-JP" altLang="en-US" sz="6500"/>
              <a:t>経営分析・現場感覚・柔軟性に基づく的確な支援</a:t>
            </a:r>
            <a:endParaRPr kumimoji="1" lang="ja-JP" altLang="en-US" sz="6500"/>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434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6ADF29B5-8A59-3ED5-4E7D-873277706211}"/>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ja-JP" altLang="en-US" sz="3400"/>
              <a:t>財務三表と経営指標を活用した状況分析</a:t>
            </a:r>
            <a:endParaRPr kumimoji="1" lang="en-US" altLang="ja-JP" sz="3400"/>
          </a:p>
        </p:txBody>
      </p:sp>
      <p:pic>
        <p:nvPicPr>
          <p:cNvPr id="5" name="コンテンツ プレースホルダー 4" descr="数字と財務">
            <a:extLst>
              <a:ext uri="{FF2B5EF4-FFF2-40B4-BE49-F238E27FC236}">
                <a16:creationId xmlns:a16="http://schemas.microsoft.com/office/drawing/2014/main" id="{337FCDFC-5A5D-41FC-B356-FE3992E909D4}"/>
              </a:ext>
            </a:extLst>
          </p:cNvPr>
          <p:cNvPicPr>
            <a:picLocks noGrp="1" noChangeAspect="1"/>
          </p:cNvPicPr>
          <p:nvPr>
            <p:ph sz="half" idx="1"/>
          </p:nvPr>
        </p:nvPicPr>
        <p:blipFill>
          <a:blip r:embed="rId3"/>
          <a:srcRect l="7258" r="37676" b="2"/>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コンテンツ プレースホルダー 3">
            <a:extLst>
              <a:ext uri="{FF2B5EF4-FFF2-40B4-BE49-F238E27FC236}">
                <a16:creationId xmlns:a16="http://schemas.microsoft.com/office/drawing/2014/main" id="{ACB049EC-8E26-382F-7F8C-ECF5180714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Font typeface="Arial" panose="020B0604020202020204" pitchFamily="34" charset="0"/>
              <a:buNone/>
            </a:pPr>
            <a:r>
              <a:rPr lang="ja-JP" altLang="en-US" sz="1400" b="1"/>
              <a:t>財務諸表の理解</a:t>
            </a:r>
          </a:p>
          <a:p>
            <a:pPr marL="0" lvl="1" indent="0">
              <a:buFont typeface="Arial" panose="020B0604020202020204" pitchFamily="34" charset="0"/>
              <a:buNone/>
            </a:pPr>
            <a:r>
              <a:rPr lang="ja-JP" altLang="en-US" sz="1400"/>
              <a:t>貸借対照表、損益計算書、キャッシュフロー計算書を読み解き企業の財務状況を把握します。</a:t>
            </a:r>
          </a:p>
          <a:p>
            <a:pPr marL="0" indent="0">
              <a:spcBef>
                <a:spcPts val="2500"/>
              </a:spcBef>
              <a:buFont typeface="Arial" panose="020B0604020202020204" pitchFamily="34" charset="0"/>
              <a:buNone/>
            </a:pPr>
            <a:r>
              <a:rPr lang="ja-JP" altLang="en-US" sz="1400" b="1"/>
              <a:t>経営指標の活用</a:t>
            </a:r>
          </a:p>
          <a:p>
            <a:pPr marL="0" lvl="1" indent="0">
              <a:buFont typeface="Arial" panose="020B0604020202020204" pitchFamily="34" charset="0"/>
              <a:buNone/>
            </a:pPr>
            <a:r>
              <a:rPr lang="ja-JP" altLang="en-US" sz="1400"/>
              <a:t>主要な経営指標を分析し、企業の業績や効率性を客観的に評価します。</a:t>
            </a:r>
          </a:p>
          <a:p>
            <a:pPr marL="0" indent="0">
              <a:spcBef>
                <a:spcPts val="2500"/>
              </a:spcBef>
              <a:buFont typeface="Arial" panose="020B0604020202020204" pitchFamily="34" charset="0"/>
              <a:buNone/>
            </a:pPr>
            <a:r>
              <a:rPr lang="ja-JP" altLang="en-US" sz="1400" b="1"/>
              <a:t>状況分析と支援策</a:t>
            </a:r>
          </a:p>
          <a:p>
            <a:pPr marL="0" lvl="1" indent="0">
              <a:buFont typeface="Arial" panose="020B0604020202020204" pitchFamily="34" charset="0"/>
              <a:buNone/>
            </a:pPr>
            <a:r>
              <a:rPr lang="ja-JP" altLang="en-US" sz="1400"/>
              <a:t>分析結果を基に具体的で効果的な支援策を検討し、企業の課題解決に役立てます。</a:t>
            </a:r>
            <a:endParaRPr kumimoji="1" lang="ja-JP" altLang="en-US" sz="1400"/>
          </a:p>
        </p:txBody>
      </p:sp>
    </p:spTree>
    <p:extLst>
      <p:ext uri="{BB962C8B-B14F-4D97-AF65-F5344CB8AC3E}">
        <p14:creationId xmlns:p14="http://schemas.microsoft.com/office/powerpoint/2010/main" val="3031257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0C64ED19-821E-3FE2-B6E4-37493D4DB828}"/>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ja-JP" altLang="en-US" sz="3600"/>
              <a:t>現場視察とケースごとの個別対応</a:t>
            </a:r>
            <a:endParaRPr kumimoji="1" lang="en-US" altLang="ja-JP" sz="3600"/>
          </a:p>
        </p:txBody>
      </p:sp>
      <p:pic>
        <p:nvPicPr>
          <p:cNvPr id="5" name="コンテンツ プレースホルダー 4" descr="2人の若いビジネスウーマンが上司と一緒に会議室のオフィスに座り、進行中のプロジェクトについて話し合っています。">
            <a:extLst>
              <a:ext uri="{FF2B5EF4-FFF2-40B4-BE49-F238E27FC236}">
                <a16:creationId xmlns:a16="http://schemas.microsoft.com/office/drawing/2014/main" id="{E7DE2ADB-CC10-45E9-A0DB-DD3DFFB83470}"/>
              </a:ext>
            </a:extLst>
          </p:cNvPr>
          <p:cNvPicPr>
            <a:picLocks noGrp="1" noChangeAspect="1"/>
          </p:cNvPicPr>
          <p:nvPr>
            <p:ph sz="half" idx="1"/>
          </p:nvPr>
        </p:nvPicPr>
        <p:blipFill>
          <a:blip r:embed="rId3"/>
          <a:srcRect l="863" r="17685" b="-1"/>
          <a:stretch>
            <a:fillRect/>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コンテンツ プレースホルダー 3">
            <a:extLst>
              <a:ext uri="{FF2B5EF4-FFF2-40B4-BE49-F238E27FC236}">
                <a16:creationId xmlns:a16="http://schemas.microsoft.com/office/drawing/2014/main" id="{970FB185-F5F3-0D45-9FDC-4B706842F36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Font typeface="Arial" panose="020B0604020202020204" pitchFamily="34" charset="0"/>
              <a:buNone/>
            </a:pPr>
            <a:r>
              <a:rPr lang="ja-JP" altLang="en-US" sz="1400" b="1"/>
              <a:t>現場訪問の重要性</a:t>
            </a:r>
          </a:p>
          <a:p>
            <a:pPr marL="0" lvl="1" indent="0">
              <a:buFont typeface="Arial" panose="020B0604020202020204" pitchFamily="34" charset="0"/>
              <a:buNone/>
            </a:pPr>
            <a:r>
              <a:rPr lang="ja-JP" altLang="en-US" sz="1400"/>
              <a:t>経営者の実情を正確に把握するために現場を直接訪問します。現場感覚が支援の実効性を高めます。</a:t>
            </a:r>
          </a:p>
          <a:p>
            <a:pPr marL="0" indent="0">
              <a:spcBef>
                <a:spcPts val="2500"/>
              </a:spcBef>
              <a:buFont typeface="Arial" panose="020B0604020202020204" pitchFamily="34" charset="0"/>
              <a:buNone/>
            </a:pPr>
            <a:r>
              <a:rPr lang="ja-JP" altLang="en-US" sz="1400" b="1"/>
              <a:t>個別課題への柔軟対応</a:t>
            </a:r>
          </a:p>
          <a:p>
            <a:pPr marL="0" lvl="1" indent="0">
              <a:buFont typeface="Arial" panose="020B0604020202020204" pitchFamily="34" charset="0"/>
              <a:buNone/>
            </a:pPr>
            <a:r>
              <a:rPr lang="ja-JP" altLang="en-US" sz="1400"/>
              <a:t>各ケースの課題に応じて柔軟に対応し、最適な支援策を提供します。個別対応が課題解決の鍵です。</a:t>
            </a:r>
            <a:endParaRPr kumimoji="1" lang="ja-JP" altLang="en-US" sz="1400"/>
          </a:p>
        </p:txBody>
      </p:sp>
    </p:spTree>
    <p:extLst>
      <p:ext uri="{BB962C8B-B14F-4D97-AF65-F5344CB8AC3E}">
        <p14:creationId xmlns:p14="http://schemas.microsoft.com/office/powerpoint/2010/main" val="896237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タイトル 1">
            <a:extLst>
              <a:ext uri="{FF2B5EF4-FFF2-40B4-BE49-F238E27FC236}">
                <a16:creationId xmlns:a16="http://schemas.microsoft.com/office/drawing/2014/main" id="{91096C9C-810D-55F7-E5FF-65AF991EDE06}"/>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90000"/>
              </a:lnSpc>
            </a:pPr>
            <a:r>
              <a:rPr lang="en-US" altLang="ja-JP" sz="3100"/>
              <a:t>PDCA</a:t>
            </a:r>
            <a:r>
              <a:rPr lang="ja-JP" altLang="en-US" sz="3100"/>
              <a:t>サイクルを通じた継続的な改善提案</a:t>
            </a:r>
            <a:endParaRPr kumimoji="1" lang="en-US" altLang="ja-JP" sz="3100"/>
          </a:p>
        </p:txBody>
      </p:sp>
      <p:pic>
        <p:nvPicPr>
          <p:cNvPr id="5" name="コンテンツ プレースホルダー 4" descr="黄色の矢印は別の方法で動く 、次の概念にも使用できます:個性、リーダーシップ。">
            <a:extLst>
              <a:ext uri="{FF2B5EF4-FFF2-40B4-BE49-F238E27FC236}">
                <a16:creationId xmlns:a16="http://schemas.microsoft.com/office/drawing/2014/main" id="{DEC151CD-7184-4D83-B3AD-304390EB5A18}"/>
              </a:ext>
            </a:extLst>
          </p:cNvPr>
          <p:cNvPicPr>
            <a:picLocks noGrp="1" noChangeAspect="1"/>
          </p:cNvPicPr>
          <p:nvPr>
            <p:ph sz="half" idx="1"/>
          </p:nvPr>
        </p:nvPicPr>
        <p:blipFill>
          <a:blip r:embed="rId3"/>
          <a:srcRect l="17538" r="-3" b="-3"/>
          <a:stretch>
            <a:fillRect/>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コンテンツ プレースホルダー 3">
            <a:extLst>
              <a:ext uri="{FF2B5EF4-FFF2-40B4-BE49-F238E27FC236}">
                <a16:creationId xmlns:a16="http://schemas.microsoft.com/office/drawing/2014/main" id="{7B28E021-C9E4-5F97-D24C-74E9C780887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Font typeface="Arial" panose="020B0604020202020204" pitchFamily="34" charset="0"/>
              <a:buNone/>
            </a:pPr>
            <a:r>
              <a:rPr lang="ja-JP" altLang="en-US" sz="1400" b="1"/>
              <a:t>計画 </a:t>
            </a:r>
            <a:r>
              <a:rPr lang="en-US" altLang="ja-JP" sz="1400" b="1"/>
              <a:t>(</a:t>
            </a:r>
            <a:r>
              <a:rPr lang="en-US" sz="1400" b="1"/>
              <a:t>Plan)</a:t>
            </a:r>
          </a:p>
          <a:p>
            <a:pPr marL="0" lvl="1" indent="0">
              <a:buFont typeface="Arial" panose="020B0604020202020204" pitchFamily="34" charset="0"/>
              <a:buNone/>
            </a:pPr>
            <a:r>
              <a:rPr lang="ja-JP" altLang="en-US" sz="1400"/>
              <a:t>改善のための明確な目標と計画を設定し、具体的な行動指針を作成します。</a:t>
            </a:r>
          </a:p>
          <a:p>
            <a:pPr marL="0" indent="0">
              <a:spcBef>
                <a:spcPts val="2500"/>
              </a:spcBef>
              <a:buFont typeface="Arial" panose="020B0604020202020204" pitchFamily="34" charset="0"/>
              <a:buNone/>
            </a:pPr>
            <a:r>
              <a:rPr lang="ja-JP" altLang="en-US" sz="1400" b="1"/>
              <a:t>実行 </a:t>
            </a:r>
            <a:r>
              <a:rPr lang="en-US" altLang="ja-JP" sz="1400" b="1"/>
              <a:t>(</a:t>
            </a:r>
            <a:r>
              <a:rPr lang="en-US" sz="1400" b="1"/>
              <a:t>Do)</a:t>
            </a:r>
          </a:p>
          <a:p>
            <a:pPr marL="0" lvl="1" indent="0">
              <a:buFont typeface="Arial" panose="020B0604020202020204" pitchFamily="34" charset="0"/>
              <a:buNone/>
            </a:pPr>
            <a:r>
              <a:rPr lang="ja-JP" altLang="en-US" sz="1400"/>
              <a:t>計画した内容を実際に実施し、効果を測定するための作業を行います。</a:t>
            </a:r>
          </a:p>
          <a:p>
            <a:pPr marL="0" indent="0">
              <a:spcBef>
                <a:spcPts val="2500"/>
              </a:spcBef>
              <a:buFont typeface="Arial" panose="020B0604020202020204" pitchFamily="34" charset="0"/>
              <a:buNone/>
            </a:pPr>
            <a:r>
              <a:rPr lang="ja-JP" altLang="en-US" sz="1400" b="1"/>
              <a:t>評価 </a:t>
            </a:r>
            <a:r>
              <a:rPr lang="en-US" altLang="ja-JP" sz="1400" b="1"/>
              <a:t>(</a:t>
            </a:r>
            <a:r>
              <a:rPr lang="en-US" sz="1400" b="1"/>
              <a:t>Check)</a:t>
            </a:r>
          </a:p>
          <a:p>
            <a:pPr marL="0" lvl="1" indent="0">
              <a:buFont typeface="Arial" panose="020B0604020202020204" pitchFamily="34" charset="0"/>
              <a:buNone/>
            </a:pPr>
            <a:r>
              <a:rPr lang="ja-JP" altLang="en-US" sz="1400"/>
              <a:t>実行結果を評価し、計画と比較して問題点や改善点を明確にします。</a:t>
            </a:r>
          </a:p>
          <a:p>
            <a:pPr marL="0" indent="0">
              <a:spcBef>
                <a:spcPts val="2500"/>
              </a:spcBef>
              <a:buFont typeface="Arial" panose="020B0604020202020204" pitchFamily="34" charset="0"/>
              <a:buNone/>
            </a:pPr>
            <a:r>
              <a:rPr lang="ja-JP" altLang="en-US" sz="1400" b="1"/>
              <a:t>改善 </a:t>
            </a:r>
            <a:r>
              <a:rPr lang="en-US" altLang="ja-JP" sz="1400" b="1"/>
              <a:t>(</a:t>
            </a:r>
            <a:r>
              <a:rPr lang="en-US" sz="1400" b="1"/>
              <a:t>Act)</a:t>
            </a:r>
          </a:p>
          <a:p>
            <a:pPr marL="0" lvl="1" indent="0">
              <a:buFont typeface="Arial" panose="020B0604020202020204" pitchFamily="34" charset="0"/>
              <a:buNone/>
            </a:pPr>
            <a:r>
              <a:rPr lang="ja-JP" altLang="en-US" sz="1400"/>
              <a:t>評価結果をもとに改善策を立案し、次のサイクルに反映させます。</a:t>
            </a:r>
            <a:endParaRPr kumimoji="1" lang="ja-JP" altLang="en-US" sz="1400"/>
          </a:p>
        </p:txBody>
      </p:sp>
    </p:spTree>
    <p:extLst>
      <p:ext uri="{BB962C8B-B14F-4D97-AF65-F5344CB8AC3E}">
        <p14:creationId xmlns:p14="http://schemas.microsoft.com/office/powerpoint/2010/main" val="19673456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タイトル 1">
            <a:extLst>
              <a:ext uri="{FF2B5EF4-FFF2-40B4-BE49-F238E27FC236}">
                <a16:creationId xmlns:a16="http://schemas.microsoft.com/office/drawing/2014/main" id="{AE63A0AE-C592-167B-222E-7FD1DF81F436}"/>
              </a:ext>
            </a:extLst>
          </p:cNvPr>
          <p:cNvSpPr>
            <a:spLocks noGrp="1"/>
          </p:cNvSpPr>
          <p:nvPr>
            <p:ph type="ctrTitle"/>
          </p:nvPr>
        </p:nvSpPr>
        <p:spPr>
          <a:xfrm>
            <a:off x="559219" y="1115844"/>
            <a:ext cx="7680960" cy="4631911"/>
          </a:xfrm>
        </p:spPr>
        <p:txBody>
          <a:bodyPr anchor="b">
            <a:normAutofit/>
          </a:bodyPr>
          <a:lstStyle/>
          <a:p>
            <a:r>
              <a:rPr lang="ja-JP" altLang="en-US" sz="6500"/>
              <a:t>デジタル・ITリテラシーと地域ネットワーク活用力の向上</a:t>
            </a:r>
            <a:endParaRPr kumimoji="1" lang="ja-JP" altLang="en-US" sz="6500"/>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947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889D73B1-851C-23A6-C925-0E57E93C6524}"/>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ja-JP" altLang="en-US" sz="3400"/>
              <a:t>クラウド会計や</a:t>
            </a:r>
            <a:r>
              <a:rPr lang="en-US" altLang="ja-JP" sz="3400"/>
              <a:t>SNS</a:t>
            </a:r>
            <a:r>
              <a:rPr lang="ja-JP" altLang="en-US" sz="3400"/>
              <a:t>等の最新デジタルツール活用</a:t>
            </a:r>
            <a:endParaRPr kumimoji="1" lang="en-US" altLang="ja-JP" sz="3400"/>
          </a:p>
        </p:txBody>
      </p:sp>
      <p:pic>
        <p:nvPicPr>
          <p:cNvPr id="5" name="コンテンツ プレースホルダー 4" descr="白い背景に分離されたクラウドコンピューティングの概念">
            <a:extLst>
              <a:ext uri="{FF2B5EF4-FFF2-40B4-BE49-F238E27FC236}">
                <a16:creationId xmlns:a16="http://schemas.microsoft.com/office/drawing/2014/main" id="{628A93CC-0062-4515-BB1B-EB11D9E1F8DB}"/>
              </a:ext>
            </a:extLst>
          </p:cNvPr>
          <p:cNvPicPr>
            <a:picLocks noGrp="1" noChangeAspect="1"/>
          </p:cNvPicPr>
          <p:nvPr>
            <p:ph sz="half" idx="1"/>
          </p:nvPr>
        </p:nvPicPr>
        <p:blipFill>
          <a:blip r:embed="rId3"/>
          <a:srcRect l="17981" r="20146"/>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コンテンツ プレースホルダー 3">
            <a:extLst>
              <a:ext uri="{FF2B5EF4-FFF2-40B4-BE49-F238E27FC236}">
                <a16:creationId xmlns:a16="http://schemas.microsoft.com/office/drawing/2014/main" id="{1A27170A-D385-9A66-2A48-0884BDBFB7E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Font typeface="Arial" panose="020B0604020202020204" pitchFamily="34" charset="0"/>
              <a:buNone/>
            </a:pPr>
            <a:r>
              <a:rPr lang="ja-JP" altLang="en-US" sz="1400" b="1"/>
              <a:t>業務効率化</a:t>
            </a:r>
          </a:p>
          <a:p>
            <a:pPr marL="0" lvl="1" indent="0">
              <a:buFont typeface="Arial" panose="020B0604020202020204" pitchFamily="34" charset="0"/>
              <a:buNone/>
            </a:pPr>
            <a:r>
              <a:rPr lang="ja-JP" altLang="en-US" sz="1400"/>
              <a:t>クラウド会計は業務の自動化と迅速なデータ管理を可能にし、作業時間を短縮します。</a:t>
            </a:r>
          </a:p>
          <a:p>
            <a:pPr marL="0" indent="0">
              <a:spcBef>
                <a:spcPts val="2500"/>
              </a:spcBef>
              <a:buFont typeface="Arial" panose="020B0604020202020204" pitchFamily="34" charset="0"/>
              <a:buNone/>
            </a:pPr>
            <a:r>
              <a:rPr lang="ja-JP" altLang="en-US" sz="1400" b="1"/>
              <a:t>コミュニケーション活性化</a:t>
            </a:r>
          </a:p>
          <a:p>
            <a:pPr marL="0" lvl="1" indent="0">
              <a:buFont typeface="Arial" panose="020B0604020202020204" pitchFamily="34" charset="0"/>
              <a:buNone/>
            </a:pPr>
            <a:r>
              <a:rPr lang="en-US" sz="1400"/>
              <a:t>SNS</a:t>
            </a:r>
            <a:r>
              <a:rPr lang="ja-JP" altLang="en-US" sz="1400"/>
              <a:t>の活用により関係者間の情報共有とコミュニケーションが円滑になります。</a:t>
            </a:r>
          </a:p>
          <a:p>
            <a:pPr marL="0" indent="0">
              <a:spcBef>
                <a:spcPts val="2500"/>
              </a:spcBef>
              <a:buFont typeface="Arial" panose="020B0604020202020204" pitchFamily="34" charset="0"/>
              <a:buNone/>
            </a:pPr>
            <a:r>
              <a:rPr lang="ja-JP" altLang="en-US" sz="1400" b="1"/>
              <a:t>経営者支援</a:t>
            </a:r>
          </a:p>
          <a:p>
            <a:pPr marL="0" lvl="1" indent="0">
              <a:buFont typeface="Arial" panose="020B0604020202020204" pitchFamily="34" charset="0"/>
              <a:buNone/>
            </a:pPr>
            <a:r>
              <a:rPr lang="ja-JP" altLang="en-US" sz="1400"/>
              <a:t>最新デジタルツールは経営者に新たな意思決定や支援の方法を提供します。</a:t>
            </a:r>
            <a:endParaRPr kumimoji="1" lang="ja-JP" altLang="en-US" sz="1400"/>
          </a:p>
        </p:txBody>
      </p:sp>
    </p:spTree>
    <p:extLst>
      <p:ext uri="{BB962C8B-B14F-4D97-AF65-F5344CB8AC3E}">
        <p14:creationId xmlns:p14="http://schemas.microsoft.com/office/powerpoint/2010/main" val="1197816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タイトル 1">
            <a:extLst>
              <a:ext uri="{FF2B5EF4-FFF2-40B4-BE49-F238E27FC236}">
                <a16:creationId xmlns:a16="http://schemas.microsoft.com/office/drawing/2014/main" id="{A48D5B00-2BAD-8896-1773-F52A8F519C34}"/>
              </a:ext>
            </a:extLst>
          </p:cNvPr>
          <p:cNvSpPr>
            <a:spLocks noGrp="1"/>
          </p:cNvSpPr>
          <p:nvPr>
            <p:ph type="title"/>
          </p:nvPr>
        </p:nvSpPr>
        <p:spPr>
          <a:xfrm>
            <a:off x="640080" y="914400"/>
            <a:ext cx="3412998" cy="1839433"/>
          </a:xfrm>
        </p:spPr>
        <p:txBody>
          <a:bodyPr>
            <a:normAutofit/>
          </a:bodyPr>
          <a:lstStyle/>
          <a:p>
            <a:r>
              <a:rPr lang="ja-JP" altLang="en-US" sz="3600"/>
              <a:t>地域支援機関・企業・大学等との連携促進</a:t>
            </a:r>
            <a:endParaRPr kumimoji="1" lang="ja-JP" altLang="en-US" sz="3600"/>
          </a:p>
        </p:txBody>
      </p:sp>
      <p:graphicFrame>
        <p:nvGraphicFramePr>
          <p:cNvPr id="4" name="コンテンツ プレースホルダー 4">
            <a:extLst>
              <a:ext uri="{FF2B5EF4-FFF2-40B4-BE49-F238E27FC236}">
                <a16:creationId xmlns:a16="http://schemas.microsoft.com/office/drawing/2014/main" id="{3D5C066D-E826-44B9-89FB-D64E803836EA}"/>
              </a:ext>
            </a:extLst>
          </p:cNvPr>
          <p:cNvGraphicFramePr>
            <a:graphicFrameLocks noGrp="1"/>
          </p:cNvGraphicFramePr>
          <p:nvPr>
            <p:ph idx="1"/>
            <p:extLst>
              <p:ext uri="{D42A27DB-BD31-4B8C-83A1-F6EECF244321}">
                <p14:modId xmlns:p14="http://schemas.microsoft.com/office/powerpoint/2010/main" val="2587403233"/>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040299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D1EDA6F-0B7B-F5BE-09E1-0922BFEB1A82}"/>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altLang="ja-JP" sz="3400"/>
              <a:t>DX</a:t>
            </a:r>
            <a:r>
              <a:rPr lang="ja-JP" altLang="en-US" sz="3400"/>
              <a:t>推進や創業支援に向けたロードマップ作成</a:t>
            </a:r>
            <a:endParaRPr kumimoji="1" lang="en-US" altLang="ja-JP" sz="3400"/>
          </a:p>
        </p:txBody>
      </p:sp>
      <p:pic>
        <p:nvPicPr>
          <p:cNvPr id="5" name="コンテンツ プレースホルダー 4" descr="白い背景に後ろに落ちている線に沿って歩くビジネスマンのショット">
            <a:extLst>
              <a:ext uri="{FF2B5EF4-FFF2-40B4-BE49-F238E27FC236}">
                <a16:creationId xmlns:a16="http://schemas.microsoft.com/office/drawing/2014/main" id="{51DB2C93-4C90-45FD-9DFB-38F82D2E6AE6}"/>
              </a:ext>
            </a:extLst>
          </p:cNvPr>
          <p:cNvPicPr>
            <a:picLocks noGrp="1" noChangeAspect="1"/>
          </p:cNvPicPr>
          <p:nvPr>
            <p:ph sz="half" idx="1"/>
          </p:nvPr>
        </p:nvPicPr>
        <p:blipFill>
          <a:blip r:embed="rId3"/>
          <a:srcRect l="20435" r="24499" b="2"/>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コンテンツ プレースホルダー 3">
            <a:extLst>
              <a:ext uri="{FF2B5EF4-FFF2-40B4-BE49-F238E27FC236}">
                <a16:creationId xmlns:a16="http://schemas.microsoft.com/office/drawing/2014/main" id="{117B3F49-7EA6-A2D4-3346-78D7549B0A2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Font typeface="Arial" panose="020B0604020202020204" pitchFamily="34" charset="0"/>
              <a:buNone/>
            </a:pPr>
            <a:r>
              <a:rPr lang="ja-JP" altLang="en-US" sz="1400" b="1"/>
              <a:t>具体的な計画策定</a:t>
            </a:r>
          </a:p>
          <a:p>
            <a:pPr marL="0" lvl="1" indent="0">
              <a:buFont typeface="Arial" panose="020B0604020202020204" pitchFamily="34" charset="0"/>
              <a:buNone/>
            </a:pPr>
            <a:r>
              <a:rPr lang="en-US" sz="1400"/>
              <a:t>DX</a:t>
            </a:r>
            <a:r>
              <a:rPr lang="ja-JP" altLang="en-US" sz="1400"/>
              <a:t>と創業支援の実現に向け、具体的かつ実行可能な計画を作成します。</a:t>
            </a:r>
          </a:p>
          <a:p>
            <a:pPr marL="0" indent="0">
              <a:spcBef>
                <a:spcPts val="2500"/>
              </a:spcBef>
              <a:buFont typeface="Arial" panose="020B0604020202020204" pitchFamily="34" charset="0"/>
              <a:buNone/>
            </a:pPr>
            <a:r>
              <a:rPr lang="ja-JP" altLang="en-US" sz="1400" b="1"/>
              <a:t>段階的実施支援</a:t>
            </a:r>
          </a:p>
          <a:p>
            <a:pPr marL="0" lvl="1" indent="0">
              <a:buFont typeface="Arial" panose="020B0604020202020204" pitchFamily="34" charset="0"/>
              <a:buNone/>
            </a:pPr>
            <a:r>
              <a:rPr lang="ja-JP" altLang="en-US" sz="1400"/>
              <a:t>計画を段階ごとに分け、順序立てて実行をサポートします。</a:t>
            </a:r>
          </a:p>
          <a:p>
            <a:pPr marL="0" indent="0">
              <a:spcBef>
                <a:spcPts val="2500"/>
              </a:spcBef>
              <a:buFont typeface="Arial" panose="020B0604020202020204" pitchFamily="34" charset="0"/>
              <a:buNone/>
            </a:pPr>
            <a:r>
              <a:rPr lang="ja-JP" altLang="en-US" sz="1400" b="1"/>
              <a:t>指針の提供</a:t>
            </a:r>
          </a:p>
          <a:p>
            <a:pPr marL="0" lvl="1" indent="0">
              <a:buFont typeface="Arial" panose="020B0604020202020204" pitchFamily="34" charset="0"/>
              <a:buNone/>
            </a:pPr>
            <a:r>
              <a:rPr lang="ja-JP" altLang="en-US" sz="1400"/>
              <a:t>成功に導くための具体的な指針とベストプラクティスを示します。</a:t>
            </a:r>
            <a:endParaRPr kumimoji="1" lang="ja-JP" altLang="en-US" sz="1400"/>
          </a:p>
        </p:txBody>
      </p:sp>
    </p:spTree>
    <p:extLst>
      <p:ext uri="{BB962C8B-B14F-4D97-AF65-F5344CB8AC3E}">
        <p14:creationId xmlns:p14="http://schemas.microsoft.com/office/powerpoint/2010/main" val="3185860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タイトル 1">
            <a:extLst>
              <a:ext uri="{FF2B5EF4-FFF2-40B4-BE49-F238E27FC236}">
                <a16:creationId xmlns:a16="http://schemas.microsoft.com/office/drawing/2014/main" id="{371A2D3D-1637-394E-2611-6227FCDE2C49}"/>
              </a:ext>
            </a:extLst>
          </p:cNvPr>
          <p:cNvSpPr>
            <a:spLocks noGrp="1"/>
          </p:cNvSpPr>
          <p:nvPr>
            <p:ph type="ctrTitle"/>
          </p:nvPr>
        </p:nvSpPr>
        <p:spPr>
          <a:xfrm>
            <a:off x="559219" y="1115844"/>
            <a:ext cx="7680960" cy="4631911"/>
          </a:xfrm>
        </p:spPr>
        <p:txBody>
          <a:bodyPr anchor="b">
            <a:normAutofit/>
          </a:bodyPr>
          <a:lstStyle/>
          <a:p>
            <a:r>
              <a:rPr lang="ja-JP" altLang="en-US" sz="6500"/>
              <a:t>自己研鑽・ナレッジ共有と支援成果の拡大</a:t>
            </a:r>
            <a:endParaRPr kumimoji="1" lang="ja-JP" altLang="en-US" sz="6500"/>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295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C8887267-6ABF-CC7F-113F-668E8AE2F060}"/>
              </a:ext>
            </a:extLst>
          </p:cNvPr>
          <p:cNvSpPr>
            <a:spLocks noGrp="1"/>
          </p:cNvSpPr>
          <p:nvPr>
            <p:ph type="title"/>
          </p:nvPr>
        </p:nvSpPr>
        <p:spPr>
          <a:xfrm>
            <a:off x="640080" y="1371600"/>
            <a:ext cx="3502152" cy="3591463"/>
          </a:xfrm>
        </p:spPr>
        <p:txBody>
          <a:bodyPr anchor="t">
            <a:normAutofit/>
          </a:bodyPr>
          <a:lstStyle/>
          <a:p>
            <a:r>
              <a:rPr lang="ja-JP" altLang="en-US"/>
              <a:t>本日の議題一覧</a:t>
            </a:r>
            <a:endParaRPr kumimoji="1" lang="ja-JP" altLang="en-US"/>
          </a:p>
        </p:txBody>
      </p:sp>
      <p:sp>
        <p:nvSpPr>
          <p:cNvPr id="3" name="コンテンツ プレースホルダー 2">
            <a:extLst>
              <a:ext uri="{FF2B5EF4-FFF2-40B4-BE49-F238E27FC236}">
                <a16:creationId xmlns:a16="http://schemas.microsoft.com/office/drawing/2014/main" id="{241105A5-88E5-EADF-6C34-7442DC7E481B}"/>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4931664" y="1371601"/>
            <a:ext cx="6620256" cy="4926318"/>
          </a:xfrm>
        </p:spPr>
        <p:txBody>
          <a:bodyPr>
            <a:normAutofit/>
          </a:bodyPr>
          <a:lstStyle/>
          <a:p>
            <a:pPr>
              <a:buFont typeface="Arial" panose="020B0604020202020204" pitchFamily="34" charset="0"/>
              <a:buChar char="•"/>
            </a:pPr>
            <a:r>
              <a:t>中小企業支援制度に関する知識と実務経験の深化</a:t>
            </a:r>
          </a:p>
          <a:p>
            <a:pPr>
              <a:buFont typeface="Arial" panose="020B0604020202020204" pitchFamily="34" charset="0"/>
              <a:buChar char="•"/>
            </a:pPr>
            <a:r>
              <a:t>経営者目線のヒアリング力・コミュニケーション力の強化</a:t>
            </a:r>
          </a:p>
          <a:p>
            <a:pPr>
              <a:buFont typeface="Arial" panose="020B0604020202020204" pitchFamily="34" charset="0"/>
              <a:buChar char="•"/>
            </a:pPr>
            <a:r>
              <a:t>経営分析・現場感覚・柔軟性に基づく的確な支援</a:t>
            </a:r>
          </a:p>
          <a:p>
            <a:pPr>
              <a:buFont typeface="Arial" panose="020B0604020202020204" pitchFamily="34" charset="0"/>
              <a:buChar char="•"/>
            </a:pPr>
            <a:r>
              <a:t>デジタル・ITリテラシーと地域ネットワーク活用力の向上</a:t>
            </a:r>
          </a:p>
          <a:p>
            <a:pPr>
              <a:buFont typeface="Arial" panose="020B0604020202020204" pitchFamily="34" charset="0"/>
              <a:buChar char="•"/>
            </a:pPr>
            <a:r>
              <a:t>自己研鑽・ナレッジ共有と支援成果の拡大</a:t>
            </a:r>
            <a:endParaRPr kumimoji="1" lang="ja-JP" altLang="en-US"/>
          </a:p>
        </p:txBody>
      </p:sp>
      <p:cxnSp>
        <p:nvCxnSpPr>
          <p:cNvPr id="10" name="Straight Connector 9">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754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A7DA4351-EBE6-5B9C-3BBD-1F76DD982B8B}"/>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ja-JP" altLang="en-US" sz="3400"/>
              <a:t>定期的な学習・事例共有・内部勉強会の実践</a:t>
            </a:r>
            <a:endParaRPr kumimoji="1" lang="en-US" altLang="ja-JP" sz="3400"/>
          </a:p>
        </p:txBody>
      </p:sp>
      <p:pic>
        <p:nvPicPr>
          <p:cNvPr id="5" name="コンテンツ プレースホルダー 4" descr="上から撮影した商談。会議には男性と女性がいます。ラップトップ、デジタルタブレット、携帯電話を使用する多民族グループ。木製のテーブルにはコーヒーと水も置かれています">
            <a:extLst>
              <a:ext uri="{FF2B5EF4-FFF2-40B4-BE49-F238E27FC236}">
                <a16:creationId xmlns:a16="http://schemas.microsoft.com/office/drawing/2014/main" id="{F5EB23CD-A6B7-48FB-A7E2-1D895B6ACF24}"/>
              </a:ext>
            </a:extLst>
          </p:cNvPr>
          <p:cNvPicPr>
            <a:picLocks noGrp="1" noChangeAspect="1"/>
          </p:cNvPicPr>
          <p:nvPr>
            <p:ph sz="half" idx="1"/>
          </p:nvPr>
        </p:nvPicPr>
        <p:blipFill>
          <a:blip r:embed="rId3"/>
          <a:srcRect l="38090" r="5605"/>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コンテンツ プレースホルダー 3">
            <a:extLst>
              <a:ext uri="{FF2B5EF4-FFF2-40B4-BE49-F238E27FC236}">
                <a16:creationId xmlns:a16="http://schemas.microsoft.com/office/drawing/2014/main" id="{B93263FA-085D-FB86-BBFD-6D1E7BA6ED4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Font typeface="Arial" panose="020B0604020202020204" pitchFamily="34" charset="0"/>
              <a:buNone/>
            </a:pPr>
            <a:r>
              <a:rPr lang="ja-JP" altLang="en-US" sz="1400" b="1"/>
              <a:t>定期学習の重要性</a:t>
            </a:r>
          </a:p>
          <a:p>
            <a:pPr marL="0" lvl="1" indent="0">
              <a:buFont typeface="Arial" panose="020B0604020202020204" pitchFamily="34" charset="0"/>
              <a:buNone/>
            </a:pPr>
            <a:r>
              <a:rPr lang="ja-JP" altLang="en-US" sz="1400"/>
              <a:t>最新知識の共有が個人のスキルアップを促進し、組織全体の能力向上につながります。</a:t>
            </a:r>
          </a:p>
          <a:p>
            <a:pPr marL="0" indent="0">
              <a:spcBef>
                <a:spcPts val="2500"/>
              </a:spcBef>
              <a:buFont typeface="Arial" panose="020B0604020202020204" pitchFamily="34" charset="0"/>
              <a:buNone/>
            </a:pPr>
            <a:r>
              <a:rPr lang="ja-JP" altLang="en-US" sz="1400" b="1"/>
              <a:t>事例共有の効果</a:t>
            </a:r>
          </a:p>
          <a:p>
            <a:pPr marL="0" lvl="1" indent="0">
              <a:buFont typeface="Arial" panose="020B0604020202020204" pitchFamily="34" charset="0"/>
              <a:buNone/>
            </a:pPr>
            <a:r>
              <a:rPr lang="ja-JP" altLang="en-US" sz="1400"/>
              <a:t>成功事例の共有は、チームの問題解決力と協力体制を強化します。</a:t>
            </a:r>
          </a:p>
          <a:p>
            <a:pPr marL="0" indent="0">
              <a:spcBef>
                <a:spcPts val="2500"/>
              </a:spcBef>
              <a:buFont typeface="Arial" panose="020B0604020202020204" pitchFamily="34" charset="0"/>
              <a:buNone/>
            </a:pPr>
            <a:r>
              <a:rPr lang="ja-JP" altLang="en-US" sz="1400" b="1"/>
              <a:t>内部勉強会の実践</a:t>
            </a:r>
          </a:p>
          <a:p>
            <a:pPr marL="0" lvl="1" indent="0">
              <a:buFont typeface="Arial" panose="020B0604020202020204" pitchFamily="34" charset="0"/>
              <a:buNone/>
            </a:pPr>
            <a:r>
              <a:rPr lang="ja-JP" altLang="en-US" sz="1400"/>
              <a:t>内部勉強会は知識の深化とコミュニケーションの活性化を促し、支援力を向上させます。</a:t>
            </a:r>
            <a:endParaRPr kumimoji="1" lang="ja-JP" altLang="en-US" sz="1400"/>
          </a:p>
        </p:txBody>
      </p:sp>
    </p:spTree>
    <p:extLst>
      <p:ext uri="{BB962C8B-B14F-4D97-AF65-F5344CB8AC3E}">
        <p14:creationId xmlns:p14="http://schemas.microsoft.com/office/powerpoint/2010/main" val="2306143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6B87E88A-00AB-CD6F-16FC-9274FF7332B9}"/>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ja-JP" altLang="en-US" sz="3400"/>
              <a:t>成功事例ドキュメント化とナレッジの組織展開</a:t>
            </a:r>
            <a:endParaRPr kumimoji="1" lang="en-US" altLang="ja-JP" sz="3400"/>
          </a:p>
        </p:txBody>
      </p:sp>
      <p:pic>
        <p:nvPicPr>
          <p:cNvPr id="5" name="コンテンツ プレースホルダー 4" descr="一緒に働く人々">
            <a:extLst>
              <a:ext uri="{FF2B5EF4-FFF2-40B4-BE49-F238E27FC236}">
                <a16:creationId xmlns:a16="http://schemas.microsoft.com/office/drawing/2014/main" id="{04888132-8DB6-4748-B66F-FC5CBD1A5E91}"/>
              </a:ext>
            </a:extLst>
          </p:cNvPr>
          <p:cNvPicPr>
            <a:picLocks noGrp="1" noChangeAspect="1"/>
          </p:cNvPicPr>
          <p:nvPr>
            <p:ph sz="half" idx="1"/>
          </p:nvPr>
        </p:nvPicPr>
        <p:blipFill>
          <a:blip r:embed="rId3"/>
          <a:srcRect l="19341" r="25593" b="2"/>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コンテンツ プレースホルダー 3">
            <a:extLst>
              <a:ext uri="{FF2B5EF4-FFF2-40B4-BE49-F238E27FC236}">
                <a16:creationId xmlns:a16="http://schemas.microsoft.com/office/drawing/2014/main" id="{B0FD4BC4-1659-1222-FD14-1D268AB7877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Font typeface="Arial" panose="020B0604020202020204" pitchFamily="34" charset="0"/>
              <a:buNone/>
            </a:pPr>
            <a:r>
              <a:rPr lang="ja-JP" altLang="en-US" sz="1400" b="1"/>
              <a:t>体系的な事例整理</a:t>
            </a:r>
          </a:p>
          <a:p>
            <a:pPr marL="0" lvl="1" indent="0">
              <a:buFont typeface="Arial" panose="020B0604020202020204" pitchFamily="34" charset="0"/>
              <a:buNone/>
            </a:pPr>
            <a:r>
              <a:rPr lang="ja-JP" altLang="en-US" sz="1400"/>
              <a:t>支援の成功事例を体系的にドキュメント化し、誰でも理解しやすく整理します。</a:t>
            </a:r>
          </a:p>
          <a:p>
            <a:pPr marL="0" indent="0">
              <a:spcBef>
                <a:spcPts val="2500"/>
              </a:spcBef>
              <a:buFont typeface="Arial" panose="020B0604020202020204" pitchFamily="34" charset="0"/>
              <a:buNone/>
            </a:pPr>
            <a:r>
              <a:rPr lang="ja-JP" altLang="en-US" sz="1400" b="1"/>
              <a:t>組織全体での活用</a:t>
            </a:r>
          </a:p>
          <a:p>
            <a:pPr marL="0" lvl="1" indent="0">
              <a:buFont typeface="Arial" panose="020B0604020202020204" pitchFamily="34" charset="0"/>
              <a:buNone/>
            </a:pPr>
            <a:r>
              <a:rPr lang="ja-JP" altLang="en-US" sz="1400"/>
              <a:t>ドキュメント化した知識を組織内で共有し、業務に活かす環境を作ります。</a:t>
            </a:r>
          </a:p>
          <a:p>
            <a:pPr marL="0" indent="0">
              <a:spcBef>
                <a:spcPts val="2500"/>
              </a:spcBef>
              <a:buFont typeface="Arial" panose="020B0604020202020204" pitchFamily="34" charset="0"/>
              <a:buNone/>
            </a:pPr>
            <a:r>
              <a:rPr lang="ja-JP" altLang="en-US" sz="1400" b="1"/>
              <a:t>属人性の排除</a:t>
            </a:r>
          </a:p>
          <a:p>
            <a:pPr marL="0" lvl="1" indent="0">
              <a:buFont typeface="Arial" panose="020B0604020202020204" pitchFamily="34" charset="0"/>
              <a:buNone/>
            </a:pPr>
            <a:r>
              <a:rPr lang="ja-JP" altLang="en-US" sz="1400"/>
              <a:t>特定個人の経験や知識に依存しない、安定した支援体制を確立します。</a:t>
            </a:r>
            <a:endParaRPr kumimoji="1" lang="ja-JP" altLang="en-US" sz="1400"/>
          </a:p>
        </p:txBody>
      </p:sp>
    </p:spTree>
    <p:extLst>
      <p:ext uri="{BB962C8B-B14F-4D97-AF65-F5344CB8AC3E}">
        <p14:creationId xmlns:p14="http://schemas.microsoft.com/office/powerpoint/2010/main" val="4108442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4B537679-EF53-46B6-4E29-406B7B122C20}"/>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ja-JP" altLang="en-US" sz="3400"/>
              <a:t>小さな成功体験の蓄積と動機付け</a:t>
            </a:r>
            <a:endParaRPr kumimoji="1" lang="en-US" altLang="ja-JP" sz="3400"/>
          </a:p>
        </p:txBody>
      </p:sp>
      <p:pic>
        <p:nvPicPr>
          <p:cNvPr id="5" name="コンテンツ プレースホルダー 4" descr="白い背景に金銀銅賞の人物の形を持つ3D勝者の表彰台">
            <a:extLst>
              <a:ext uri="{FF2B5EF4-FFF2-40B4-BE49-F238E27FC236}">
                <a16:creationId xmlns:a16="http://schemas.microsoft.com/office/drawing/2014/main" id="{7B0A2C30-AE73-4F4A-A5E7-6E8400BE33E3}"/>
              </a:ext>
            </a:extLst>
          </p:cNvPr>
          <p:cNvPicPr>
            <a:picLocks noGrp="1" noChangeAspect="1"/>
          </p:cNvPicPr>
          <p:nvPr>
            <p:ph sz="half" idx="1"/>
          </p:nvPr>
        </p:nvPicPr>
        <p:blipFill>
          <a:blip r:embed="rId3"/>
          <a:srcRect l="21987" r="26039" b="-1"/>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コンテンツ プレースホルダー 3">
            <a:extLst>
              <a:ext uri="{FF2B5EF4-FFF2-40B4-BE49-F238E27FC236}">
                <a16:creationId xmlns:a16="http://schemas.microsoft.com/office/drawing/2014/main" id="{641468AE-B370-7635-27D8-638A13EBC5B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Font typeface="Arial" panose="020B0604020202020204" pitchFamily="34" charset="0"/>
              <a:buNone/>
            </a:pPr>
            <a:r>
              <a:rPr lang="ja-JP" altLang="en-US" sz="1400" b="1"/>
              <a:t>小さな成功体験の重要性</a:t>
            </a:r>
          </a:p>
          <a:p>
            <a:pPr marL="0" lvl="1" indent="0">
              <a:buFont typeface="Arial" panose="020B0604020202020204" pitchFamily="34" charset="0"/>
              <a:buNone/>
            </a:pPr>
            <a:r>
              <a:rPr lang="ja-JP" altLang="en-US" sz="1400"/>
              <a:t>日々の小さな成功は自己肯定感を育み、積極的な行動を促します。</a:t>
            </a:r>
          </a:p>
          <a:p>
            <a:pPr marL="0" indent="0">
              <a:spcBef>
                <a:spcPts val="2500"/>
              </a:spcBef>
              <a:buFont typeface="Arial" panose="020B0604020202020204" pitchFamily="34" charset="0"/>
              <a:buNone/>
            </a:pPr>
            <a:r>
              <a:rPr lang="ja-JP" altLang="en-US" sz="1400" b="1"/>
              <a:t>モチベーションの向上</a:t>
            </a:r>
          </a:p>
          <a:p>
            <a:pPr marL="0" lvl="1" indent="0">
              <a:buFont typeface="Arial" panose="020B0604020202020204" pitchFamily="34" charset="0"/>
              <a:buNone/>
            </a:pPr>
            <a:r>
              <a:rPr lang="ja-JP" altLang="en-US" sz="1400"/>
              <a:t>成功体験はモチベーションを高め、継続的な努力を支えます。</a:t>
            </a:r>
          </a:p>
          <a:p>
            <a:pPr marL="0" indent="0">
              <a:spcBef>
                <a:spcPts val="2500"/>
              </a:spcBef>
              <a:buFont typeface="Arial" panose="020B0604020202020204" pitchFamily="34" charset="0"/>
              <a:buNone/>
            </a:pPr>
            <a:r>
              <a:rPr lang="ja-JP" altLang="en-US" sz="1400" b="1"/>
              <a:t>長期的な指導力の強化</a:t>
            </a:r>
          </a:p>
          <a:p>
            <a:pPr marL="0" lvl="1" indent="0">
              <a:buFont typeface="Arial" panose="020B0604020202020204" pitchFamily="34" charset="0"/>
              <a:buNone/>
            </a:pPr>
            <a:r>
              <a:rPr lang="ja-JP" altLang="en-US" sz="1400"/>
              <a:t>積み重ねた成功体験が持続的な指導力成長の基盤となります。</a:t>
            </a:r>
            <a:endParaRPr kumimoji="1" lang="ja-JP" altLang="en-US" sz="1400"/>
          </a:p>
        </p:txBody>
      </p:sp>
    </p:spTree>
    <p:extLst>
      <p:ext uri="{BB962C8B-B14F-4D97-AF65-F5344CB8AC3E}">
        <p14:creationId xmlns:p14="http://schemas.microsoft.com/office/powerpoint/2010/main" val="360475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タイトル 1">
            <a:extLst>
              <a:ext uri="{FF2B5EF4-FFF2-40B4-BE49-F238E27FC236}">
                <a16:creationId xmlns:a16="http://schemas.microsoft.com/office/drawing/2014/main" id="{53163F13-A8ED-FE52-D7C5-11EA49B5AB64}"/>
              </a:ext>
            </a:extLst>
          </p:cNvPr>
          <p:cNvSpPr>
            <a:spLocks noGrp="1"/>
          </p:cNvSpPr>
          <p:nvPr>
            <p:ph type="title"/>
          </p:nvPr>
        </p:nvSpPr>
        <p:spPr>
          <a:xfrm>
            <a:off x="640079" y="1572768"/>
            <a:ext cx="8162176" cy="1406993"/>
          </a:xfrm>
        </p:spPr>
        <p:txBody>
          <a:bodyPr anchor="b">
            <a:normAutofit/>
          </a:bodyPr>
          <a:lstStyle/>
          <a:p>
            <a:r>
              <a:rPr lang="ja-JP" altLang="en-US" sz="6000"/>
              <a:t>まとめと今後の展望</a:t>
            </a:r>
            <a:endParaRPr kumimoji="1" lang="ja-JP" altLang="en-US" sz="6000"/>
          </a:p>
        </p:txBody>
      </p:sp>
      <p:graphicFrame>
        <p:nvGraphicFramePr>
          <p:cNvPr id="11" name="コンテンツ プレースホルダー 2">
            <a:extLst>
              <a:ext uri="{FF2B5EF4-FFF2-40B4-BE49-F238E27FC236}">
                <a16:creationId xmlns:a16="http://schemas.microsoft.com/office/drawing/2014/main" id="{65C73194-F1CD-5C23-BAD4-B2BD9401679D}"/>
              </a:ext>
            </a:extLst>
          </p:cNvPr>
          <p:cNvGraphicFramePr>
            <a:graphicFrameLocks noGrp="1"/>
          </p:cNvGraphicFramePr>
          <p:nvPr>
            <p:ph idx="1"/>
            <p:extLst>
              <p:ext uri="{D42A27DB-BD31-4B8C-83A1-F6EECF244321}">
                <p14:modId xmlns:p14="http://schemas.microsoft.com/office/powerpoint/2010/main" val="4275435708"/>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40078" y="3593592"/>
          <a:ext cx="10808208"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a:extLst>
              <a:ext uri="{FF2B5EF4-FFF2-40B4-BE49-F238E27FC236}">
                <a16:creationId xmlns:a16="http://schemas.microsoft.com/office/drawing/2014/main" id="{F21FC8CC-145C-8745-889B-6521F9CCB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3256965"/>
            <a:ext cx="97886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5516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タイトル 1">
            <a:extLst>
              <a:ext uri="{FF2B5EF4-FFF2-40B4-BE49-F238E27FC236}">
                <a16:creationId xmlns:a16="http://schemas.microsoft.com/office/drawing/2014/main" id="{1E36A6DD-E8F9-AFF5-7584-3F50647C7E95}"/>
              </a:ext>
            </a:extLst>
          </p:cNvPr>
          <p:cNvSpPr>
            <a:spLocks noGrp="1"/>
          </p:cNvSpPr>
          <p:nvPr>
            <p:ph type="ctrTitle"/>
          </p:nvPr>
        </p:nvSpPr>
        <p:spPr>
          <a:xfrm>
            <a:off x="559219" y="1115844"/>
            <a:ext cx="7680960" cy="4631911"/>
          </a:xfrm>
        </p:spPr>
        <p:txBody>
          <a:bodyPr anchor="b">
            <a:normAutofit/>
          </a:bodyPr>
          <a:lstStyle/>
          <a:p>
            <a:r>
              <a:rPr lang="ja-JP" altLang="en-US" sz="6500"/>
              <a:t>中小企業支援制度に関する知識と実務経験の深化</a:t>
            </a:r>
            <a:endParaRPr kumimoji="1" lang="ja-JP" altLang="en-US" sz="6500"/>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239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タイトル 1">
            <a:extLst>
              <a:ext uri="{FF2B5EF4-FFF2-40B4-BE49-F238E27FC236}">
                <a16:creationId xmlns:a16="http://schemas.microsoft.com/office/drawing/2014/main" id="{6613777E-30EE-3C65-5E8D-060076CCB4E7}"/>
              </a:ext>
            </a:extLst>
          </p:cNvPr>
          <p:cNvSpPr>
            <a:spLocks noGrp="1"/>
          </p:cNvSpPr>
          <p:nvPr>
            <p:ph type="title"/>
          </p:nvPr>
        </p:nvSpPr>
        <p:spPr>
          <a:xfrm>
            <a:off x="640080" y="914400"/>
            <a:ext cx="3412998" cy="1839433"/>
          </a:xfrm>
        </p:spPr>
        <p:txBody>
          <a:bodyPr>
            <a:normAutofit/>
          </a:bodyPr>
          <a:lstStyle/>
          <a:p>
            <a:r>
              <a:rPr lang="ja-JP" altLang="en-US" sz="3600"/>
              <a:t>補助金・助成金制度の最新動向の把握</a:t>
            </a:r>
            <a:endParaRPr kumimoji="1" lang="ja-JP" altLang="en-US" sz="3600"/>
          </a:p>
        </p:txBody>
      </p:sp>
      <p:graphicFrame>
        <p:nvGraphicFramePr>
          <p:cNvPr id="4" name="コンテンツ プレースホルダー 4">
            <a:extLst>
              <a:ext uri="{FF2B5EF4-FFF2-40B4-BE49-F238E27FC236}">
                <a16:creationId xmlns:a16="http://schemas.microsoft.com/office/drawing/2014/main" id="{572A66D9-36E8-4AEB-BCED-2EE87ECE5327}"/>
              </a:ext>
            </a:extLst>
          </p:cNvPr>
          <p:cNvGraphicFramePr>
            <a:graphicFrameLocks noGrp="1"/>
          </p:cNvGraphicFramePr>
          <p:nvPr>
            <p:ph idx="1"/>
            <p:extLst>
              <p:ext uri="{D42A27DB-BD31-4B8C-83A1-F6EECF244321}">
                <p14:modId xmlns:p14="http://schemas.microsoft.com/office/powerpoint/2010/main" val="1618853441"/>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200851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9867996-B86E-B6D3-0DD9-96B38F9F6CCB}"/>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ja-JP" altLang="en-US" sz="3400"/>
              <a:t>地方自治体の支援策や実務運用への精通</a:t>
            </a:r>
            <a:endParaRPr kumimoji="1" lang="en-US" altLang="ja-JP" sz="3400"/>
          </a:p>
        </p:txBody>
      </p:sp>
      <p:sp>
        <p:nvSpPr>
          <p:cNvPr id="4" name="コンテンツ プレースホルダー 3">
            <a:extLst>
              <a:ext uri="{FF2B5EF4-FFF2-40B4-BE49-F238E27FC236}">
                <a16:creationId xmlns:a16="http://schemas.microsoft.com/office/drawing/2014/main" id="{FF4CC784-110E-4292-38EB-508B92BA1AD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Font typeface="Arial" panose="020B0604020202020204" pitchFamily="34" charset="0"/>
              <a:buNone/>
            </a:pPr>
            <a:r>
              <a:rPr lang="ja-JP" altLang="en-US" sz="1400" b="1"/>
              <a:t>地域別支援策の理解</a:t>
            </a:r>
          </a:p>
          <a:p>
            <a:pPr marL="0" lvl="1" indent="0">
              <a:buFont typeface="Arial" panose="020B0604020202020204" pitchFamily="34" charset="0"/>
              <a:buNone/>
            </a:pPr>
            <a:r>
              <a:rPr lang="ja-JP" altLang="en-US" sz="1400"/>
              <a:t>地域ごとの支援策の違いを把握することで、効果的な支援が可能になります。</a:t>
            </a:r>
          </a:p>
          <a:p>
            <a:pPr marL="0" indent="0">
              <a:spcBef>
                <a:spcPts val="2500"/>
              </a:spcBef>
              <a:buFont typeface="Arial" panose="020B0604020202020204" pitchFamily="34" charset="0"/>
              <a:buNone/>
            </a:pPr>
            <a:r>
              <a:rPr lang="ja-JP" altLang="en-US" sz="1400" b="1"/>
              <a:t>実務運用の流れ把握</a:t>
            </a:r>
          </a:p>
          <a:p>
            <a:pPr marL="0" lvl="1" indent="0">
              <a:buFont typeface="Arial" panose="020B0604020202020204" pitchFamily="34" charset="0"/>
              <a:buNone/>
            </a:pPr>
            <a:r>
              <a:rPr lang="ja-JP" altLang="en-US" sz="1400"/>
              <a:t>実務の流れを理解することで、スムーズな申請支援と問題解決が促進されます。</a:t>
            </a:r>
          </a:p>
          <a:p>
            <a:pPr marL="0" indent="0">
              <a:spcBef>
                <a:spcPts val="2500"/>
              </a:spcBef>
              <a:buFont typeface="Arial" panose="020B0604020202020204" pitchFamily="34" charset="0"/>
              <a:buNone/>
            </a:pPr>
            <a:r>
              <a:rPr lang="ja-JP" altLang="en-US" sz="1400" b="1"/>
              <a:t>地域特性に合わせた支援</a:t>
            </a:r>
          </a:p>
          <a:p>
            <a:pPr marL="0" lvl="1" indent="0">
              <a:buFont typeface="Arial" panose="020B0604020202020204" pitchFamily="34" charset="0"/>
              <a:buNone/>
            </a:pPr>
            <a:r>
              <a:rPr lang="ja-JP" altLang="en-US" sz="1400"/>
              <a:t>各地域の特性に応じた支援策の提供が重要で、効果的な対応につながります。</a:t>
            </a:r>
            <a:endParaRPr kumimoji="1" lang="ja-JP" altLang="en-US" sz="1400"/>
          </a:p>
        </p:txBody>
      </p:sp>
      <p:pic>
        <p:nvPicPr>
          <p:cNvPr id="5" name="コンテンツ プレースホルダー 4" descr="環境と公害について議論する2人の政治家">
            <a:extLst>
              <a:ext uri="{FF2B5EF4-FFF2-40B4-BE49-F238E27FC236}">
                <a16:creationId xmlns:a16="http://schemas.microsoft.com/office/drawing/2014/main" id="{AF8886C1-5044-43B8-9616-F5B80C32E2E4}"/>
              </a:ext>
            </a:extLst>
          </p:cNvPr>
          <p:cNvPicPr>
            <a:picLocks noGrp="1" noChangeAspect="1"/>
          </p:cNvPicPr>
          <p:nvPr>
            <p:ph sz="half" idx="1"/>
          </p:nvPr>
        </p:nvPicPr>
        <p:blipFill>
          <a:blip r:embed="rId3"/>
          <a:srcRect l="15032" r="30166" b="-2"/>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755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5EFF5BEF-396A-BE4F-3DFC-335F8A2AFE55}"/>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ja-JP" altLang="en-US" sz="3400"/>
              <a:t>申請手続き・実績報告等の運用ノウハウの習得</a:t>
            </a:r>
            <a:endParaRPr kumimoji="1" lang="en-US" altLang="ja-JP" sz="3400"/>
          </a:p>
        </p:txBody>
      </p:sp>
      <p:pic>
        <p:nvPicPr>
          <p:cNvPr id="5" name="コンテンツ プレースホルダー 4" descr="「整理整頓のためのアイコンのセット。 ドキュメント、検索アイコン、フォルダーなどの高解像度ラスターファイルが含まれています。すべての画像は私自身のデザインであることに注意してください。」">
            <a:extLst>
              <a:ext uri="{FF2B5EF4-FFF2-40B4-BE49-F238E27FC236}">
                <a16:creationId xmlns:a16="http://schemas.microsoft.com/office/drawing/2014/main" id="{9FA17084-B7E9-444E-B8DB-BE6D492A8DAD}"/>
              </a:ext>
            </a:extLst>
          </p:cNvPr>
          <p:cNvPicPr>
            <a:picLocks noGrp="1" noChangeAspect="1"/>
          </p:cNvPicPr>
          <p:nvPr>
            <p:ph sz="half" idx="1"/>
          </p:nvPr>
        </p:nvPicPr>
        <p:blipFill>
          <a:blip r:embed="rId3"/>
          <a:srcRect l="17502" r="1" b="1"/>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コンテンツ プレースホルダー 3">
            <a:extLst>
              <a:ext uri="{FF2B5EF4-FFF2-40B4-BE49-F238E27FC236}">
                <a16:creationId xmlns:a16="http://schemas.microsoft.com/office/drawing/2014/main" id="{D8C48D83-0F06-516C-0278-2F4B1EB4B6F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Font typeface="Arial" panose="020B0604020202020204" pitchFamily="34" charset="0"/>
              <a:buNone/>
            </a:pPr>
            <a:r>
              <a:rPr lang="ja-JP" altLang="en-US" sz="1400" b="1"/>
              <a:t>申請書類の正確な作成</a:t>
            </a:r>
          </a:p>
          <a:p>
            <a:pPr marL="0" lvl="1" indent="0">
              <a:buFont typeface="Arial" panose="020B0604020202020204" pitchFamily="34" charset="0"/>
              <a:buNone/>
            </a:pPr>
            <a:r>
              <a:rPr lang="ja-JP" altLang="en-US" sz="1400"/>
              <a:t>申請書類の作成は複雑であるため、正確さが求められミスを防ぐことが重要です。</a:t>
            </a:r>
          </a:p>
          <a:p>
            <a:pPr marL="0" indent="0">
              <a:spcBef>
                <a:spcPts val="2500"/>
              </a:spcBef>
              <a:buFont typeface="Arial" panose="020B0604020202020204" pitchFamily="34" charset="0"/>
              <a:buNone/>
            </a:pPr>
            <a:r>
              <a:rPr lang="ja-JP" altLang="en-US" sz="1400" b="1"/>
              <a:t>実績報告の効率的な方法</a:t>
            </a:r>
          </a:p>
          <a:p>
            <a:pPr marL="0" lvl="1" indent="0">
              <a:buFont typeface="Arial" panose="020B0604020202020204" pitchFamily="34" charset="0"/>
              <a:buNone/>
            </a:pPr>
            <a:r>
              <a:rPr lang="ja-JP" altLang="en-US" sz="1400"/>
              <a:t>実績報告は迅速かつ明確に行う必要があり、効率的な方法の習得が支援の質を高めます。</a:t>
            </a:r>
          </a:p>
          <a:p>
            <a:pPr marL="0" indent="0">
              <a:spcBef>
                <a:spcPts val="2500"/>
              </a:spcBef>
              <a:buFont typeface="Arial" panose="020B0604020202020204" pitchFamily="34" charset="0"/>
              <a:buNone/>
            </a:pPr>
            <a:r>
              <a:rPr lang="ja-JP" altLang="en-US" sz="1400" b="1"/>
              <a:t>運用ノウハウの重要性</a:t>
            </a:r>
          </a:p>
          <a:p>
            <a:pPr marL="0" lvl="1" indent="0">
              <a:buFont typeface="Arial" panose="020B0604020202020204" pitchFamily="34" charset="0"/>
              <a:buNone/>
            </a:pPr>
            <a:r>
              <a:rPr lang="ja-JP" altLang="en-US" sz="1400"/>
              <a:t>申請と報告の運用ノウハウを持つことで対応がスムーズになり業務品質が向上します。</a:t>
            </a:r>
            <a:endParaRPr kumimoji="1" lang="ja-JP" altLang="en-US" sz="1400"/>
          </a:p>
        </p:txBody>
      </p:sp>
    </p:spTree>
    <p:extLst>
      <p:ext uri="{BB962C8B-B14F-4D97-AF65-F5344CB8AC3E}">
        <p14:creationId xmlns:p14="http://schemas.microsoft.com/office/powerpoint/2010/main" val="2352936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タイトル 1">
            <a:extLst>
              <a:ext uri="{FF2B5EF4-FFF2-40B4-BE49-F238E27FC236}">
                <a16:creationId xmlns:a16="http://schemas.microsoft.com/office/drawing/2014/main" id="{BC9E5DFF-3FCF-FBB7-868A-1096116DE4D7}"/>
              </a:ext>
            </a:extLst>
          </p:cNvPr>
          <p:cNvSpPr>
            <a:spLocks noGrp="1"/>
          </p:cNvSpPr>
          <p:nvPr>
            <p:ph type="ctrTitle"/>
          </p:nvPr>
        </p:nvSpPr>
        <p:spPr>
          <a:xfrm>
            <a:off x="559219" y="1115844"/>
            <a:ext cx="7680960" cy="4631911"/>
          </a:xfrm>
        </p:spPr>
        <p:txBody>
          <a:bodyPr anchor="b">
            <a:normAutofit/>
          </a:bodyPr>
          <a:lstStyle/>
          <a:p>
            <a:r>
              <a:rPr lang="ja-JP" altLang="en-US" sz="6500"/>
              <a:t>経営者目線のヒアリング力・コミュニケーション力の強化</a:t>
            </a:r>
            <a:endParaRPr kumimoji="1" lang="ja-JP" altLang="en-US" sz="6500"/>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276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53834D6F-F85E-A316-488D-580F79EB0858}"/>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ja-JP" altLang="en-US" sz="3400"/>
              <a:t>傾聴と質問技術による本音の引き出し</a:t>
            </a:r>
            <a:endParaRPr kumimoji="1" lang="en-US" altLang="ja-JP" sz="3400"/>
          </a:p>
        </p:txBody>
      </p:sp>
      <p:sp>
        <p:nvSpPr>
          <p:cNvPr id="4" name="コンテンツ プレースホルダー 3">
            <a:extLst>
              <a:ext uri="{FF2B5EF4-FFF2-40B4-BE49-F238E27FC236}">
                <a16:creationId xmlns:a16="http://schemas.microsoft.com/office/drawing/2014/main" id="{EE6EA561-CB75-F29B-383C-D2D72EECFB3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Font typeface="Arial" panose="020B0604020202020204" pitchFamily="34" charset="0"/>
              <a:buNone/>
            </a:pPr>
            <a:r>
              <a:rPr lang="ja-JP" altLang="en-US" sz="1400" b="1"/>
              <a:t>積極的な傾聴の重要性</a:t>
            </a:r>
          </a:p>
          <a:p>
            <a:pPr marL="0" lvl="1" indent="0">
              <a:buFont typeface="Arial" panose="020B0604020202020204" pitchFamily="34" charset="0"/>
              <a:buNone/>
            </a:pPr>
            <a:r>
              <a:rPr lang="ja-JP" altLang="en-US" sz="1400"/>
              <a:t>経営者の話に集中し、言葉だけでなく感情や意図も理解します。これにより信頼関係が築けます。</a:t>
            </a:r>
          </a:p>
          <a:p>
            <a:pPr marL="0" indent="0">
              <a:spcBef>
                <a:spcPts val="2500"/>
              </a:spcBef>
              <a:buFont typeface="Arial" panose="020B0604020202020204" pitchFamily="34" charset="0"/>
              <a:buNone/>
            </a:pPr>
            <a:r>
              <a:rPr lang="ja-JP" altLang="en-US" sz="1400" b="1"/>
              <a:t>効果的な質問技術</a:t>
            </a:r>
          </a:p>
          <a:p>
            <a:pPr marL="0" lvl="1" indent="0">
              <a:buFont typeface="Arial" panose="020B0604020202020204" pitchFamily="34" charset="0"/>
              <a:buNone/>
            </a:pPr>
            <a:r>
              <a:rPr lang="ja-JP" altLang="en-US" sz="1400"/>
              <a:t>オープンエンドの質問で本音を引き出し、経営者の潜在的なニーズを明確にします。</a:t>
            </a:r>
          </a:p>
          <a:p>
            <a:pPr marL="0" indent="0">
              <a:spcBef>
                <a:spcPts val="2500"/>
              </a:spcBef>
              <a:buFont typeface="Arial" panose="020B0604020202020204" pitchFamily="34" charset="0"/>
              <a:buNone/>
            </a:pPr>
            <a:r>
              <a:rPr lang="ja-JP" altLang="en-US" sz="1400" b="1"/>
              <a:t>真の問題発見</a:t>
            </a:r>
          </a:p>
          <a:p>
            <a:pPr marL="0" lvl="1" indent="0">
              <a:buFont typeface="Arial" panose="020B0604020202020204" pitchFamily="34" charset="0"/>
              <a:buNone/>
            </a:pPr>
            <a:r>
              <a:rPr lang="ja-JP" altLang="en-US" sz="1400"/>
              <a:t>傾聴と質問により表面的な問題の裏にある本質的な課題を把握します。</a:t>
            </a:r>
            <a:endParaRPr kumimoji="1" lang="ja-JP" altLang="en-US" sz="1400"/>
          </a:p>
        </p:txBody>
      </p:sp>
      <p:pic>
        <p:nvPicPr>
          <p:cNvPr id="5" name="コンテンツ プレースホルダー 4" descr="心理学者のセッションで泣く男">
            <a:extLst>
              <a:ext uri="{FF2B5EF4-FFF2-40B4-BE49-F238E27FC236}">
                <a16:creationId xmlns:a16="http://schemas.microsoft.com/office/drawing/2014/main" id="{B2A0B0FA-3273-4CAB-B30F-6B095CA32979}"/>
              </a:ext>
            </a:extLst>
          </p:cNvPr>
          <p:cNvPicPr>
            <a:picLocks noGrp="1" noChangeAspect="1"/>
          </p:cNvPicPr>
          <p:nvPr>
            <p:ph sz="half" idx="1"/>
          </p:nvPr>
        </p:nvPicPr>
        <p:blipFill>
          <a:blip r:embed="rId3"/>
          <a:srcRect l="32415" r="8047" b="2"/>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900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85BEAB16-7C6B-D06C-AF22-EF2DEBD1B094}"/>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ja-JP" altLang="en-US" sz="3400"/>
              <a:t>要点整理と記録ツールの活用</a:t>
            </a:r>
            <a:endParaRPr kumimoji="1" lang="en-US" altLang="ja-JP" sz="3400"/>
          </a:p>
        </p:txBody>
      </p:sp>
      <p:sp>
        <p:nvSpPr>
          <p:cNvPr id="4" name="コンテンツ プレースホルダー 3">
            <a:extLst>
              <a:ext uri="{FF2B5EF4-FFF2-40B4-BE49-F238E27FC236}">
                <a16:creationId xmlns:a16="http://schemas.microsoft.com/office/drawing/2014/main" id="{26FCA85F-68AD-A1B5-3FA2-5A7005FA20A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Font typeface="Arial" panose="020B0604020202020204" pitchFamily="34" charset="0"/>
              <a:buNone/>
            </a:pPr>
            <a:r>
              <a:rPr lang="ja-JP" altLang="en-US" sz="1400" b="1"/>
              <a:t>ヒアリング内容の整理</a:t>
            </a:r>
          </a:p>
          <a:p>
            <a:pPr marL="0" lvl="1" indent="0">
              <a:buFont typeface="Arial" panose="020B0604020202020204" pitchFamily="34" charset="0"/>
              <a:buNone/>
            </a:pPr>
            <a:r>
              <a:rPr lang="ja-JP" altLang="en-US" sz="1400"/>
              <a:t>ヒアリング内容を体系的に整理することで、重要な情報を見落とさず明確に把握できます。</a:t>
            </a:r>
          </a:p>
          <a:p>
            <a:pPr marL="0" indent="0">
              <a:spcBef>
                <a:spcPts val="2500"/>
              </a:spcBef>
              <a:buFont typeface="Arial" panose="020B0604020202020204" pitchFamily="34" charset="0"/>
              <a:buNone/>
            </a:pPr>
            <a:r>
              <a:rPr lang="ja-JP" altLang="en-US" sz="1400" b="1"/>
              <a:t>適切な記録の重要性</a:t>
            </a:r>
          </a:p>
          <a:p>
            <a:pPr marL="0" lvl="1" indent="0">
              <a:buFont typeface="Arial" panose="020B0604020202020204" pitchFamily="34" charset="0"/>
              <a:buNone/>
            </a:pPr>
            <a:r>
              <a:rPr lang="ja-JP" altLang="en-US" sz="1400"/>
              <a:t>正確な記録は後の分析や支援方針の検討に不可欠で、情報の再利用を可能にします。</a:t>
            </a:r>
          </a:p>
          <a:p>
            <a:pPr marL="0" indent="0">
              <a:spcBef>
                <a:spcPts val="2500"/>
              </a:spcBef>
              <a:buFont typeface="Arial" panose="020B0604020202020204" pitchFamily="34" charset="0"/>
              <a:buNone/>
            </a:pPr>
            <a:r>
              <a:rPr lang="ja-JP" altLang="en-US" sz="1400" b="1"/>
              <a:t>デジタルツールの活用</a:t>
            </a:r>
          </a:p>
          <a:p>
            <a:pPr marL="0" lvl="1" indent="0">
              <a:buFont typeface="Arial" panose="020B0604020202020204" pitchFamily="34" charset="0"/>
              <a:buNone/>
            </a:pPr>
            <a:r>
              <a:rPr lang="ja-JP" altLang="en-US" sz="1400"/>
              <a:t>デジタルツールを使うことで効率的な情報管理と共有が促進されます。</a:t>
            </a:r>
            <a:endParaRPr kumimoji="1" lang="ja-JP" altLang="en-US" sz="1400"/>
          </a:p>
        </p:txBody>
      </p:sp>
      <p:pic>
        <p:nvPicPr>
          <p:cNvPr id="5" name="コンテンツ プレースホルダー 4" descr="ヘッドホンを頭に乗せた先輩女性がテーブルに座り、ノートパソコンとオンライン学習を使っている。">
            <a:extLst>
              <a:ext uri="{FF2B5EF4-FFF2-40B4-BE49-F238E27FC236}">
                <a16:creationId xmlns:a16="http://schemas.microsoft.com/office/drawing/2014/main" id="{483A10A4-8C6D-47D7-AE7D-E4603B18705D}"/>
              </a:ext>
            </a:extLst>
          </p:cNvPr>
          <p:cNvPicPr>
            <a:picLocks noGrp="1" noChangeAspect="1"/>
          </p:cNvPicPr>
          <p:nvPr>
            <p:ph sz="half" idx="1"/>
          </p:nvPr>
        </p:nvPicPr>
        <p:blipFill>
          <a:blip r:embed="rId3"/>
          <a:srcRect l="17760" r="27234"/>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218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TotalTime>
  <Words>2449</Words>
  <Application>Microsoft Macintosh PowerPoint</Application>
  <PresentationFormat>ワイド画面</PresentationFormat>
  <Paragraphs>169</Paragraphs>
  <Slides>23</Slides>
  <Notes>23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23</vt:i4>
      </vt:variant>
    </vt:vector>
  </HeadingPairs>
  <TitlesOfParts>
    <vt:vector size="28" baseType="lpstr">
      <vt:lpstr>游ゴシック</vt:lpstr>
      <vt:lpstr>Arial</vt:lpstr>
      <vt:lpstr>Bierstadt</vt:lpstr>
      <vt:lpstr>Grandview Display</vt:lpstr>
      <vt:lpstr>DashVTI</vt:lpstr>
      <vt:lpstr>商工会議所経営指導員の指導力を高めるための実践的ポイント</vt:lpstr>
      <vt:lpstr>本日の議題一覧</vt:lpstr>
      <vt:lpstr>中小企業支援制度に関する知識と実務経験の深化</vt:lpstr>
      <vt:lpstr>補助金・助成金制度の最新動向の把握</vt:lpstr>
      <vt:lpstr>地方自治体の支援策や実務運用への精通</vt:lpstr>
      <vt:lpstr>申請手続き・実績報告等の運用ノウハウの習得</vt:lpstr>
      <vt:lpstr>経営者目線のヒアリング力・コミュニケーション力の強化</vt:lpstr>
      <vt:lpstr>傾聴と質問技術による本音の引き出し</vt:lpstr>
      <vt:lpstr>要点整理と記録ツールの活用</vt:lpstr>
      <vt:lpstr>安心感を与える説明・フォローアップ</vt:lpstr>
      <vt:lpstr>経営分析・現場感覚・柔軟性に基づく的確な支援</vt:lpstr>
      <vt:lpstr>財務三表と経営指標を活用した状況分析</vt:lpstr>
      <vt:lpstr>現場視察とケースごとの個別対応</vt:lpstr>
      <vt:lpstr>PDCAサイクルを通じた継続的な改善提案</vt:lpstr>
      <vt:lpstr>デジタル・ITリテラシーと地域ネットワーク活用力の向上</vt:lpstr>
      <vt:lpstr>クラウド会計やSNS等の最新デジタルツール活用</vt:lpstr>
      <vt:lpstr>地域支援機関・企業・大学等との連携促進</vt:lpstr>
      <vt:lpstr>DX推進や創業支援に向けたロードマップ作成</vt:lpstr>
      <vt:lpstr>自己研鑽・ナレッジ共有と支援成果の拡大</vt:lpstr>
      <vt:lpstr>定期的な学習・事例共有・内部勉強会の実践</vt:lpstr>
      <vt:lpstr>成功事例ドキュメント化とナレッジの組織展開</vt:lpstr>
      <vt:lpstr>小さな成功体験の蓄積と動機付け</vt:lpstr>
      <vt:lpstr>まとめと今後の展望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知也 村上</dc:creator>
  <cp:lastModifiedBy>知也 村上</cp:lastModifiedBy>
  <cp:revision>1</cp:revision>
  <dcterms:created xsi:type="dcterms:W3CDTF">2025-07-30T07:12:41Z</dcterms:created>
  <dcterms:modified xsi:type="dcterms:W3CDTF">2025-07-30T07:28:49Z</dcterms:modified>
</cp:coreProperties>
</file>