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26979"/>
    <p:restoredTop sz="86414"/>
  </p:normalViewPr>
  <p:slideViewPr>
    <p:cSldViewPr snapToGrid="0">
      <p:cViewPr varScale="1">
        <p:scale>
          <a:sx n="125" d="100"/>
          <a:sy n="125" d="100"/>
        </p:scale>
        <p:origin x="176" y="408"/>
      </p:cViewPr>
      <p:guideLst/>
    </p:cSldViewPr>
  </p:slideViewPr>
  <p:outlineViewPr>
    <p:cViewPr>
      <p:scale>
        <a:sx n="33" d="100"/>
        <a:sy n="33" d="100"/>
      </p:scale>
      <p:origin x="0" y="-48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37741-BE06-0C4A-B290-17DCDDA64BFA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BCF60-EF43-3F41-942A-2139EE42B2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853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47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987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187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308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60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4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358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780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036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527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BCF60-EF43-3F41-942A-2139EE42B27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29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39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99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039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973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997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65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98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63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20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06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72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45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93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BA28AF7-8D2C-A74E-A900-66EB1261C866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18D618B4-78A8-8E4D-A482-06AB01892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4570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FBFD0-725F-8BD0-26C8-69C0B0B977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/>
              <a:t>商工会議所の経営指導員の指導力を高めるためのポイント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8C2BA6-468F-16C4-580B-EE332D4A7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635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D634C9-BB27-0BBE-4097-42F03B90C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9. </a:t>
            </a:r>
            <a:r>
              <a:rPr kumimoji="1" lang="ja-JP" altLang="en-US"/>
              <a:t>成果に結びつく</a:t>
            </a:r>
            <a:r>
              <a:rPr kumimoji="1" lang="en-US" altLang="ja-JP" dirty="0"/>
              <a:t>PDCA</a:t>
            </a:r>
            <a:r>
              <a:rPr kumimoji="1" lang="ja-JP" altLang="en-US"/>
              <a:t>の実践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FE1B38-7DE6-3B66-5291-9E8980444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初回面談→目標設定→行動計画→進捗確認→成果報告まで一貫支援</a:t>
            </a:r>
          </a:p>
          <a:p>
            <a:pPr lvl="0"/>
            <a:r>
              <a:rPr kumimoji="1" lang="ja-JP" altLang="en-US"/>
              <a:t>記録と評価をもとに継続的な改善提案</a:t>
            </a:r>
          </a:p>
          <a:p>
            <a:pPr lvl="0"/>
            <a:r>
              <a:rPr kumimoji="1" lang="ja-JP" altLang="en-US"/>
              <a:t>小さな成功体験を積ませることで動機付け</a:t>
            </a:r>
          </a:p>
          <a:p>
            <a:pPr lvl="0"/>
            <a:r>
              <a:rPr kumimoji="1" lang="ja-JP" altLang="en-US"/>
              <a:t>支援活動のログを取って組織的にナレッジ化</a:t>
            </a:r>
          </a:p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218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C7244A-6C8A-2EFA-FD91-B7C436045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10. </a:t>
            </a:r>
            <a:r>
              <a:rPr kumimoji="1" lang="ja-JP" altLang="en-US"/>
              <a:t>自己研鑽とナレッジ共有の習慣化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1685E5-EB51-CE62-4FAA-76FDCAB3A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定期的なセミナー参加・読書・資格取得</a:t>
            </a:r>
          </a:p>
          <a:p>
            <a:pPr lvl="0"/>
            <a:r>
              <a:rPr kumimoji="1" lang="ja-JP" altLang="en-US"/>
              <a:t>他の指導員との事例共有・相互フィードバック</a:t>
            </a:r>
          </a:p>
          <a:p>
            <a:pPr lvl="0"/>
            <a:r>
              <a:rPr kumimoji="1" lang="ja-JP" altLang="en-US"/>
              <a:t>商工会議所の内部勉強会やロープレ訓練</a:t>
            </a:r>
          </a:p>
          <a:p>
            <a:pPr lvl="0"/>
            <a:r>
              <a:rPr kumimoji="1" lang="ja-JP" altLang="en-US"/>
              <a:t>成功事例を事業者に展開するためのドキュメント作成</a:t>
            </a:r>
          </a:p>
        </p:txBody>
      </p:sp>
    </p:spTree>
    <p:extLst>
      <p:ext uri="{BB962C8B-B14F-4D97-AF65-F5344CB8AC3E}">
        <p14:creationId xmlns:p14="http://schemas.microsoft.com/office/powerpoint/2010/main" val="1955108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93780A-4CB4-503B-DE97-723F72D07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kumimoji="1" lang="ja-JP" altLang="en-US"/>
              <a:t>中小企業支援制度への深い理解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F47345-C37C-4A1B-FCD3-7A8C7FD44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/>
              <a:t>中小企業庁の補助金・助成金制度の最新情報を把握</a:t>
            </a:r>
          </a:p>
          <a:p>
            <a:pPr lvl="0"/>
            <a:r>
              <a:rPr kumimoji="1" lang="ja-JP" altLang="en-US"/>
              <a:t>地方自治体の支援策（例：創業支援、事業承継）を網羅</a:t>
            </a:r>
          </a:p>
          <a:p>
            <a:pPr lvl="0"/>
            <a:r>
              <a:rPr kumimoji="1" lang="ja-JP" altLang="en-US"/>
              <a:t>制度の申請手続きや実務運用の経験を積む</a:t>
            </a:r>
          </a:p>
          <a:p>
            <a:pPr lvl="0"/>
            <a:r>
              <a:rPr kumimoji="1" lang="ja-JP" altLang="en-US"/>
              <a:t>制度の対象・条件・実績報告の要件まで把握</a:t>
            </a:r>
          </a:p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63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DF8F4A-983B-D25E-014B-C48660B0C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2. </a:t>
            </a:r>
            <a:r>
              <a:rPr kumimoji="1" lang="ja-JP" altLang="en-US"/>
              <a:t>ヒアリング力の向上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76F7D2-45B4-D5AB-C7FB-A7F266E32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/>
              <a:t>経営者の本音を引き出す傾聴技術</a:t>
            </a:r>
          </a:p>
          <a:p>
            <a:pPr lvl="0"/>
            <a:r>
              <a:rPr kumimoji="1" lang="ja-JP" altLang="en-US"/>
              <a:t>課題を言語化・整理するための質問力</a:t>
            </a:r>
          </a:p>
          <a:p>
            <a:pPr lvl="0"/>
            <a:r>
              <a:rPr kumimoji="1" lang="ja-JP" altLang="en-US"/>
              <a:t>相手の価値観・判断基準を尊重する姿勢</a:t>
            </a:r>
          </a:p>
          <a:p>
            <a:pPr lvl="0"/>
            <a:r>
              <a:rPr kumimoji="1" lang="ja-JP" altLang="en-US"/>
              <a:t>メモやツールを活用して情報を正確に記録</a:t>
            </a:r>
          </a:p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98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1DF477-59A9-F78B-52D4-947FABD8C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3. </a:t>
            </a:r>
            <a:r>
              <a:rPr kumimoji="1" lang="ja-JP" altLang="en-US"/>
              <a:t>経営分析スキルの強化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9DE867-D1E9-88F4-45A4-DF2434C0E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/>
              <a:t>財務三表（損益計算書、貸借対照表、キャッシュフロー計算書）の読み取り</a:t>
            </a:r>
          </a:p>
          <a:p>
            <a:pPr lvl="0"/>
            <a:r>
              <a:rPr kumimoji="1" lang="ja-JP" altLang="en-US"/>
              <a:t>損益分岐点分析、原価計算、資金繰り表の作成指導</a:t>
            </a:r>
          </a:p>
          <a:p>
            <a:pPr lvl="0"/>
            <a:r>
              <a:rPr kumimoji="1" lang="ja-JP" altLang="en-US"/>
              <a:t>経営指標（</a:t>
            </a:r>
            <a:r>
              <a:rPr kumimoji="1" lang="en-US" altLang="ja-JP" dirty="0"/>
              <a:t>ROA</a:t>
            </a:r>
            <a:r>
              <a:rPr kumimoji="1" lang="ja-JP" altLang="en-US"/>
              <a:t>、粗利率、営業利益率など）の活用</a:t>
            </a:r>
          </a:p>
          <a:p>
            <a:pPr lvl="0"/>
            <a:r>
              <a:rPr kumimoji="1" lang="ja-JP" altLang="en-US"/>
              <a:t>業種ごとの収益構造の違いに配慮した分析</a:t>
            </a:r>
          </a:p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05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8E5D64-840F-5723-1B8B-DA688C6F6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4. </a:t>
            </a:r>
            <a:r>
              <a:rPr kumimoji="1" lang="ja-JP" altLang="en-US"/>
              <a:t>デジタル・</a:t>
            </a:r>
            <a:r>
              <a:rPr kumimoji="1" lang="en-US" altLang="ja-JP" dirty="0"/>
              <a:t>IT</a:t>
            </a:r>
            <a:r>
              <a:rPr kumimoji="1" lang="ja-JP" altLang="en-US"/>
              <a:t>リテラシーの強化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E56A7F-CA07-0122-E797-630EB512F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/>
              <a:t>クラウド会計・</a:t>
            </a:r>
            <a:r>
              <a:rPr kumimoji="1" lang="en-US" altLang="ja-JP" dirty="0"/>
              <a:t>POS</a:t>
            </a:r>
            <a:r>
              <a:rPr kumimoji="1" lang="ja-JP" altLang="en-US"/>
              <a:t>レジ・勤怠管理などの基本操作</a:t>
            </a:r>
          </a:p>
          <a:p>
            <a:pPr lvl="0"/>
            <a:r>
              <a:rPr kumimoji="1" lang="en-US" altLang="ja-JP" dirty="0"/>
              <a:t>SNS</a:t>
            </a:r>
            <a:r>
              <a:rPr kumimoji="1" lang="ja-JP" altLang="en-US"/>
              <a:t>・</a:t>
            </a:r>
            <a:r>
              <a:rPr kumimoji="1" lang="en-US" altLang="ja-JP" dirty="0"/>
              <a:t>Google</a:t>
            </a:r>
            <a:r>
              <a:rPr kumimoji="1" lang="ja-JP" altLang="en-US"/>
              <a:t>マップ・</a:t>
            </a:r>
            <a:r>
              <a:rPr kumimoji="1" lang="en-US" altLang="ja-JP" dirty="0"/>
              <a:t>LINE</a:t>
            </a:r>
            <a:r>
              <a:rPr kumimoji="1" lang="ja-JP" altLang="en-US"/>
              <a:t>公式アカウント活用支援</a:t>
            </a:r>
          </a:p>
          <a:p>
            <a:pPr lvl="0"/>
            <a:r>
              <a:rPr kumimoji="1" lang="en-US" altLang="ja-JP" dirty="0"/>
              <a:t>ChatGPT</a:t>
            </a:r>
            <a:r>
              <a:rPr kumimoji="1" lang="ja-JP" altLang="en-US"/>
              <a:t>や業務自動化ツールの中小企業向け活用法</a:t>
            </a:r>
          </a:p>
          <a:p>
            <a:pPr lvl="0"/>
            <a:r>
              <a:rPr kumimoji="1" lang="en-US" altLang="ja-JP" dirty="0"/>
              <a:t>DX</a:t>
            </a:r>
            <a:r>
              <a:rPr kumimoji="1" lang="ja-JP" altLang="en-US"/>
              <a:t>推進に向けたロードマップづくり支援</a:t>
            </a:r>
          </a:p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44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7BEEB9-27C6-24B1-2D3C-A417509E8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5. </a:t>
            </a:r>
            <a:r>
              <a:rPr kumimoji="1" lang="ja-JP" altLang="en-US"/>
              <a:t>地域ネットワークの構築・活用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52F954-449E-26D6-B8FD-E91E7A0B8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/>
              <a:t>地元金融機関、士業、支援機関との連携強化</a:t>
            </a:r>
          </a:p>
          <a:p>
            <a:pPr lvl="0"/>
            <a:r>
              <a:rPr kumimoji="1" lang="ja-JP" altLang="en-US"/>
              <a:t>地域商工業者同士のマッチングや共創の支援</a:t>
            </a:r>
          </a:p>
          <a:p>
            <a:pPr lvl="0"/>
            <a:r>
              <a:rPr kumimoji="1" lang="ja-JP" altLang="en-US"/>
              <a:t>行政・</a:t>
            </a:r>
            <a:r>
              <a:rPr kumimoji="1" lang="en-US" altLang="ja-JP" dirty="0"/>
              <a:t>NPO</a:t>
            </a:r>
            <a:r>
              <a:rPr kumimoji="1" lang="ja-JP" altLang="en-US"/>
              <a:t>・大学などの連携リソースの把握</a:t>
            </a:r>
          </a:p>
          <a:p>
            <a:pPr lvl="0"/>
            <a:r>
              <a:rPr kumimoji="1" lang="ja-JP" altLang="en-US"/>
              <a:t>地域イベントやセミナーでの継続的な関与</a:t>
            </a:r>
          </a:p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936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665226-EFB3-B948-8CA7-F70F635B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6. </a:t>
            </a:r>
            <a:r>
              <a:rPr kumimoji="1" lang="ja-JP" altLang="en-US"/>
              <a:t>創業支援・新事業支援の実践力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0E3074-FB8F-6665-4459-2849C4999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/>
              <a:t>創業計画書の作成支援（売上予測、資金計画）</a:t>
            </a:r>
          </a:p>
          <a:p>
            <a:pPr lvl="0"/>
            <a:r>
              <a:rPr kumimoji="1" lang="ja-JP" altLang="en-US"/>
              <a:t>ビジネスモデルキャンバス等の活用</a:t>
            </a:r>
          </a:p>
          <a:p>
            <a:pPr lvl="0"/>
            <a:r>
              <a:rPr kumimoji="1" lang="ja-JP" altLang="en-US"/>
              <a:t>フランチャイズ・ネットショップ等多様な創業形態への対応</a:t>
            </a:r>
          </a:p>
          <a:p>
            <a:pPr lvl="0"/>
            <a:r>
              <a:rPr kumimoji="1" lang="ja-JP" altLang="en-US"/>
              <a:t>創業融資や補助金申請に必要な書類の準備サポート</a:t>
            </a:r>
          </a:p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82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72E49-6163-AEEE-F67C-769BF1F3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7. </a:t>
            </a:r>
            <a:r>
              <a:rPr kumimoji="1" lang="ja-JP" altLang="en-US"/>
              <a:t>コミュニケーション能力の磨き上げ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0A8A3B-6326-F668-FAC5-F7086B1A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/>
              <a:t>難しい内容を噛み砕いて伝える力（説明力）</a:t>
            </a:r>
          </a:p>
          <a:p>
            <a:pPr lvl="0"/>
            <a:r>
              <a:rPr kumimoji="1" lang="ja-JP" altLang="en-US"/>
              <a:t>言葉だけでなく図や例を使った伝達工夫</a:t>
            </a:r>
          </a:p>
          <a:p>
            <a:pPr lvl="0"/>
            <a:r>
              <a:rPr kumimoji="1" lang="ja-JP" altLang="en-US"/>
              <a:t>指導後のフォローアップを丁寧に行う</a:t>
            </a:r>
          </a:p>
          <a:p>
            <a:pPr lvl="0"/>
            <a:r>
              <a:rPr kumimoji="1" lang="ja-JP" altLang="en-US"/>
              <a:t>相手に安心感を与える表情・態度・言葉づかい</a:t>
            </a:r>
          </a:p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641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22E950-AE3E-CD13-3568-CF2E3DD1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en-US" altLang="ja-JP" dirty="0"/>
              <a:t>8. </a:t>
            </a:r>
            <a:r>
              <a:rPr kumimoji="1" lang="ja-JP" altLang="en-US"/>
              <a:t>現場感覚と柔軟性の保持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8C390D-D185-102A-168F-2DB716E0B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/>
              <a:t>実際の事業所訪問や現場視察を積極的に行う</a:t>
            </a:r>
          </a:p>
          <a:p>
            <a:pPr lvl="0"/>
            <a:r>
              <a:rPr kumimoji="1" lang="ja-JP" altLang="en-US"/>
              <a:t>一律対応でなく、個別の状況に応じた助言</a:t>
            </a:r>
          </a:p>
          <a:p>
            <a:pPr lvl="0"/>
            <a:r>
              <a:rPr kumimoji="1" lang="ja-JP" altLang="en-US"/>
              <a:t>事業者の悩みに寄り添いながらも建設的な提案</a:t>
            </a:r>
          </a:p>
          <a:p>
            <a:pPr lvl="0"/>
            <a:r>
              <a:rPr kumimoji="1" lang="ja-JP" altLang="en-US"/>
              <a:t>環境変化に応じてアドバイスを迅速に修正できる力</a:t>
            </a:r>
          </a:p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848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ォータブル">
  <a:themeElements>
    <a:clrScheme name="クォータブル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クォータブル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クォータブル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80</TotalTime>
  <Words>522</Words>
  <Application>Microsoft Macintosh PowerPoint</Application>
  <PresentationFormat>ワイド画面</PresentationFormat>
  <Paragraphs>62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Century Gothic</vt:lpstr>
      <vt:lpstr>Wingdings 2</vt:lpstr>
      <vt:lpstr>クォータブル</vt:lpstr>
      <vt:lpstr>商工会議所の経営指導員の指導力を高めるためのポイント</vt:lpstr>
      <vt:lpstr>中小企業支援制度への深い理解</vt:lpstr>
      <vt:lpstr>2. ヒアリング力の向上</vt:lpstr>
      <vt:lpstr>3. 経営分析スキルの強化</vt:lpstr>
      <vt:lpstr>4. デジタル・ITリテラシーの強化</vt:lpstr>
      <vt:lpstr>5. 地域ネットワークの構築・活用</vt:lpstr>
      <vt:lpstr>6. 創業支援・新事業支援の実践力</vt:lpstr>
      <vt:lpstr>7. コミュニケーション能力の磨き上げ</vt:lpstr>
      <vt:lpstr>8. 現場感覚と柔軟性の保持</vt:lpstr>
      <vt:lpstr>9. 成果に結びつくPDCAの実践</vt:lpstr>
      <vt:lpstr>10. 自己研鑽とナレッジ共有の習慣化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知也 村上</dc:creator>
  <cp:lastModifiedBy>知也 村上</cp:lastModifiedBy>
  <cp:revision>1</cp:revision>
  <dcterms:created xsi:type="dcterms:W3CDTF">2025-07-30T05:26:36Z</dcterms:created>
  <dcterms:modified xsi:type="dcterms:W3CDTF">2025-07-30T06:47:17Z</dcterms:modified>
</cp:coreProperties>
</file>