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x="12192000" cy="6857142"/>
  <p:notesSz cx="12192000" cy="83756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50" b="1" i="0">
                <a:solidFill>
                  <a:schemeClr val="bg1"/>
                </a:solidFill>
                <a:latin typeface="BIZ UDPGothic"/>
                <a:cs typeface="BIZ UDPGothic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50" b="1" i="0">
                <a:solidFill>
                  <a:schemeClr val="bg1"/>
                </a:solidFill>
                <a:latin typeface="BIZ UDPGothic"/>
                <a:cs typeface="BIZ UDPGothic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Noto Sans JP"/>
                <a:cs typeface="Noto Sans JP"/>
              </a:defRPr>
            </a:lvl1pPr>
          </a:lstStyle>
          <a:p>
            <a:pPr marL="12700">
              <a:lnSpc>
                <a:spcPts val="1100"/>
              </a:lnSpc>
            </a:pPr>
            <a:r>
              <a:rPr dirty="0" spc="-95"/>
              <a:t>Genspark</a:t>
            </a:r>
            <a:r>
              <a:rPr dirty="0" spc="-10"/>
              <a:t> </a:t>
            </a:r>
            <a:r>
              <a:rPr dirty="0" sz="1000" spc="-85">
                <a:latin typeface="SimSun"/>
                <a:cs typeface="SimSun"/>
              </a:rPr>
              <a:t>で作成</a:t>
            </a:r>
            <a:endParaRPr sz="1000">
              <a:latin typeface="SimSun"/>
              <a:cs typeface="SimSun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50" b="1" i="0">
                <a:solidFill>
                  <a:schemeClr val="bg1"/>
                </a:solidFill>
                <a:latin typeface="BIZ UDPGothic"/>
                <a:cs typeface="BIZ UDPGothic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050" b="1" i="0">
                <a:solidFill>
                  <a:schemeClr val="bg1"/>
                </a:solidFill>
                <a:latin typeface="BIZ UDPGothic"/>
                <a:cs typeface="BIZ UDPGothic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Noto Sans JP"/>
                <a:cs typeface="Noto Sans JP"/>
              </a:defRPr>
            </a:lvl1pPr>
          </a:lstStyle>
          <a:p>
            <a:pPr marL="12700">
              <a:lnSpc>
                <a:spcPts val="1100"/>
              </a:lnSpc>
            </a:pPr>
            <a:r>
              <a:rPr dirty="0" spc="-95"/>
              <a:t>Genspark</a:t>
            </a:r>
            <a:r>
              <a:rPr dirty="0" spc="-10"/>
              <a:t> </a:t>
            </a:r>
            <a:r>
              <a:rPr dirty="0" sz="1000" spc="-85">
                <a:latin typeface="SimSun"/>
                <a:cs typeface="SimSun"/>
              </a:rPr>
              <a:t>で作成</a:t>
            </a:r>
            <a:endParaRPr sz="1000">
              <a:latin typeface="SimSun"/>
              <a:cs typeface="SimSun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50" b="1" i="0">
                <a:solidFill>
                  <a:schemeClr val="bg1"/>
                </a:solidFill>
                <a:latin typeface="BIZ UDPGothic"/>
                <a:cs typeface="BIZ UDPGothic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Noto Sans JP"/>
                <a:cs typeface="Noto Sans JP"/>
              </a:defRPr>
            </a:lvl1pPr>
          </a:lstStyle>
          <a:p>
            <a:pPr marL="12700">
              <a:lnSpc>
                <a:spcPts val="1100"/>
              </a:lnSpc>
            </a:pPr>
            <a:r>
              <a:rPr dirty="0" spc="-95"/>
              <a:t>Genspark</a:t>
            </a:r>
            <a:r>
              <a:rPr dirty="0" spc="-10"/>
              <a:t> </a:t>
            </a:r>
            <a:r>
              <a:rPr dirty="0" sz="1000" spc="-85">
                <a:latin typeface="SimSun"/>
                <a:cs typeface="SimSun"/>
              </a:rPr>
              <a:t>で作成</a:t>
            </a:r>
            <a:endParaRPr sz="1000">
              <a:latin typeface="SimSun"/>
              <a:cs typeface="SimSun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50" b="1" i="0">
                <a:solidFill>
                  <a:schemeClr val="bg1"/>
                </a:solidFill>
                <a:latin typeface="BIZ UDPGothic"/>
                <a:cs typeface="BIZ UDPGothic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Noto Sans JP"/>
                <a:cs typeface="Noto Sans JP"/>
              </a:defRPr>
            </a:lvl1pPr>
          </a:lstStyle>
          <a:p>
            <a:pPr marL="12700">
              <a:lnSpc>
                <a:spcPts val="1100"/>
              </a:lnSpc>
            </a:pPr>
            <a:r>
              <a:rPr dirty="0" spc="-95"/>
              <a:t>Genspark</a:t>
            </a:r>
            <a:r>
              <a:rPr dirty="0" spc="-10"/>
              <a:t> </a:t>
            </a:r>
            <a:r>
              <a:rPr dirty="0" sz="1000" spc="-85">
                <a:latin typeface="SimSun"/>
                <a:cs typeface="SimSun"/>
              </a:rPr>
              <a:t>で作成</a:t>
            </a:r>
            <a:endParaRPr sz="1000">
              <a:latin typeface="SimSun"/>
              <a:cs typeface="SimSun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Noto Sans JP"/>
                <a:cs typeface="Noto Sans JP"/>
              </a:defRPr>
            </a:lvl1pPr>
          </a:lstStyle>
          <a:p>
            <a:pPr marL="12700">
              <a:lnSpc>
                <a:spcPts val="1100"/>
              </a:lnSpc>
            </a:pPr>
            <a:r>
              <a:rPr dirty="0" spc="-95"/>
              <a:t>Genspark</a:t>
            </a:r>
            <a:r>
              <a:rPr dirty="0" spc="-10"/>
              <a:t> </a:t>
            </a:r>
            <a:r>
              <a:rPr dirty="0" sz="1000" spc="-85">
                <a:latin typeface="SimSun"/>
                <a:cs typeface="SimSun"/>
              </a:rPr>
              <a:t>で作成</a:t>
            </a:r>
            <a:endParaRPr sz="1000">
              <a:latin typeface="SimSun"/>
              <a:cs typeface="SimSun"/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8299" y="161797"/>
            <a:ext cx="5293995" cy="4908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50" b="1" i="0">
                <a:solidFill>
                  <a:schemeClr val="bg1"/>
                </a:solidFill>
                <a:latin typeface="BIZ UDPGothic"/>
                <a:cs typeface="BIZ UDPGothic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516163" y="2071827"/>
            <a:ext cx="5150484" cy="1397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50" b="1" i="0">
                <a:solidFill>
                  <a:schemeClr val="bg1"/>
                </a:solidFill>
                <a:latin typeface="BIZ UDPGothic"/>
                <a:cs typeface="BIZ UDPGothic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11000133" y="6439915"/>
            <a:ext cx="899795" cy="2666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50" b="0" i="0">
                <a:solidFill>
                  <a:schemeClr val="bg1"/>
                </a:solidFill>
                <a:latin typeface="Noto Sans JP"/>
                <a:cs typeface="Noto Sans JP"/>
              </a:defRPr>
            </a:lvl1pPr>
          </a:lstStyle>
          <a:p>
            <a:pPr marL="12700">
              <a:lnSpc>
                <a:spcPts val="1100"/>
              </a:lnSpc>
            </a:pPr>
            <a:r>
              <a:rPr dirty="0" spc="-95"/>
              <a:t>Genspark</a:t>
            </a:r>
            <a:r>
              <a:rPr dirty="0" spc="-10"/>
              <a:t> </a:t>
            </a:r>
            <a:r>
              <a:rPr dirty="0" sz="1000" spc="-85">
                <a:latin typeface="SimSun"/>
                <a:cs typeface="SimSun"/>
              </a:rPr>
              <a:t>で作成</a:t>
            </a:r>
            <a:endParaRPr sz="1000">
              <a:latin typeface="SimSun"/>
              <a:cs typeface="SimSun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3.png"/><Relationship Id="rId3" Type="http://schemas.openxmlformats.org/officeDocument/2006/relationships/image" Target="../media/image44.png"/><Relationship Id="rId4" Type="http://schemas.openxmlformats.org/officeDocument/2006/relationships/image" Target="../media/image45.png"/><Relationship Id="rId5" Type="http://schemas.openxmlformats.org/officeDocument/2006/relationships/image" Target="../media/image46.png"/><Relationship Id="rId6" Type="http://schemas.openxmlformats.org/officeDocument/2006/relationships/image" Target="../media/image24.png"/><Relationship Id="rId7" Type="http://schemas.openxmlformats.org/officeDocument/2006/relationships/image" Target="../media/image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47.png"/><Relationship Id="rId4" Type="http://schemas.openxmlformats.org/officeDocument/2006/relationships/image" Target="../media/image48.png"/><Relationship Id="rId5" Type="http://schemas.openxmlformats.org/officeDocument/2006/relationships/image" Target="../media/image10.png"/><Relationship Id="rId6" Type="http://schemas.openxmlformats.org/officeDocument/2006/relationships/image" Target="../media/image24.png"/><Relationship Id="rId7" Type="http://schemas.openxmlformats.org/officeDocument/2006/relationships/image" Target="../media/image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Relationship Id="rId3" Type="http://schemas.openxmlformats.org/officeDocument/2006/relationships/image" Target="../media/image46.png"/><Relationship Id="rId4" Type="http://schemas.openxmlformats.org/officeDocument/2006/relationships/image" Target="../media/image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9.png"/><Relationship Id="rId3" Type="http://schemas.openxmlformats.org/officeDocument/2006/relationships/image" Target="../media/image35.png"/><Relationship Id="rId4" Type="http://schemas.openxmlformats.org/officeDocument/2006/relationships/image" Target="../media/image34.png"/><Relationship Id="rId5" Type="http://schemas.openxmlformats.org/officeDocument/2006/relationships/image" Target="../media/image50.png"/><Relationship Id="rId6" Type="http://schemas.openxmlformats.org/officeDocument/2006/relationships/image" Target="../media/image24.png"/><Relationship Id="rId7" Type="http://schemas.openxmlformats.org/officeDocument/2006/relationships/image" Target="../media/image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1.png"/><Relationship Id="rId3" Type="http://schemas.openxmlformats.org/officeDocument/2006/relationships/image" Target="../media/image52.png"/><Relationship Id="rId4" Type="http://schemas.openxmlformats.org/officeDocument/2006/relationships/image" Target="../media/image53.png"/><Relationship Id="rId5" Type="http://schemas.openxmlformats.org/officeDocument/2006/relationships/image" Target="../media/image54.png"/><Relationship Id="rId6" Type="http://schemas.openxmlformats.org/officeDocument/2006/relationships/image" Target="../media/image55.png"/><Relationship Id="rId7" Type="http://schemas.openxmlformats.org/officeDocument/2006/relationships/image" Target="../media/image56.png"/><Relationship Id="rId8" Type="http://schemas.openxmlformats.org/officeDocument/2006/relationships/image" Target="../media/image57.png"/><Relationship Id="rId9" Type="http://schemas.openxmlformats.org/officeDocument/2006/relationships/image" Target="../media/image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8.png"/><Relationship Id="rId3" Type="http://schemas.openxmlformats.org/officeDocument/2006/relationships/image" Target="../media/image59.png"/><Relationship Id="rId4" Type="http://schemas.openxmlformats.org/officeDocument/2006/relationships/image" Target="../media/image60.png"/><Relationship Id="rId5" Type="http://schemas.openxmlformats.org/officeDocument/2006/relationships/image" Target="../media/image61.png"/><Relationship Id="rId6" Type="http://schemas.openxmlformats.org/officeDocument/2006/relationships/image" Target="../media/image62.png"/><Relationship Id="rId7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Relationship Id="rId3" Type="http://schemas.openxmlformats.org/officeDocument/2006/relationships/image" Target="../media/image10.png"/><Relationship Id="rId4" Type="http://schemas.openxmlformats.org/officeDocument/2006/relationships/image" Target="../media/image18.png"/><Relationship Id="rId5" Type="http://schemas.openxmlformats.org/officeDocument/2006/relationships/image" Target="../media/image19.png"/><Relationship Id="rId6" Type="http://schemas.openxmlformats.org/officeDocument/2006/relationships/image" Target="../media/image20.png"/><Relationship Id="rId7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Relationship Id="rId3" Type="http://schemas.openxmlformats.org/officeDocument/2006/relationships/image" Target="../media/image11.png"/><Relationship Id="rId4" Type="http://schemas.openxmlformats.org/officeDocument/2006/relationships/image" Target="../media/image22.png"/><Relationship Id="rId5" Type="http://schemas.openxmlformats.org/officeDocument/2006/relationships/image" Target="../media/image23.png"/><Relationship Id="rId6" Type="http://schemas.openxmlformats.org/officeDocument/2006/relationships/image" Target="../media/image24.png"/><Relationship Id="rId7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5.png"/><Relationship Id="rId3" Type="http://schemas.openxmlformats.org/officeDocument/2006/relationships/image" Target="../media/image26.png"/><Relationship Id="rId4" Type="http://schemas.openxmlformats.org/officeDocument/2006/relationships/image" Target="../media/image27.png"/><Relationship Id="rId5" Type="http://schemas.openxmlformats.org/officeDocument/2006/relationships/image" Target="../media/image28.png"/><Relationship Id="rId6" Type="http://schemas.openxmlformats.org/officeDocument/2006/relationships/image" Target="../media/image29.png"/><Relationship Id="rId7" Type="http://schemas.openxmlformats.org/officeDocument/2006/relationships/image" Target="../media/image30.png"/><Relationship Id="rId8" Type="http://schemas.openxmlformats.org/officeDocument/2006/relationships/image" Target="../media/image31.png"/><Relationship Id="rId9" Type="http://schemas.openxmlformats.org/officeDocument/2006/relationships/image" Target="../media/image32.png"/><Relationship Id="rId10" Type="http://schemas.openxmlformats.org/officeDocument/2006/relationships/image" Target="../media/image33.png"/><Relationship Id="rId11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4.png"/><Relationship Id="rId3" Type="http://schemas.openxmlformats.org/officeDocument/2006/relationships/image" Target="../media/image35.png"/><Relationship Id="rId4" Type="http://schemas.openxmlformats.org/officeDocument/2006/relationships/image" Target="../media/image36.png"/><Relationship Id="rId5" Type="http://schemas.openxmlformats.org/officeDocument/2006/relationships/image" Target="../media/image11.png"/><Relationship Id="rId6" Type="http://schemas.openxmlformats.org/officeDocument/2006/relationships/image" Target="../media/image24.png"/><Relationship Id="rId7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7.png"/><Relationship Id="rId3" Type="http://schemas.openxmlformats.org/officeDocument/2006/relationships/image" Target="../media/image38.png"/><Relationship Id="rId4" Type="http://schemas.openxmlformats.org/officeDocument/2006/relationships/image" Target="../media/image39.png"/><Relationship Id="rId5" Type="http://schemas.openxmlformats.org/officeDocument/2006/relationships/image" Target="../media/image40.png"/><Relationship Id="rId6" Type="http://schemas.openxmlformats.org/officeDocument/2006/relationships/image" Target="../media/image41.png"/><Relationship Id="rId7" Type="http://schemas.openxmlformats.org/officeDocument/2006/relationships/image" Target="../media/image42.png"/><Relationship Id="rId8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" name="object 3" descr=""/>
            <p:cNvSpPr/>
            <p:nvPr/>
          </p:nvSpPr>
          <p:spPr>
            <a:xfrm>
              <a:off x="0" y="0"/>
              <a:ext cx="12192000" cy="6715125"/>
            </a:xfrm>
            <a:custGeom>
              <a:avLst/>
              <a:gdLst/>
              <a:ahLst/>
              <a:cxnLst/>
              <a:rect l="l" t="t" r="r" b="b"/>
              <a:pathLst>
                <a:path w="12192000" h="6715125">
                  <a:moveTo>
                    <a:pt x="0" y="6715124"/>
                  </a:moveTo>
                  <a:lnTo>
                    <a:pt x="12191999" y="6715124"/>
                  </a:lnTo>
                  <a:lnTo>
                    <a:pt x="12191999" y="0"/>
                  </a:lnTo>
                  <a:lnTo>
                    <a:pt x="0" y="0"/>
                  </a:lnTo>
                  <a:lnTo>
                    <a:pt x="0" y="6715124"/>
                  </a:lnTo>
                  <a:close/>
                </a:path>
              </a:pathLst>
            </a:custGeom>
            <a:solidFill>
              <a:srgbClr val="09376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0477499" y="5143499"/>
              <a:ext cx="1143000" cy="1143000"/>
            </a:xfrm>
            <a:custGeom>
              <a:avLst/>
              <a:gdLst/>
              <a:ahLst/>
              <a:cxnLst/>
              <a:rect l="l" t="t" r="r" b="b"/>
              <a:pathLst>
                <a:path w="1143000" h="1143000">
                  <a:moveTo>
                    <a:pt x="571499" y="1142999"/>
                  </a:moveTo>
                  <a:lnTo>
                    <a:pt x="529462" y="1141451"/>
                  </a:lnTo>
                  <a:lnTo>
                    <a:pt x="487643" y="1136814"/>
                  </a:lnTo>
                  <a:lnTo>
                    <a:pt x="446278" y="1129112"/>
                  </a:lnTo>
                  <a:lnTo>
                    <a:pt x="405600" y="1118390"/>
                  </a:lnTo>
                  <a:lnTo>
                    <a:pt x="365822" y="1104706"/>
                  </a:lnTo>
                  <a:lnTo>
                    <a:pt x="327150" y="1088129"/>
                  </a:lnTo>
                  <a:lnTo>
                    <a:pt x="289803" y="1068752"/>
                  </a:lnTo>
                  <a:lnTo>
                    <a:pt x="253989" y="1046683"/>
                  </a:lnTo>
                  <a:lnTo>
                    <a:pt x="219897" y="1022041"/>
                  </a:lnTo>
                  <a:lnTo>
                    <a:pt x="187703" y="994953"/>
                  </a:lnTo>
                  <a:lnTo>
                    <a:pt x="157588" y="965568"/>
                  </a:lnTo>
                  <a:lnTo>
                    <a:pt x="129723" y="934054"/>
                  </a:lnTo>
                  <a:lnTo>
                    <a:pt x="104250" y="900576"/>
                  </a:lnTo>
                  <a:lnTo>
                    <a:pt x="81306" y="865309"/>
                  </a:lnTo>
                  <a:lnTo>
                    <a:pt x="61019" y="828448"/>
                  </a:lnTo>
                  <a:lnTo>
                    <a:pt x="43502" y="790202"/>
                  </a:lnTo>
                  <a:lnTo>
                    <a:pt x="28846" y="750772"/>
                  </a:lnTo>
                  <a:lnTo>
                    <a:pt x="17126" y="710362"/>
                  </a:lnTo>
                  <a:lnTo>
                    <a:pt x="8412" y="669199"/>
                  </a:lnTo>
                  <a:lnTo>
                    <a:pt x="2753" y="627516"/>
                  </a:lnTo>
                  <a:lnTo>
                    <a:pt x="172" y="585529"/>
                  </a:lnTo>
                  <a:lnTo>
                    <a:pt x="0" y="571499"/>
                  </a:lnTo>
                  <a:lnTo>
                    <a:pt x="172" y="557470"/>
                  </a:lnTo>
                  <a:lnTo>
                    <a:pt x="2753" y="515483"/>
                  </a:lnTo>
                  <a:lnTo>
                    <a:pt x="8412" y="473798"/>
                  </a:lnTo>
                  <a:lnTo>
                    <a:pt x="17126" y="432636"/>
                  </a:lnTo>
                  <a:lnTo>
                    <a:pt x="28846" y="392226"/>
                  </a:lnTo>
                  <a:lnTo>
                    <a:pt x="43502" y="352795"/>
                  </a:lnTo>
                  <a:lnTo>
                    <a:pt x="61019" y="314549"/>
                  </a:lnTo>
                  <a:lnTo>
                    <a:pt x="81306" y="277689"/>
                  </a:lnTo>
                  <a:lnTo>
                    <a:pt x="104250" y="242421"/>
                  </a:lnTo>
                  <a:lnTo>
                    <a:pt x="129723" y="208943"/>
                  </a:lnTo>
                  <a:lnTo>
                    <a:pt x="157588" y="177430"/>
                  </a:lnTo>
                  <a:lnTo>
                    <a:pt x="187703" y="148046"/>
                  </a:lnTo>
                  <a:lnTo>
                    <a:pt x="219897" y="120957"/>
                  </a:lnTo>
                  <a:lnTo>
                    <a:pt x="253989" y="96314"/>
                  </a:lnTo>
                  <a:lnTo>
                    <a:pt x="289803" y="74246"/>
                  </a:lnTo>
                  <a:lnTo>
                    <a:pt x="327150" y="54869"/>
                  </a:lnTo>
                  <a:lnTo>
                    <a:pt x="365822" y="38292"/>
                  </a:lnTo>
                  <a:lnTo>
                    <a:pt x="405601" y="24608"/>
                  </a:lnTo>
                  <a:lnTo>
                    <a:pt x="446279" y="13887"/>
                  </a:lnTo>
                  <a:lnTo>
                    <a:pt x="487643" y="6185"/>
                  </a:lnTo>
                  <a:lnTo>
                    <a:pt x="529462" y="1548"/>
                  </a:lnTo>
                  <a:lnTo>
                    <a:pt x="571499" y="0"/>
                  </a:lnTo>
                  <a:lnTo>
                    <a:pt x="585530" y="172"/>
                  </a:lnTo>
                  <a:lnTo>
                    <a:pt x="627517" y="2752"/>
                  </a:lnTo>
                  <a:lnTo>
                    <a:pt x="669200" y="8413"/>
                  </a:lnTo>
                  <a:lnTo>
                    <a:pt x="710362" y="17127"/>
                  </a:lnTo>
                  <a:lnTo>
                    <a:pt x="750772" y="28846"/>
                  </a:lnTo>
                  <a:lnTo>
                    <a:pt x="790202" y="43502"/>
                  </a:lnTo>
                  <a:lnTo>
                    <a:pt x="828449" y="61020"/>
                  </a:lnTo>
                  <a:lnTo>
                    <a:pt x="865309" y="81307"/>
                  </a:lnTo>
                  <a:lnTo>
                    <a:pt x="900577" y="104251"/>
                  </a:lnTo>
                  <a:lnTo>
                    <a:pt x="934054" y="129724"/>
                  </a:lnTo>
                  <a:lnTo>
                    <a:pt x="965569" y="157589"/>
                  </a:lnTo>
                  <a:lnTo>
                    <a:pt x="994954" y="187703"/>
                  </a:lnTo>
                  <a:lnTo>
                    <a:pt x="1022042" y="219898"/>
                  </a:lnTo>
                  <a:lnTo>
                    <a:pt x="1046683" y="253990"/>
                  </a:lnTo>
                  <a:lnTo>
                    <a:pt x="1068751" y="289804"/>
                  </a:lnTo>
                  <a:lnTo>
                    <a:pt x="1088129" y="327150"/>
                  </a:lnTo>
                  <a:lnTo>
                    <a:pt x="1104706" y="365822"/>
                  </a:lnTo>
                  <a:lnTo>
                    <a:pt x="1118390" y="405601"/>
                  </a:lnTo>
                  <a:lnTo>
                    <a:pt x="1129112" y="446278"/>
                  </a:lnTo>
                  <a:lnTo>
                    <a:pt x="1136814" y="487642"/>
                  </a:lnTo>
                  <a:lnTo>
                    <a:pt x="1141452" y="529461"/>
                  </a:lnTo>
                  <a:lnTo>
                    <a:pt x="1142999" y="571499"/>
                  </a:lnTo>
                  <a:lnTo>
                    <a:pt x="1142828" y="585529"/>
                  </a:lnTo>
                  <a:lnTo>
                    <a:pt x="1140247" y="627516"/>
                  </a:lnTo>
                  <a:lnTo>
                    <a:pt x="1134586" y="669199"/>
                  </a:lnTo>
                  <a:lnTo>
                    <a:pt x="1125872" y="710362"/>
                  </a:lnTo>
                  <a:lnTo>
                    <a:pt x="1114153" y="750772"/>
                  </a:lnTo>
                  <a:lnTo>
                    <a:pt x="1099495" y="790202"/>
                  </a:lnTo>
                  <a:lnTo>
                    <a:pt x="1081979" y="828448"/>
                  </a:lnTo>
                  <a:lnTo>
                    <a:pt x="1061691" y="865308"/>
                  </a:lnTo>
                  <a:lnTo>
                    <a:pt x="1038746" y="900576"/>
                  </a:lnTo>
                  <a:lnTo>
                    <a:pt x="1013275" y="934054"/>
                  </a:lnTo>
                  <a:lnTo>
                    <a:pt x="985410" y="965568"/>
                  </a:lnTo>
                  <a:lnTo>
                    <a:pt x="955295" y="994953"/>
                  </a:lnTo>
                  <a:lnTo>
                    <a:pt x="923101" y="1022042"/>
                  </a:lnTo>
                  <a:lnTo>
                    <a:pt x="889007" y="1046683"/>
                  </a:lnTo>
                  <a:lnTo>
                    <a:pt x="853195" y="1068752"/>
                  </a:lnTo>
                  <a:lnTo>
                    <a:pt x="815847" y="1088129"/>
                  </a:lnTo>
                  <a:lnTo>
                    <a:pt x="777175" y="1104706"/>
                  </a:lnTo>
                  <a:lnTo>
                    <a:pt x="737396" y="1118390"/>
                  </a:lnTo>
                  <a:lnTo>
                    <a:pt x="696719" y="1129112"/>
                  </a:lnTo>
                  <a:lnTo>
                    <a:pt x="655356" y="1136814"/>
                  </a:lnTo>
                  <a:lnTo>
                    <a:pt x="613538" y="1141451"/>
                  </a:lnTo>
                  <a:lnTo>
                    <a:pt x="571499" y="1142999"/>
                  </a:lnTo>
                  <a:close/>
                </a:path>
              </a:pathLst>
            </a:custGeom>
            <a:solidFill>
              <a:srgbClr val="FFFFFF">
                <a:alpha val="101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0696574" y="5500687"/>
              <a:ext cx="714375" cy="428625"/>
            </a:xfrm>
            <a:custGeom>
              <a:avLst/>
              <a:gdLst/>
              <a:ahLst/>
              <a:cxnLst/>
              <a:rect l="l" t="t" r="r" b="b"/>
              <a:pathLst>
                <a:path w="714375" h="428625">
                  <a:moveTo>
                    <a:pt x="314924" y="428527"/>
                  </a:moveTo>
                  <a:lnTo>
                    <a:pt x="294618" y="425525"/>
                  </a:lnTo>
                  <a:lnTo>
                    <a:pt x="276373" y="414560"/>
                  </a:lnTo>
                  <a:lnTo>
                    <a:pt x="174352" y="321468"/>
                  </a:lnTo>
                  <a:lnTo>
                    <a:pt x="142875" y="321468"/>
                  </a:lnTo>
                  <a:lnTo>
                    <a:pt x="142875" y="71437"/>
                  </a:lnTo>
                  <a:lnTo>
                    <a:pt x="223242" y="17859"/>
                  </a:lnTo>
                  <a:lnTo>
                    <a:pt x="236893" y="10173"/>
                  </a:lnTo>
                  <a:lnTo>
                    <a:pt x="251412" y="4590"/>
                  </a:lnTo>
                  <a:lnTo>
                    <a:pt x="266580" y="1205"/>
                  </a:lnTo>
                  <a:lnTo>
                    <a:pt x="283770" y="0"/>
                  </a:lnTo>
                  <a:lnTo>
                    <a:pt x="279913" y="0"/>
                  </a:lnTo>
                  <a:lnTo>
                    <a:pt x="292755" y="633"/>
                  </a:lnTo>
                  <a:lnTo>
                    <a:pt x="303176" y="2190"/>
                  </a:lnTo>
                  <a:lnTo>
                    <a:pt x="313367" y="4773"/>
                  </a:lnTo>
                  <a:lnTo>
                    <a:pt x="323254" y="8371"/>
                  </a:lnTo>
                  <a:lnTo>
                    <a:pt x="230385" y="83492"/>
                  </a:lnTo>
                  <a:lnTo>
                    <a:pt x="210888" y="106748"/>
                  </a:lnTo>
                  <a:lnTo>
                    <a:pt x="201741" y="134670"/>
                  </a:lnTo>
                  <a:lnTo>
                    <a:pt x="203288" y="162520"/>
                  </a:lnTo>
                  <a:lnTo>
                    <a:pt x="203371" y="164016"/>
                  </a:lnTo>
                  <a:lnTo>
                    <a:pt x="216210" y="191541"/>
                  </a:lnTo>
                  <a:lnTo>
                    <a:pt x="239959" y="213136"/>
                  </a:lnTo>
                  <a:lnTo>
                    <a:pt x="269160" y="223325"/>
                  </a:lnTo>
                  <a:lnTo>
                    <a:pt x="452774" y="223325"/>
                  </a:lnTo>
                  <a:lnTo>
                    <a:pt x="536227" y="299814"/>
                  </a:lnTo>
                  <a:lnTo>
                    <a:pt x="548725" y="317007"/>
                  </a:lnTo>
                  <a:lnTo>
                    <a:pt x="553501" y="336984"/>
                  </a:lnTo>
                  <a:lnTo>
                    <a:pt x="550449" y="357295"/>
                  </a:lnTo>
                  <a:lnTo>
                    <a:pt x="539464" y="375493"/>
                  </a:lnTo>
                  <a:lnTo>
                    <a:pt x="528430" y="383864"/>
                  </a:lnTo>
                  <a:lnTo>
                    <a:pt x="470148" y="383864"/>
                  </a:lnTo>
                  <a:lnTo>
                    <a:pt x="468638" y="388106"/>
                  </a:lnTo>
                  <a:lnTo>
                    <a:pt x="364442" y="388106"/>
                  </a:lnTo>
                  <a:lnTo>
                    <a:pt x="362475" y="394226"/>
                  </a:lnTo>
                  <a:lnTo>
                    <a:pt x="359754" y="400147"/>
                  </a:lnTo>
                  <a:lnTo>
                    <a:pt x="356280" y="405796"/>
                  </a:lnTo>
                  <a:lnTo>
                    <a:pt x="352052" y="411100"/>
                  </a:lnTo>
                  <a:lnTo>
                    <a:pt x="334875" y="423680"/>
                  </a:lnTo>
                  <a:lnTo>
                    <a:pt x="314924" y="428527"/>
                  </a:lnTo>
                  <a:close/>
                </a:path>
                <a:path w="714375" h="428625">
                  <a:moveTo>
                    <a:pt x="274141" y="187900"/>
                  </a:moveTo>
                  <a:lnTo>
                    <a:pt x="258123" y="182306"/>
                  </a:lnTo>
                  <a:lnTo>
                    <a:pt x="245119" y="170445"/>
                  </a:lnTo>
                  <a:lnTo>
                    <a:pt x="238068" y="155360"/>
                  </a:lnTo>
                  <a:lnTo>
                    <a:pt x="237180" y="139261"/>
                  </a:lnTo>
                  <a:lnTo>
                    <a:pt x="242216" y="123936"/>
                  </a:lnTo>
                  <a:lnTo>
                    <a:pt x="360982" y="23663"/>
                  </a:lnTo>
                  <a:lnTo>
                    <a:pt x="409893" y="1546"/>
                  </a:lnTo>
                  <a:lnTo>
                    <a:pt x="427955" y="0"/>
                  </a:lnTo>
                  <a:lnTo>
                    <a:pt x="443088" y="1077"/>
                  </a:lnTo>
                  <a:lnTo>
                    <a:pt x="457855" y="4269"/>
                  </a:lnTo>
                  <a:lnTo>
                    <a:pt x="472015" y="9512"/>
                  </a:lnTo>
                  <a:lnTo>
                    <a:pt x="485328" y="16743"/>
                  </a:lnTo>
                  <a:lnTo>
                    <a:pt x="570718" y="71437"/>
                  </a:lnTo>
                  <a:lnTo>
                    <a:pt x="571500" y="71437"/>
                  </a:lnTo>
                  <a:lnTo>
                    <a:pt x="571500" y="89352"/>
                  </a:lnTo>
                  <a:lnTo>
                    <a:pt x="430871" y="89352"/>
                  </a:lnTo>
                  <a:lnTo>
                    <a:pt x="424043" y="89827"/>
                  </a:lnTo>
                  <a:lnTo>
                    <a:pt x="417686" y="92980"/>
                  </a:lnTo>
                  <a:lnTo>
                    <a:pt x="306846" y="179151"/>
                  </a:lnTo>
                  <a:lnTo>
                    <a:pt x="291079" y="186942"/>
                  </a:lnTo>
                  <a:lnTo>
                    <a:pt x="274141" y="187900"/>
                  </a:lnTo>
                  <a:close/>
                </a:path>
                <a:path w="714375" h="428625">
                  <a:moveTo>
                    <a:pt x="571500" y="282178"/>
                  </a:moveTo>
                  <a:lnTo>
                    <a:pt x="416400" y="139261"/>
                  </a:lnTo>
                  <a:lnTo>
                    <a:pt x="439675" y="121220"/>
                  </a:lnTo>
                  <a:lnTo>
                    <a:pt x="444323" y="115805"/>
                  </a:lnTo>
                  <a:lnTo>
                    <a:pt x="446470" y="109291"/>
                  </a:lnTo>
                  <a:lnTo>
                    <a:pt x="446001" y="102462"/>
                  </a:lnTo>
                  <a:lnTo>
                    <a:pt x="442800" y="96105"/>
                  </a:lnTo>
                  <a:lnTo>
                    <a:pt x="437385" y="91473"/>
                  </a:lnTo>
                  <a:lnTo>
                    <a:pt x="430871" y="89352"/>
                  </a:lnTo>
                  <a:lnTo>
                    <a:pt x="571500" y="89352"/>
                  </a:lnTo>
                  <a:lnTo>
                    <a:pt x="571500" y="282178"/>
                  </a:lnTo>
                  <a:close/>
                </a:path>
                <a:path w="714375" h="428625">
                  <a:moveTo>
                    <a:pt x="452774" y="223325"/>
                  </a:moveTo>
                  <a:lnTo>
                    <a:pt x="269160" y="223325"/>
                  </a:lnTo>
                  <a:lnTo>
                    <a:pt x="300014" y="221585"/>
                  </a:lnTo>
                  <a:lnTo>
                    <a:pt x="328724" y="207391"/>
                  </a:lnTo>
                  <a:lnTo>
                    <a:pt x="386432" y="162520"/>
                  </a:lnTo>
                  <a:lnTo>
                    <a:pt x="452774" y="223325"/>
                  </a:lnTo>
                  <a:close/>
                </a:path>
                <a:path w="714375" h="428625">
                  <a:moveTo>
                    <a:pt x="506104" y="392571"/>
                  </a:moveTo>
                  <a:lnTo>
                    <a:pt x="487555" y="391472"/>
                  </a:lnTo>
                  <a:lnTo>
                    <a:pt x="470148" y="383864"/>
                  </a:lnTo>
                  <a:lnTo>
                    <a:pt x="528430" y="383864"/>
                  </a:lnTo>
                  <a:lnTo>
                    <a:pt x="524003" y="387224"/>
                  </a:lnTo>
                  <a:lnTo>
                    <a:pt x="506104" y="392571"/>
                  </a:lnTo>
                  <a:close/>
                </a:path>
                <a:path w="714375" h="428625">
                  <a:moveTo>
                    <a:pt x="421927" y="419555"/>
                  </a:moveTo>
                  <a:lnTo>
                    <a:pt x="401616" y="416503"/>
                  </a:lnTo>
                  <a:lnTo>
                    <a:pt x="383418" y="405519"/>
                  </a:lnTo>
                  <a:lnTo>
                    <a:pt x="364442" y="388106"/>
                  </a:lnTo>
                  <a:lnTo>
                    <a:pt x="468638" y="388106"/>
                  </a:lnTo>
                  <a:lnTo>
                    <a:pt x="421927" y="419555"/>
                  </a:lnTo>
                  <a:close/>
                </a:path>
                <a:path w="714375" h="428625">
                  <a:moveTo>
                    <a:pt x="71437" y="357187"/>
                  </a:moveTo>
                  <a:lnTo>
                    <a:pt x="35718" y="357187"/>
                  </a:lnTo>
                  <a:lnTo>
                    <a:pt x="21802" y="354384"/>
                  </a:lnTo>
                  <a:lnTo>
                    <a:pt x="10450" y="346736"/>
                  </a:lnTo>
                  <a:lnTo>
                    <a:pt x="2802" y="335384"/>
                  </a:lnTo>
                  <a:lnTo>
                    <a:pt x="0" y="321468"/>
                  </a:lnTo>
                  <a:lnTo>
                    <a:pt x="0" y="79474"/>
                  </a:lnTo>
                  <a:lnTo>
                    <a:pt x="8036" y="71437"/>
                  </a:lnTo>
                  <a:lnTo>
                    <a:pt x="107156" y="71437"/>
                  </a:lnTo>
                  <a:lnTo>
                    <a:pt x="107156" y="285750"/>
                  </a:lnTo>
                  <a:lnTo>
                    <a:pt x="51209" y="285750"/>
                  </a:lnTo>
                  <a:lnTo>
                    <a:pt x="48931" y="286203"/>
                  </a:lnTo>
                  <a:lnTo>
                    <a:pt x="35718" y="301241"/>
                  </a:lnTo>
                  <a:lnTo>
                    <a:pt x="35718" y="305977"/>
                  </a:lnTo>
                  <a:lnTo>
                    <a:pt x="51209" y="321468"/>
                  </a:lnTo>
                  <a:lnTo>
                    <a:pt x="107156" y="321468"/>
                  </a:lnTo>
                  <a:lnTo>
                    <a:pt x="104353" y="335384"/>
                  </a:lnTo>
                  <a:lnTo>
                    <a:pt x="96705" y="346736"/>
                  </a:lnTo>
                  <a:lnTo>
                    <a:pt x="85353" y="354384"/>
                  </a:lnTo>
                  <a:lnTo>
                    <a:pt x="71437" y="357187"/>
                  </a:lnTo>
                  <a:close/>
                </a:path>
                <a:path w="714375" h="428625">
                  <a:moveTo>
                    <a:pt x="107156" y="321468"/>
                  </a:moveTo>
                  <a:lnTo>
                    <a:pt x="55946" y="321468"/>
                  </a:lnTo>
                  <a:lnTo>
                    <a:pt x="58224" y="321015"/>
                  </a:lnTo>
                  <a:lnTo>
                    <a:pt x="62600" y="319202"/>
                  </a:lnTo>
                  <a:lnTo>
                    <a:pt x="71437" y="305977"/>
                  </a:lnTo>
                  <a:lnTo>
                    <a:pt x="71437" y="301241"/>
                  </a:lnTo>
                  <a:lnTo>
                    <a:pt x="55946" y="285750"/>
                  </a:lnTo>
                  <a:lnTo>
                    <a:pt x="107156" y="285750"/>
                  </a:lnTo>
                  <a:lnTo>
                    <a:pt x="107156" y="321468"/>
                  </a:lnTo>
                  <a:close/>
                </a:path>
                <a:path w="714375" h="428625">
                  <a:moveTo>
                    <a:pt x="678656" y="357187"/>
                  </a:moveTo>
                  <a:lnTo>
                    <a:pt x="642937" y="357187"/>
                  </a:lnTo>
                  <a:lnTo>
                    <a:pt x="629021" y="354384"/>
                  </a:lnTo>
                  <a:lnTo>
                    <a:pt x="617669" y="346736"/>
                  </a:lnTo>
                  <a:lnTo>
                    <a:pt x="610021" y="335384"/>
                  </a:lnTo>
                  <a:lnTo>
                    <a:pt x="607218" y="321468"/>
                  </a:lnTo>
                  <a:lnTo>
                    <a:pt x="607218" y="71437"/>
                  </a:lnTo>
                  <a:lnTo>
                    <a:pt x="706338" y="71437"/>
                  </a:lnTo>
                  <a:lnTo>
                    <a:pt x="714375" y="79474"/>
                  </a:lnTo>
                  <a:lnTo>
                    <a:pt x="714375" y="285750"/>
                  </a:lnTo>
                  <a:lnTo>
                    <a:pt x="658428" y="285750"/>
                  </a:lnTo>
                  <a:lnTo>
                    <a:pt x="656150" y="286203"/>
                  </a:lnTo>
                  <a:lnTo>
                    <a:pt x="642937" y="301241"/>
                  </a:lnTo>
                  <a:lnTo>
                    <a:pt x="642937" y="305977"/>
                  </a:lnTo>
                  <a:lnTo>
                    <a:pt x="658428" y="321468"/>
                  </a:lnTo>
                  <a:lnTo>
                    <a:pt x="714375" y="321468"/>
                  </a:lnTo>
                  <a:lnTo>
                    <a:pt x="711572" y="335384"/>
                  </a:lnTo>
                  <a:lnTo>
                    <a:pt x="703924" y="346736"/>
                  </a:lnTo>
                  <a:lnTo>
                    <a:pt x="692572" y="354384"/>
                  </a:lnTo>
                  <a:lnTo>
                    <a:pt x="678656" y="357187"/>
                  </a:lnTo>
                  <a:close/>
                </a:path>
                <a:path w="714375" h="428625">
                  <a:moveTo>
                    <a:pt x="714375" y="321468"/>
                  </a:moveTo>
                  <a:lnTo>
                    <a:pt x="663165" y="321468"/>
                  </a:lnTo>
                  <a:lnTo>
                    <a:pt x="665443" y="321015"/>
                  </a:lnTo>
                  <a:lnTo>
                    <a:pt x="669819" y="319202"/>
                  </a:lnTo>
                  <a:lnTo>
                    <a:pt x="678656" y="305977"/>
                  </a:lnTo>
                  <a:lnTo>
                    <a:pt x="678656" y="301241"/>
                  </a:lnTo>
                  <a:lnTo>
                    <a:pt x="663165" y="285750"/>
                  </a:lnTo>
                  <a:lnTo>
                    <a:pt x="714375" y="285750"/>
                  </a:lnTo>
                  <a:lnTo>
                    <a:pt x="714375" y="32146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1771649"/>
              <a:ext cx="12192000" cy="5086350"/>
            </a:xfrm>
            <a:custGeom>
              <a:avLst/>
              <a:gdLst/>
              <a:ahLst/>
              <a:cxnLst/>
              <a:rect l="l" t="t" r="r" b="b"/>
              <a:pathLst>
                <a:path w="12192000" h="5086350">
                  <a:moveTo>
                    <a:pt x="6810362" y="0"/>
                  </a:moveTo>
                  <a:lnTo>
                    <a:pt x="5381612" y="0"/>
                  </a:lnTo>
                  <a:lnTo>
                    <a:pt x="5381612" y="47625"/>
                  </a:lnTo>
                  <a:lnTo>
                    <a:pt x="6810362" y="47625"/>
                  </a:lnTo>
                  <a:lnTo>
                    <a:pt x="6810362" y="0"/>
                  </a:lnTo>
                  <a:close/>
                </a:path>
                <a:path w="12192000" h="5086350">
                  <a:moveTo>
                    <a:pt x="12191987" y="4943475"/>
                  </a:moveTo>
                  <a:lnTo>
                    <a:pt x="0" y="4943475"/>
                  </a:lnTo>
                  <a:lnTo>
                    <a:pt x="0" y="5086350"/>
                  </a:lnTo>
                  <a:lnTo>
                    <a:pt x="12191987" y="5086350"/>
                  </a:lnTo>
                  <a:lnTo>
                    <a:pt x="12191987" y="4943475"/>
                  </a:lnTo>
                  <a:close/>
                </a:path>
              </a:pathLst>
            </a:custGeom>
            <a:solidFill>
              <a:srgbClr val="F0B941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712470" marR="5080" indent="-700405">
              <a:lnSpc>
                <a:spcPct val="111100"/>
              </a:lnSpc>
              <a:spcBef>
                <a:spcPts val="95"/>
              </a:spcBef>
            </a:pPr>
            <a:r>
              <a:rPr dirty="0" spc="-430"/>
              <a:t>商工会議所経営指導員の</a:t>
            </a:r>
            <a:r>
              <a:rPr dirty="0" spc="-245"/>
              <a:t>指導力向上ガイド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4297660" y="3724528"/>
            <a:ext cx="3592195" cy="113220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20"/>
              </a:spcBef>
            </a:pPr>
            <a:r>
              <a:rPr dirty="0" sz="2300" spc="-105" b="0">
                <a:solidFill>
                  <a:srgbClr val="C8D9F7"/>
                </a:solidFill>
                <a:latin typeface="Lato Medium"/>
                <a:cs typeface="Lato Medium"/>
              </a:rPr>
              <a:t>10</a:t>
            </a:r>
            <a:r>
              <a:rPr dirty="0" sz="2350" spc="-240">
                <a:solidFill>
                  <a:srgbClr val="C8D9F7"/>
                </a:solidFill>
                <a:latin typeface="SimSun"/>
                <a:cs typeface="SimSun"/>
              </a:rPr>
              <a:t>の重要ポイントと実践手法</a:t>
            </a:r>
            <a:endParaRPr sz="2350">
              <a:latin typeface="SimSun"/>
              <a:cs typeface="SimSun"/>
            </a:endParaRPr>
          </a:p>
          <a:p>
            <a:pPr>
              <a:lnSpc>
                <a:spcPct val="100000"/>
              </a:lnSpc>
              <a:spcBef>
                <a:spcPts val="1100"/>
              </a:spcBef>
            </a:pPr>
            <a:endParaRPr sz="2100">
              <a:latin typeface="SimSun"/>
              <a:cs typeface="SimSun"/>
            </a:endParaRPr>
          </a:p>
          <a:p>
            <a:pPr algn="ctr" marL="4445">
              <a:lnSpc>
                <a:spcPct val="100000"/>
              </a:lnSpc>
            </a:pPr>
            <a:r>
              <a:rPr dirty="0" sz="1650" spc="-100">
                <a:solidFill>
                  <a:srgbClr val="DFDFDF"/>
                </a:solidFill>
                <a:latin typeface="Arial"/>
                <a:cs typeface="Arial"/>
              </a:rPr>
              <a:t>2025</a:t>
            </a:r>
            <a:r>
              <a:rPr dirty="0" sz="1700" spc="-210">
                <a:solidFill>
                  <a:srgbClr val="DFDFDF"/>
                </a:solidFill>
                <a:latin typeface="SimSun"/>
                <a:cs typeface="SimSun"/>
              </a:rPr>
              <a:t>年</a:t>
            </a:r>
            <a:r>
              <a:rPr dirty="0" sz="1650" spc="-100">
                <a:solidFill>
                  <a:srgbClr val="DFDFDF"/>
                </a:solidFill>
                <a:latin typeface="Arial"/>
                <a:cs typeface="Arial"/>
              </a:rPr>
              <a:t>7</a:t>
            </a:r>
            <a:r>
              <a:rPr dirty="0" sz="1700" spc="-50">
                <a:solidFill>
                  <a:srgbClr val="DFDFDF"/>
                </a:solidFill>
                <a:latin typeface="SimSun"/>
                <a:cs typeface="SimSun"/>
              </a:rPr>
              <a:t>月</a:t>
            </a:r>
            <a:endParaRPr sz="1700">
              <a:latin typeface="SimSun"/>
              <a:cs typeface="SimSun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10706099" y="6343649"/>
            <a:ext cx="1295400" cy="323850"/>
            <a:chOff x="10706099" y="6343649"/>
            <a:chExt cx="1295400" cy="323850"/>
          </a:xfrm>
        </p:grpSpPr>
        <p:sp>
          <p:nvSpPr>
            <p:cNvPr id="10" name="object 10" descr=""/>
            <p:cNvSpPr/>
            <p:nvPr/>
          </p:nvSpPr>
          <p:spPr>
            <a:xfrm>
              <a:off x="10706099" y="6343649"/>
              <a:ext cx="1295400" cy="323850"/>
            </a:xfrm>
            <a:custGeom>
              <a:avLst/>
              <a:gdLst/>
              <a:ahLst/>
              <a:cxnLst/>
              <a:rect l="l" t="t" r="r" b="b"/>
              <a:pathLst>
                <a:path w="1295400" h="323850">
                  <a:moveTo>
                    <a:pt x="1262352" y="323849"/>
                  </a:moveTo>
                  <a:lnTo>
                    <a:pt x="33047" y="323849"/>
                  </a:lnTo>
                  <a:lnTo>
                    <a:pt x="28187" y="322883"/>
                  </a:lnTo>
                  <a:lnTo>
                    <a:pt x="966" y="295662"/>
                  </a:lnTo>
                  <a:lnTo>
                    <a:pt x="0" y="290802"/>
                  </a:lnTo>
                  <a:lnTo>
                    <a:pt x="0" y="285749"/>
                  </a:lnTo>
                  <a:lnTo>
                    <a:pt x="0" y="33047"/>
                  </a:lnTo>
                  <a:lnTo>
                    <a:pt x="28187" y="966"/>
                  </a:lnTo>
                  <a:lnTo>
                    <a:pt x="33047" y="0"/>
                  </a:lnTo>
                  <a:lnTo>
                    <a:pt x="1262352" y="0"/>
                  </a:lnTo>
                  <a:lnTo>
                    <a:pt x="1294433" y="28187"/>
                  </a:lnTo>
                  <a:lnTo>
                    <a:pt x="1295399" y="33047"/>
                  </a:lnTo>
                  <a:lnTo>
                    <a:pt x="1295399" y="290802"/>
                  </a:lnTo>
                  <a:lnTo>
                    <a:pt x="1267212" y="322883"/>
                  </a:lnTo>
                  <a:lnTo>
                    <a:pt x="1262352" y="32384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820399" y="6438899"/>
              <a:ext cx="133349" cy="133349"/>
            </a:xfrm>
            <a:prstGeom prst="rect">
              <a:avLst/>
            </a:prstGeom>
          </p:spPr>
        </p:pic>
      </p:grpSp>
      <p:sp>
        <p:nvSpPr>
          <p:cNvPr id="12" name="object 1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00"/>
              </a:lnSpc>
            </a:pPr>
            <a:r>
              <a:rPr dirty="0" spc="-95"/>
              <a:t>Genspark</a:t>
            </a:r>
            <a:r>
              <a:rPr dirty="0" spc="-10"/>
              <a:t> </a:t>
            </a:r>
            <a:r>
              <a:rPr dirty="0" sz="1000" spc="-85">
                <a:latin typeface="SimSun"/>
                <a:cs typeface="SimSun"/>
              </a:rPr>
              <a:t>で作成</a:t>
            </a:r>
            <a:endParaRPr sz="1000">
              <a:latin typeface="SimSun"/>
              <a:cs typeface="SimSu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80999" y="6762749"/>
            <a:ext cx="11430000" cy="9525"/>
          </a:xfrm>
          <a:custGeom>
            <a:avLst/>
            <a:gdLst/>
            <a:ahLst/>
            <a:cxnLst/>
            <a:rect l="l" t="t" r="r" b="b"/>
            <a:pathLst>
              <a:path w="11430000" h="9525">
                <a:moveTo>
                  <a:pt x="11429999" y="9524"/>
                </a:moveTo>
                <a:lnTo>
                  <a:pt x="0" y="9524"/>
                </a:lnTo>
                <a:lnTo>
                  <a:pt x="0" y="0"/>
                </a:lnTo>
                <a:lnTo>
                  <a:pt x="11429999" y="0"/>
                </a:lnTo>
                <a:lnTo>
                  <a:pt x="11429999" y="9524"/>
                </a:lnTo>
                <a:close/>
              </a:path>
            </a:pathLst>
          </a:custGeom>
          <a:solidFill>
            <a:srgbClr val="E4E7E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80999" y="1009649"/>
            <a:ext cx="47625" cy="342900"/>
          </a:xfrm>
          <a:custGeom>
            <a:avLst/>
            <a:gdLst/>
            <a:ahLst/>
            <a:cxnLst/>
            <a:rect l="l" t="t" r="r" b="b"/>
            <a:pathLst>
              <a:path w="47625" h="342900">
                <a:moveTo>
                  <a:pt x="47624" y="342899"/>
                </a:moveTo>
                <a:lnTo>
                  <a:pt x="0" y="342899"/>
                </a:lnTo>
                <a:lnTo>
                  <a:pt x="0" y="0"/>
                </a:lnTo>
                <a:lnTo>
                  <a:pt x="47624" y="0"/>
                </a:lnTo>
                <a:lnTo>
                  <a:pt x="47624" y="34289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80999" y="1504949"/>
            <a:ext cx="38100" cy="1457325"/>
          </a:xfrm>
          <a:custGeom>
            <a:avLst/>
            <a:gdLst/>
            <a:ahLst/>
            <a:cxnLst/>
            <a:rect l="l" t="t" r="r" b="b"/>
            <a:pathLst>
              <a:path w="38100" h="1457325">
                <a:moveTo>
                  <a:pt x="38099" y="1457324"/>
                </a:moveTo>
                <a:lnTo>
                  <a:pt x="0" y="1457324"/>
                </a:lnTo>
                <a:lnTo>
                  <a:pt x="0" y="0"/>
                </a:lnTo>
                <a:lnTo>
                  <a:pt x="38099" y="0"/>
                </a:lnTo>
                <a:lnTo>
                  <a:pt x="38099" y="145732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71499" y="2371724"/>
            <a:ext cx="5410200" cy="590550"/>
          </a:xfrm>
          <a:custGeom>
            <a:avLst/>
            <a:gdLst/>
            <a:ahLst/>
            <a:cxnLst/>
            <a:rect l="l" t="t" r="r" b="b"/>
            <a:pathLst>
              <a:path w="5410200" h="590550">
                <a:moveTo>
                  <a:pt x="5356802" y="590549"/>
                </a:moveTo>
                <a:lnTo>
                  <a:pt x="53397" y="590549"/>
                </a:lnTo>
                <a:lnTo>
                  <a:pt x="49681" y="590183"/>
                </a:lnTo>
                <a:lnTo>
                  <a:pt x="14085" y="571157"/>
                </a:lnTo>
                <a:lnTo>
                  <a:pt x="0" y="537152"/>
                </a:lnTo>
                <a:lnTo>
                  <a:pt x="0" y="533399"/>
                </a:lnTo>
                <a:lnTo>
                  <a:pt x="0" y="53397"/>
                </a:lnTo>
                <a:lnTo>
                  <a:pt x="19392" y="14085"/>
                </a:lnTo>
                <a:lnTo>
                  <a:pt x="53397" y="0"/>
                </a:lnTo>
                <a:lnTo>
                  <a:pt x="5356802" y="0"/>
                </a:lnTo>
                <a:lnTo>
                  <a:pt x="5396113" y="19391"/>
                </a:lnTo>
                <a:lnTo>
                  <a:pt x="5410199" y="53397"/>
                </a:lnTo>
                <a:lnTo>
                  <a:pt x="5410199" y="537152"/>
                </a:lnTo>
                <a:lnTo>
                  <a:pt x="5390806" y="576464"/>
                </a:lnTo>
                <a:lnTo>
                  <a:pt x="5360518" y="590183"/>
                </a:lnTo>
                <a:lnTo>
                  <a:pt x="5356802" y="590549"/>
                </a:lnTo>
                <a:close/>
              </a:path>
            </a:pathLst>
          </a:custGeom>
          <a:solidFill>
            <a:srgbClr val="F0F6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380999" y="3114674"/>
            <a:ext cx="38100" cy="1514475"/>
          </a:xfrm>
          <a:custGeom>
            <a:avLst/>
            <a:gdLst/>
            <a:ahLst/>
            <a:cxnLst/>
            <a:rect l="l" t="t" r="r" b="b"/>
            <a:pathLst>
              <a:path w="38100" h="1514475">
                <a:moveTo>
                  <a:pt x="38099" y="1514474"/>
                </a:moveTo>
                <a:lnTo>
                  <a:pt x="0" y="1514474"/>
                </a:lnTo>
                <a:lnTo>
                  <a:pt x="0" y="0"/>
                </a:lnTo>
                <a:lnTo>
                  <a:pt x="38099" y="0"/>
                </a:lnTo>
                <a:lnTo>
                  <a:pt x="38099" y="15144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530225" y="1005332"/>
            <a:ext cx="231140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195" b="1">
                <a:solidFill>
                  <a:srgbClr val="093767"/>
                </a:solidFill>
                <a:latin typeface="BIZ UDPGothic"/>
                <a:cs typeface="BIZ UDPGothic"/>
              </a:rPr>
              <a:t>効果的な伝達力の向上</a:t>
            </a:r>
            <a:endParaRPr sz="2000">
              <a:latin typeface="BIZ UDPGothic"/>
              <a:cs typeface="BIZ UDPGothic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8800" y="1498536"/>
            <a:ext cx="156845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50" b="1">
                <a:solidFill>
                  <a:srgbClr val="093767"/>
                </a:solidFill>
                <a:latin typeface="Meiryo"/>
                <a:cs typeface="Meiryo"/>
              </a:rPr>
              <a:t>わかりやすい</a:t>
            </a:r>
            <a:r>
              <a:rPr dirty="0" sz="1500" spc="-135" b="1">
                <a:solidFill>
                  <a:srgbClr val="093767"/>
                </a:solidFill>
                <a:latin typeface="BIZ UDPGothic"/>
                <a:cs typeface="BIZ UDPGothic"/>
              </a:rPr>
              <a:t>説明力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8800" y="1812442"/>
            <a:ext cx="5349240" cy="482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9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専門用語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や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難解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内容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事業者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理解度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合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わせて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噛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み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砕</a:t>
            </a:r>
            <a:r>
              <a:rPr dirty="0" sz="1350" spc="-215">
                <a:solidFill>
                  <a:srgbClr val="333333"/>
                </a:solidFill>
                <a:latin typeface="PMingLiU"/>
                <a:cs typeface="PMingLiU"/>
              </a:rPr>
              <a:t>き、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簡潔明瞭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伝</a:t>
            </a:r>
            <a:r>
              <a:rPr dirty="0" sz="1350" spc="-50">
                <a:solidFill>
                  <a:srgbClr val="333333"/>
                </a:solidFill>
                <a:latin typeface="PMingLiU"/>
                <a:cs typeface="PMingLiU"/>
              </a:rPr>
              <a:t>え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る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能力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が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不可欠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です。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54049" y="2436787"/>
            <a:ext cx="4323080" cy="4254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14100"/>
              </a:lnSpc>
              <a:spcBef>
                <a:spcPts val="90"/>
              </a:spcBef>
            </a:pPr>
            <a:r>
              <a:rPr dirty="0" sz="1150" spc="-195">
                <a:solidFill>
                  <a:srgbClr val="A62B2B"/>
                </a:solidFill>
                <a:latin typeface="SimSun"/>
                <a:cs typeface="SimSun"/>
              </a:rPr>
              <a:t>× 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「本資金計画の損益分岐点を考慮すると収支構造に懸念があります」</a:t>
            </a:r>
            <a:r>
              <a:rPr dirty="0" sz="1150" spc="-210">
                <a:solidFill>
                  <a:srgbClr val="096732"/>
                </a:solidFill>
                <a:latin typeface="SimSun"/>
                <a:cs typeface="SimSun"/>
              </a:rPr>
              <a:t>〇 </a:t>
            </a:r>
            <a:r>
              <a:rPr dirty="0" sz="1150" spc="-175">
                <a:solidFill>
                  <a:srgbClr val="333333"/>
                </a:solidFill>
                <a:latin typeface="SimSun"/>
                <a:cs typeface="SimSun"/>
              </a:rPr>
              <a:t>「毎月の売上がいく ら あれば黒字になるか計算してみましょう」</a:t>
            </a:r>
            <a:endParaRPr sz="1150">
              <a:latin typeface="SimSun"/>
              <a:cs typeface="SimSu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8800" y="3108261"/>
            <a:ext cx="139700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50" b="1">
                <a:solidFill>
                  <a:srgbClr val="093767"/>
                </a:solidFill>
                <a:latin typeface="BIZ UDPGothic"/>
                <a:cs typeface="BIZ UDPGothic"/>
              </a:rPr>
              <a:t>図解</a:t>
            </a:r>
            <a:r>
              <a:rPr dirty="0" sz="1500" spc="850" b="1">
                <a:solidFill>
                  <a:srgbClr val="093767"/>
                </a:solidFill>
                <a:latin typeface="Meiryo"/>
                <a:cs typeface="Meiryo"/>
              </a:rPr>
              <a:t>‧</a:t>
            </a:r>
            <a:r>
              <a:rPr dirty="0" sz="1500" spc="-150" b="1">
                <a:solidFill>
                  <a:srgbClr val="093767"/>
                </a:solidFill>
                <a:latin typeface="BIZ UDPGothic"/>
                <a:cs typeface="BIZ UDPGothic"/>
              </a:rPr>
              <a:t>例示</a:t>
            </a:r>
            <a:r>
              <a:rPr dirty="0" sz="1500" spc="-150" b="1">
                <a:solidFill>
                  <a:srgbClr val="093767"/>
                </a:solidFill>
                <a:latin typeface="Meiryo"/>
                <a:cs typeface="Meiryo"/>
              </a:rPr>
              <a:t>の</a:t>
            </a:r>
            <a:r>
              <a:rPr dirty="0" sz="1500" spc="-145" b="1">
                <a:solidFill>
                  <a:srgbClr val="093767"/>
                </a:solidFill>
                <a:latin typeface="BIZ UDPGothic"/>
                <a:cs typeface="BIZ UDPGothic"/>
              </a:rPr>
              <a:t>工夫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8800" y="3422167"/>
            <a:ext cx="5354955" cy="482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9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抽象的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概念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や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複雑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仕組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みを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図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や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表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具体例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用</a:t>
            </a:r>
            <a:r>
              <a:rPr dirty="0" sz="1350" spc="-190">
                <a:solidFill>
                  <a:srgbClr val="333333"/>
                </a:solidFill>
                <a:latin typeface="PMingLiU"/>
                <a:cs typeface="PMingLiU"/>
              </a:rPr>
              <a:t>いて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視覚的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説明</a:t>
            </a:r>
            <a:r>
              <a:rPr dirty="0" sz="1350" spc="-140">
                <a:solidFill>
                  <a:srgbClr val="333333"/>
                </a:solidFill>
                <a:latin typeface="PMingLiU"/>
                <a:cs typeface="PMingLiU"/>
              </a:rPr>
              <a:t>すること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理解度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が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高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まります。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600074" y="4067174"/>
            <a:ext cx="47625" cy="47625"/>
          </a:xfrm>
          <a:custGeom>
            <a:avLst/>
            <a:gdLst/>
            <a:ahLst/>
            <a:cxnLst/>
            <a:rect l="l" t="t" r="r" b="b"/>
            <a:pathLst>
              <a:path w="47625" h="47625">
                <a:moveTo>
                  <a:pt x="26970" y="47624"/>
                </a:moveTo>
                <a:lnTo>
                  <a:pt x="20654" y="47624"/>
                </a:lnTo>
                <a:lnTo>
                  <a:pt x="17617" y="47020"/>
                </a:lnTo>
                <a:lnTo>
                  <a:pt x="0" y="26969"/>
                </a:lnTo>
                <a:lnTo>
                  <a:pt x="0" y="20654"/>
                </a:lnTo>
                <a:lnTo>
                  <a:pt x="20654" y="0"/>
                </a:lnTo>
                <a:lnTo>
                  <a:pt x="26970" y="0"/>
                </a:lnTo>
                <a:lnTo>
                  <a:pt x="47625" y="23812"/>
                </a:lnTo>
                <a:lnTo>
                  <a:pt x="47624" y="26969"/>
                </a:lnTo>
                <a:lnTo>
                  <a:pt x="26970" y="4762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/>
          <p:nvPr/>
        </p:nvSpPr>
        <p:spPr>
          <a:xfrm>
            <a:off x="749299" y="3922686"/>
            <a:ext cx="2159000" cy="71120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30400"/>
              </a:lnSpc>
              <a:spcBef>
                <a:spcPts val="90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財務状況を折れ線グラフで推移表示業界平均値との比較表を用意</a:t>
            </a:r>
            <a:endParaRPr sz="1150">
              <a:latin typeface="SimSun"/>
              <a:cs typeface="SimSun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1150" spc="-114">
                <a:solidFill>
                  <a:srgbClr val="333333"/>
                </a:solidFill>
                <a:latin typeface="SimSun"/>
                <a:cs typeface="SimSun"/>
              </a:rPr>
              <a:t>成功事例の写真やチャートを活用</a:t>
            </a:r>
            <a:endParaRPr sz="1150">
              <a:latin typeface="SimSun"/>
              <a:cs typeface="SimSun"/>
            </a:endParaRPr>
          </a:p>
        </p:txBody>
      </p:sp>
      <p:sp>
        <p:nvSpPr>
          <p:cNvPr id="15" name="object 15" descr=""/>
          <p:cNvSpPr/>
          <p:nvPr/>
        </p:nvSpPr>
        <p:spPr>
          <a:xfrm>
            <a:off x="600074" y="4295774"/>
            <a:ext cx="47625" cy="47625"/>
          </a:xfrm>
          <a:custGeom>
            <a:avLst/>
            <a:gdLst/>
            <a:ahLst/>
            <a:cxnLst/>
            <a:rect l="l" t="t" r="r" b="b"/>
            <a:pathLst>
              <a:path w="47625" h="47625">
                <a:moveTo>
                  <a:pt x="26970" y="47624"/>
                </a:moveTo>
                <a:lnTo>
                  <a:pt x="20654" y="47624"/>
                </a:lnTo>
                <a:lnTo>
                  <a:pt x="17617" y="47020"/>
                </a:lnTo>
                <a:lnTo>
                  <a:pt x="0" y="26969"/>
                </a:lnTo>
                <a:lnTo>
                  <a:pt x="0" y="20654"/>
                </a:lnTo>
                <a:lnTo>
                  <a:pt x="20654" y="0"/>
                </a:lnTo>
                <a:lnTo>
                  <a:pt x="26970" y="0"/>
                </a:lnTo>
                <a:lnTo>
                  <a:pt x="47625" y="23812"/>
                </a:lnTo>
                <a:lnTo>
                  <a:pt x="47624" y="26969"/>
                </a:lnTo>
                <a:lnTo>
                  <a:pt x="26970" y="4762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/>
          <p:nvPr/>
        </p:nvSpPr>
        <p:spPr>
          <a:xfrm>
            <a:off x="600074" y="4524374"/>
            <a:ext cx="47625" cy="47625"/>
          </a:xfrm>
          <a:custGeom>
            <a:avLst/>
            <a:gdLst/>
            <a:ahLst/>
            <a:cxnLst/>
            <a:rect l="l" t="t" r="r" b="b"/>
            <a:pathLst>
              <a:path w="47625" h="47625">
                <a:moveTo>
                  <a:pt x="26970" y="47624"/>
                </a:moveTo>
                <a:lnTo>
                  <a:pt x="20654" y="47624"/>
                </a:lnTo>
                <a:lnTo>
                  <a:pt x="17617" y="47020"/>
                </a:lnTo>
                <a:lnTo>
                  <a:pt x="0" y="26969"/>
                </a:lnTo>
                <a:lnTo>
                  <a:pt x="0" y="20654"/>
                </a:lnTo>
                <a:lnTo>
                  <a:pt x="20654" y="0"/>
                </a:lnTo>
                <a:lnTo>
                  <a:pt x="26970" y="0"/>
                </a:lnTo>
                <a:lnTo>
                  <a:pt x="47625" y="23812"/>
                </a:lnTo>
                <a:lnTo>
                  <a:pt x="47624" y="26969"/>
                </a:lnTo>
                <a:lnTo>
                  <a:pt x="26970" y="4762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 descr=""/>
          <p:cNvSpPr/>
          <p:nvPr/>
        </p:nvSpPr>
        <p:spPr>
          <a:xfrm>
            <a:off x="6210299" y="1009649"/>
            <a:ext cx="47625" cy="342900"/>
          </a:xfrm>
          <a:custGeom>
            <a:avLst/>
            <a:gdLst/>
            <a:ahLst/>
            <a:cxnLst/>
            <a:rect l="l" t="t" r="r" b="b"/>
            <a:pathLst>
              <a:path w="47625" h="342900">
                <a:moveTo>
                  <a:pt x="47624" y="342899"/>
                </a:moveTo>
                <a:lnTo>
                  <a:pt x="0" y="342899"/>
                </a:lnTo>
                <a:lnTo>
                  <a:pt x="0" y="0"/>
                </a:lnTo>
                <a:lnTo>
                  <a:pt x="47624" y="0"/>
                </a:lnTo>
                <a:lnTo>
                  <a:pt x="47624" y="34289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 descr=""/>
          <p:cNvSpPr/>
          <p:nvPr/>
        </p:nvSpPr>
        <p:spPr>
          <a:xfrm>
            <a:off x="6210299" y="1504949"/>
            <a:ext cx="38100" cy="1704975"/>
          </a:xfrm>
          <a:custGeom>
            <a:avLst/>
            <a:gdLst/>
            <a:ahLst/>
            <a:cxnLst/>
            <a:rect l="l" t="t" r="r" b="b"/>
            <a:pathLst>
              <a:path w="38100" h="1704975">
                <a:moveTo>
                  <a:pt x="38099" y="1704974"/>
                </a:moveTo>
                <a:lnTo>
                  <a:pt x="0" y="1704974"/>
                </a:lnTo>
                <a:lnTo>
                  <a:pt x="0" y="0"/>
                </a:lnTo>
                <a:lnTo>
                  <a:pt x="38099" y="0"/>
                </a:lnTo>
                <a:lnTo>
                  <a:pt x="38099" y="17049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/>
          <p:nvPr/>
        </p:nvSpPr>
        <p:spPr>
          <a:xfrm>
            <a:off x="6210299" y="3362324"/>
            <a:ext cx="38100" cy="790575"/>
          </a:xfrm>
          <a:custGeom>
            <a:avLst/>
            <a:gdLst/>
            <a:ahLst/>
            <a:cxnLst/>
            <a:rect l="l" t="t" r="r" b="b"/>
            <a:pathLst>
              <a:path w="38100" h="790575">
                <a:moveTo>
                  <a:pt x="38099" y="790574"/>
                </a:moveTo>
                <a:lnTo>
                  <a:pt x="0" y="790574"/>
                </a:lnTo>
                <a:lnTo>
                  <a:pt x="0" y="0"/>
                </a:lnTo>
                <a:lnTo>
                  <a:pt x="38099" y="0"/>
                </a:lnTo>
                <a:lnTo>
                  <a:pt x="38099" y="7905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20" name="object 20" descr=""/>
          <p:cNvGrpSpPr/>
          <p:nvPr/>
        </p:nvGrpSpPr>
        <p:grpSpPr>
          <a:xfrm>
            <a:off x="6210299" y="4305299"/>
            <a:ext cx="5600700" cy="2228850"/>
            <a:chOff x="6210299" y="4305299"/>
            <a:chExt cx="5600700" cy="2228850"/>
          </a:xfrm>
        </p:grpSpPr>
        <p:sp>
          <p:nvSpPr>
            <p:cNvPr id="21" name="object 21" descr=""/>
            <p:cNvSpPr/>
            <p:nvPr/>
          </p:nvSpPr>
          <p:spPr>
            <a:xfrm>
              <a:off x="6215062" y="4310062"/>
              <a:ext cx="5591175" cy="2219325"/>
            </a:xfrm>
            <a:custGeom>
              <a:avLst/>
              <a:gdLst/>
              <a:ahLst/>
              <a:cxnLst/>
              <a:rect l="l" t="t" r="r" b="b"/>
              <a:pathLst>
                <a:path w="5591175" h="2219325">
                  <a:moveTo>
                    <a:pt x="5542226" y="2219324"/>
                  </a:moveTo>
                  <a:lnTo>
                    <a:pt x="48947" y="2219324"/>
                  </a:lnTo>
                  <a:lnTo>
                    <a:pt x="45540" y="2218988"/>
                  </a:lnTo>
                  <a:lnTo>
                    <a:pt x="10739" y="2198901"/>
                  </a:lnTo>
                  <a:lnTo>
                    <a:pt x="0" y="2170376"/>
                  </a:lnTo>
                  <a:lnTo>
                    <a:pt x="0" y="2166937"/>
                  </a:lnTo>
                  <a:lnTo>
                    <a:pt x="0" y="48947"/>
                  </a:lnTo>
                  <a:lnTo>
                    <a:pt x="17776" y="12911"/>
                  </a:lnTo>
                  <a:lnTo>
                    <a:pt x="48947" y="0"/>
                  </a:lnTo>
                  <a:lnTo>
                    <a:pt x="5542226" y="0"/>
                  </a:lnTo>
                  <a:lnTo>
                    <a:pt x="5578261" y="17775"/>
                  </a:lnTo>
                  <a:lnTo>
                    <a:pt x="5591173" y="48947"/>
                  </a:lnTo>
                  <a:lnTo>
                    <a:pt x="5591173" y="2170376"/>
                  </a:lnTo>
                  <a:lnTo>
                    <a:pt x="5573397" y="2206412"/>
                  </a:lnTo>
                  <a:lnTo>
                    <a:pt x="5545633" y="2218988"/>
                  </a:lnTo>
                  <a:lnTo>
                    <a:pt x="5542226" y="2219324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6215062" y="4310062"/>
              <a:ext cx="5591175" cy="2219325"/>
            </a:xfrm>
            <a:custGeom>
              <a:avLst/>
              <a:gdLst/>
              <a:ahLst/>
              <a:cxnLst/>
              <a:rect l="l" t="t" r="r" b="b"/>
              <a:pathLst>
                <a:path w="5591175" h="2219325">
                  <a:moveTo>
                    <a:pt x="0" y="2166937"/>
                  </a:moveTo>
                  <a:lnTo>
                    <a:pt x="0" y="52387"/>
                  </a:lnTo>
                  <a:lnTo>
                    <a:pt x="0" y="48947"/>
                  </a:lnTo>
                  <a:lnTo>
                    <a:pt x="335" y="45541"/>
                  </a:lnTo>
                  <a:lnTo>
                    <a:pt x="1005" y="42167"/>
                  </a:lnTo>
                  <a:lnTo>
                    <a:pt x="1676" y="38793"/>
                  </a:lnTo>
                  <a:lnTo>
                    <a:pt x="2670" y="35517"/>
                  </a:lnTo>
                  <a:lnTo>
                    <a:pt x="3986" y="32339"/>
                  </a:lnTo>
                  <a:lnTo>
                    <a:pt x="5303" y="29161"/>
                  </a:lnTo>
                  <a:lnTo>
                    <a:pt x="6917" y="26142"/>
                  </a:lnTo>
                  <a:lnTo>
                    <a:pt x="8828" y="23282"/>
                  </a:lnTo>
                  <a:lnTo>
                    <a:pt x="10739" y="20421"/>
                  </a:lnTo>
                  <a:lnTo>
                    <a:pt x="12911" y="17775"/>
                  </a:lnTo>
                  <a:lnTo>
                    <a:pt x="15343" y="15343"/>
                  </a:lnTo>
                  <a:lnTo>
                    <a:pt x="17776" y="12911"/>
                  </a:lnTo>
                  <a:lnTo>
                    <a:pt x="20422" y="10739"/>
                  </a:lnTo>
                  <a:lnTo>
                    <a:pt x="23282" y="8828"/>
                  </a:lnTo>
                  <a:lnTo>
                    <a:pt x="26142" y="6917"/>
                  </a:lnTo>
                  <a:lnTo>
                    <a:pt x="48947" y="0"/>
                  </a:lnTo>
                  <a:lnTo>
                    <a:pt x="52387" y="0"/>
                  </a:lnTo>
                  <a:lnTo>
                    <a:pt x="5538787" y="0"/>
                  </a:lnTo>
                  <a:lnTo>
                    <a:pt x="5542226" y="0"/>
                  </a:lnTo>
                  <a:lnTo>
                    <a:pt x="5545633" y="335"/>
                  </a:lnTo>
                  <a:lnTo>
                    <a:pt x="5567891" y="8828"/>
                  </a:lnTo>
                  <a:lnTo>
                    <a:pt x="5570751" y="10739"/>
                  </a:lnTo>
                  <a:lnTo>
                    <a:pt x="5582344" y="23282"/>
                  </a:lnTo>
                  <a:lnTo>
                    <a:pt x="5584256" y="26142"/>
                  </a:lnTo>
                  <a:lnTo>
                    <a:pt x="5591174" y="52387"/>
                  </a:lnTo>
                  <a:lnTo>
                    <a:pt x="5591174" y="2166937"/>
                  </a:lnTo>
                  <a:lnTo>
                    <a:pt x="5582344" y="2196040"/>
                  </a:lnTo>
                  <a:lnTo>
                    <a:pt x="5580433" y="2198901"/>
                  </a:lnTo>
                  <a:lnTo>
                    <a:pt x="5567889" y="2210495"/>
                  </a:lnTo>
                  <a:lnTo>
                    <a:pt x="5565030" y="2212406"/>
                  </a:lnTo>
                  <a:lnTo>
                    <a:pt x="5538787" y="2219324"/>
                  </a:lnTo>
                  <a:lnTo>
                    <a:pt x="52387" y="2219324"/>
                  </a:lnTo>
                  <a:lnTo>
                    <a:pt x="15343" y="2203980"/>
                  </a:lnTo>
                  <a:lnTo>
                    <a:pt x="8828" y="2196041"/>
                  </a:lnTo>
                  <a:lnTo>
                    <a:pt x="6917" y="2193181"/>
                  </a:lnTo>
                  <a:lnTo>
                    <a:pt x="5303" y="2190162"/>
                  </a:lnTo>
                  <a:lnTo>
                    <a:pt x="3986" y="2186984"/>
                  </a:lnTo>
                  <a:lnTo>
                    <a:pt x="2670" y="2183806"/>
                  </a:lnTo>
                  <a:lnTo>
                    <a:pt x="1676" y="2180530"/>
                  </a:lnTo>
                  <a:lnTo>
                    <a:pt x="1005" y="2177156"/>
                  </a:lnTo>
                  <a:lnTo>
                    <a:pt x="335" y="2173782"/>
                  </a:lnTo>
                  <a:lnTo>
                    <a:pt x="0" y="2170376"/>
                  </a:lnTo>
                  <a:lnTo>
                    <a:pt x="0" y="2166937"/>
                  </a:lnTo>
                  <a:close/>
                </a:path>
              </a:pathLst>
            </a:custGeom>
            <a:ln w="9524">
              <a:solidFill>
                <a:srgbClr val="DFDFD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" name="object 23" descr=""/>
          <p:cNvSpPr txBox="1"/>
          <p:nvPr/>
        </p:nvSpPr>
        <p:spPr>
          <a:xfrm>
            <a:off x="6359524" y="1005332"/>
            <a:ext cx="231140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185" b="1">
                <a:solidFill>
                  <a:srgbClr val="093767"/>
                </a:solidFill>
                <a:latin typeface="BIZ UDPGothic"/>
                <a:cs typeface="BIZ UDPGothic"/>
              </a:rPr>
              <a:t>信頼関係構築のスキル</a:t>
            </a:r>
            <a:endParaRPr sz="2000">
              <a:latin typeface="BIZ UDPGothic"/>
              <a:cs typeface="BIZ UDPGothic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388099" y="1498536"/>
            <a:ext cx="190500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65" b="1">
                <a:solidFill>
                  <a:srgbClr val="093767"/>
                </a:solidFill>
                <a:latin typeface="Meiryo"/>
                <a:cs typeface="Meiryo"/>
              </a:rPr>
              <a:t>フォローアップの</a:t>
            </a:r>
            <a:r>
              <a:rPr dirty="0" sz="1500" spc="-135" b="1">
                <a:solidFill>
                  <a:srgbClr val="093767"/>
                </a:solidFill>
                <a:latin typeface="BIZ UDPGothic"/>
                <a:cs typeface="BIZ UDPGothic"/>
              </a:rPr>
              <a:t>重要性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388099" y="1812442"/>
            <a:ext cx="5360035" cy="482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9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指導後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定期的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連絡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や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進捗確認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は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信頼関係構築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基本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。タイミングよく </a:t>
            </a:r>
            <a:r>
              <a:rPr dirty="0" sz="1350" spc="-110">
                <a:solidFill>
                  <a:srgbClr val="333333"/>
                </a:solidFill>
                <a:latin typeface="SimSun"/>
                <a:cs typeface="SimSun"/>
              </a:rPr>
              <a:t>適切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支援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継続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することが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成功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鍵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です。</a:t>
            </a:r>
            <a:endParaRPr sz="1350">
              <a:latin typeface="PMingLiU"/>
              <a:cs typeface="PMingLiU"/>
            </a:endParaRPr>
          </a:p>
        </p:txBody>
      </p:sp>
      <p:grpSp>
        <p:nvGrpSpPr>
          <p:cNvPr id="26" name="object 26" descr=""/>
          <p:cNvGrpSpPr/>
          <p:nvPr/>
        </p:nvGrpSpPr>
        <p:grpSpPr>
          <a:xfrm>
            <a:off x="6581774" y="2409824"/>
            <a:ext cx="381000" cy="381000"/>
            <a:chOff x="6581774" y="2409824"/>
            <a:chExt cx="381000" cy="381000"/>
          </a:xfrm>
        </p:grpSpPr>
        <p:sp>
          <p:nvSpPr>
            <p:cNvPr id="27" name="object 27" descr=""/>
            <p:cNvSpPr/>
            <p:nvPr/>
          </p:nvSpPr>
          <p:spPr>
            <a:xfrm>
              <a:off x="6581774" y="2409824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190499" y="380999"/>
                  </a:moveTo>
                  <a:lnTo>
                    <a:pt x="144200" y="375288"/>
                  </a:lnTo>
                  <a:lnTo>
                    <a:pt x="100697" y="358507"/>
                  </a:lnTo>
                  <a:lnTo>
                    <a:pt x="62575" y="331659"/>
                  </a:lnTo>
                  <a:lnTo>
                    <a:pt x="32104" y="296335"/>
                  </a:lnTo>
                  <a:lnTo>
                    <a:pt x="11130" y="254667"/>
                  </a:lnTo>
                  <a:lnTo>
                    <a:pt x="914" y="209172"/>
                  </a:lnTo>
                  <a:lnTo>
                    <a:pt x="0" y="190499"/>
                  </a:lnTo>
                  <a:lnTo>
                    <a:pt x="228" y="181141"/>
                  </a:lnTo>
                  <a:lnTo>
                    <a:pt x="8199" y="135199"/>
                  </a:lnTo>
                  <a:lnTo>
                    <a:pt x="27094" y="92572"/>
                  </a:lnTo>
                  <a:lnTo>
                    <a:pt x="55796" y="55796"/>
                  </a:lnTo>
                  <a:lnTo>
                    <a:pt x="92571" y="27095"/>
                  </a:lnTo>
                  <a:lnTo>
                    <a:pt x="135199" y="8200"/>
                  </a:lnTo>
                  <a:lnTo>
                    <a:pt x="181141" y="228"/>
                  </a:lnTo>
                  <a:lnTo>
                    <a:pt x="190499" y="0"/>
                  </a:lnTo>
                  <a:lnTo>
                    <a:pt x="199858" y="228"/>
                  </a:lnTo>
                  <a:lnTo>
                    <a:pt x="245798" y="8200"/>
                  </a:lnTo>
                  <a:lnTo>
                    <a:pt x="288426" y="27095"/>
                  </a:lnTo>
                  <a:lnTo>
                    <a:pt x="325203" y="55796"/>
                  </a:lnTo>
                  <a:lnTo>
                    <a:pt x="353903" y="92572"/>
                  </a:lnTo>
                  <a:lnTo>
                    <a:pt x="372798" y="135199"/>
                  </a:lnTo>
                  <a:lnTo>
                    <a:pt x="380770" y="181141"/>
                  </a:lnTo>
                  <a:lnTo>
                    <a:pt x="380999" y="190499"/>
                  </a:lnTo>
                  <a:lnTo>
                    <a:pt x="380770" y="199858"/>
                  </a:lnTo>
                  <a:lnTo>
                    <a:pt x="372798" y="245799"/>
                  </a:lnTo>
                  <a:lnTo>
                    <a:pt x="353903" y="288427"/>
                  </a:lnTo>
                  <a:lnTo>
                    <a:pt x="325203" y="325203"/>
                  </a:lnTo>
                  <a:lnTo>
                    <a:pt x="288426" y="353903"/>
                  </a:lnTo>
                  <a:lnTo>
                    <a:pt x="245798" y="372798"/>
                  </a:lnTo>
                  <a:lnTo>
                    <a:pt x="199858" y="380771"/>
                  </a:lnTo>
                  <a:lnTo>
                    <a:pt x="190499" y="380999"/>
                  </a:lnTo>
                  <a:close/>
                </a:path>
              </a:pathLst>
            </a:custGeom>
            <a:solidFill>
              <a:srgbClr val="DAE9FE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8" name="object 2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705599" y="2532634"/>
              <a:ext cx="134365" cy="134365"/>
            </a:xfrm>
            <a:prstGeom prst="rect">
              <a:avLst/>
            </a:prstGeom>
          </p:spPr>
        </p:pic>
      </p:grpSp>
      <p:sp>
        <p:nvSpPr>
          <p:cNvPr id="29" name="object 29" descr=""/>
          <p:cNvSpPr txBox="1"/>
          <p:nvPr/>
        </p:nvSpPr>
        <p:spPr>
          <a:xfrm>
            <a:off x="6388099" y="2808262"/>
            <a:ext cx="766445" cy="40640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16205" marR="5080" indent="-104139">
              <a:lnSpc>
                <a:spcPct val="108700"/>
              </a:lnSpc>
              <a:spcBef>
                <a:spcPts val="90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指導</a:t>
            </a:r>
            <a:r>
              <a:rPr dirty="0" sz="1150" spc="-70">
                <a:solidFill>
                  <a:srgbClr val="333333"/>
                </a:solidFill>
                <a:latin typeface="Arial"/>
                <a:cs typeface="Arial"/>
              </a:rPr>
              <a:t>1</a:t>
            </a:r>
            <a:r>
              <a:rPr dirty="0" sz="1150" spc="-114">
                <a:solidFill>
                  <a:srgbClr val="333333"/>
                </a:solidFill>
                <a:latin typeface="SimSun"/>
                <a:cs typeface="SimSun"/>
              </a:rPr>
              <a:t>週間後</a:t>
            </a:r>
            <a:r>
              <a:rPr dirty="0" sz="1150" spc="-100">
                <a:solidFill>
                  <a:srgbClr val="333333"/>
                </a:solidFill>
                <a:latin typeface="SimSun"/>
                <a:cs typeface="SimSun"/>
              </a:rPr>
              <a:t>電話確認</a:t>
            </a:r>
            <a:endParaRPr sz="1150">
              <a:latin typeface="SimSun"/>
              <a:cs typeface="SimSun"/>
            </a:endParaRPr>
          </a:p>
        </p:txBody>
      </p:sp>
      <p:grpSp>
        <p:nvGrpSpPr>
          <p:cNvPr id="30" name="object 30" descr=""/>
          <p:cNvGrpSpPr/>
          <p:nvPr/>
        </p:nvGrpSpPr>
        <p:grpSpPr>
          <a:xfrm>
            <a:off x="9020174" y="2409824"/>
            <a:ext cx="381000" cy="381000"/>
            <a:chOff x="9020174" y="2409824"/>
            <a:chExt cx="381000" cy="381000"/>
          </a:xfrm>
        </p:grpSpPr>
        <p:sp>
          <p:nvSpPr>
            <p:cNvPr id="31" name="object 31" descr=""/>
            <p:cNvSpPr/>
            <p:nvPr/>
          </p:nvSpPr>
          <p:spPr>
            <a:xfrm>
              <a:off x="9020174" y="2409824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190499" y="380999"/>
                  </a:moveTo>
                  <a:lnTo>
                    <a:pt x="144200" y="375288"/>
                  </a:lnTo>
                  <a:lnTo>
                    <a:pt x="100697" y="358507"/>
                  </a:lnTo>
                  <a:lnTo>
                    <a:pt x="62574" y="331659"/>
                  </a:lnTo>
                  <a:lnTo>
                    <a:pt x="32103" y="296335"/>
                  </a:lnTo>
                  <a:lnTo>
                    <a:pt x="11129" y="254667"/>
                  </a:lnTo>
                  <a:lnTo>
                    <a:pt x="914" y="209172"/>
                  </a:lnTo>
                  <a:lnTo>
                    <a:pt x="0" y="190499"/>
                  </a:lnTo>
                  <a:lnTo>
                    <a:pt x="228" y="181141"/>
                  </a:lnTo>
                  <a:lnTo>
                    <a:pt x="8199" y="135199"/>
                  </a:lnTo>
                  <a:lnTo>
                    <a:pt x="27094" y="92572"/>
                  </a:lnTo>
                  <a:lnTo>
                    <a:pt x="55795" y="55796"/>
                  </a:lnTo>
                  <a:lnTo>
                    <a:pt x="92571" y="27095"/>
                  </a:lnTo>
                  <a:lnTo>
                    <a:pt x="135199" y="8200"/>
                  </a:lnTo>
                  <a:lnTo>
                    <a:pt x="181141" y="228"/>
                  </a:lnTo>
                  <a:lnTo>
                    <a:pt x="190499" y="0"/>
                  </a:lnTo>
                  <a:lnTo>
                    <a:pt x="199858" y="228"/>
                  </a:lnTo>
                  <a:lnTo>
                    <a:pt x="245798" y="8200"/>
                  </a:lnTo>
                  <a:lnTo>
                    <a:pt x="288426" y="27095"/>
                  </a:lnTo>
                  <a:lnTo>
                    <a:pt x="325202" y="55796"/>
                  </a:lnTo>
                  <a:lnTo>
                    <a:pt x="353902" y="92572"/>
                  </a:lnTo>
                  <a:lnTo>
                    <a:pt x="372797" y="135199"/>
                  </a:lnTo>
                  <a:lnTo>
                    <a:pt x="380770" y="181141"/>
                  </a:lnTo>
                  <a:lnTo>
                    <a:pt x="380999" y="190499"/>
                  </a:lnTo>
                  <a:lnTo>
                    <a:pt x="380770" y="199858"/>
                  </a:lnTo>
                  <a:lnTo>
                    <a:pt x="372797" y="245799"/>
                  </a:lnTo>
                  <a:lnTo>
                    <a:pt x="353902" y="288427"/>
                  </a:lnTo>
                  <a:lnTo>
                    <a:pt x="325202" y="325203"/>
                  </a:lnTo>
                  <a:lnTo>
                    <a:pt x="288425" y="353903"/>
                  </a:lnTo>
                  <a:lnTo>
                    <a:pt x="245798" y="372798"/>
                  </a:lnTo>
                  <a:lnTo>
                    <a:pt x="199858" y="380771"/>
                  </a:lnTo>
                  <a:lnTo>
                    <a:pt x="190499" y="380999"/>
                  </a:lnTo>
                  <a:close/>
                </a:path>
              </a:pathLst>
            </a:custGeom>
            <a:solidFill>
              <a:srgbClr val="DAE9FE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2" name="object 32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143999" y="2550318"/>
              <a:ext cx="133350" cy="100012"/>
            </a:xfrm>
            <a:prstGeom prst="rect">
              <a:avLst/>
            </a:prstGeom>
          </p:spPr>
        </p:pic>
      </p:grpSp>
      <p:sp>
        <p:nvSpPr>
          <p:cNvPr id="33" name="object 33" descr=""/>
          <p:cNvSpPr txBox="1"/>
          <p:nvPr/>
        </p:nvSpPr>
        <p:spPr>
          <a:xfrm>
            <a:off x="8863558" y="2808262"/>
            <a:ext cx="692150" cy="40640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 indent="95885">
              <a:lnSpc>
                <a:spcPct val="108700"/>
              </a:lnSpc>
              <a:spcBef>
                <a:spcPts val="90"/>
              </a:spcBef>
            </a:pPr>
            <a:r>
              <a:rPr dirty="0" sz="1150" spc="-70">
                <a:solidFill>
                  <a:srgbClr val="333333"/>
                </a:solidFill>
                <a:latin typeface="Arial"/>
                <a:cs typeface="Arial"/>
              </a:rPr>
              <a:t>1</a:t>
            </a:r>
            <a:r>
              <a:rPr dirty="0" sz="1150" spc="-90">
                <a:solidFill>
                  <a:srgbClr val="333333"/>
                </a:solidFill>
                <a:latin typeface="SimSun"/>
                <a:cs typeface="SimSun"/>
              </a:rPr>
              <a:t>ヶ月後</a:t>
            </a:r>
            <a:r>
              <a:rPr dirty="0" sz="1150" spc="-114">
                <a:solidFill>
                  <a:srgbClr val="333333"/>
                </a:solidFill>
                <a:latin typeface="SimSun"/>
                <a:cs typeface="SimSun"/>
              </a:rPr>
              <a:t>メール確認</a:t>
            </a:r>
            <a:endParaRPr sz="1150">
              <a:latin typeface="SimSun"/>
              <a:cs typeface="SimSun"/>
            </a:endParaRPr>
          </a:p>
        </p:txBody>
      </p:sp>
      <p:grpSp>
        <p:nvGrpSpPr>
          <p:cNvPr id="34" name="object 34" descr=""/>
          <p:cNvGrpSpPr/>
          <p:nvPr/>
        </p:nvGrpSpPr>
        <p:grpSpPr>
          <a:xfrm>
            <a:off x="11353799" y="2409824"/>
            <a:ext cx="381000" cy="381000"/>
            <a:chOff x="11353799" y="2409824"/>
            <a:chExt cx="381000" cy="381000"/>
          </a:xfrm>
        </p:grpSpPr>
        <p:sp>
          <p:nvSpPr>
            <p:cNvPr id="35" name="object 35" descr=""/>
            <p:cNvSpPr/>
            <p:nvPr/>
          </p:nvSpPr>
          <p:spPr>
            <a:xfrm>
              <a:off x="11353799" y="2409824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190499" y="380999"/>
                  </a:moveTo>
                  <a:lnTo>
                    <a:pt x="144200" y="375288"/>
                  </a:lnTo>
                  <a:lnTo>
                    <a:pt x="100697" y="358507"/>
                  </a:lnTo>
                  <a:lnTo>
                    <a:pt x="62574" y="331659"/>
                  </a:lnTo>
                  <a:lnTo>
                    <a:pt x="32103" y="296335"/>
                  </a:lnTo>
                  <a:lnTo>
                    <a:pt x="11130" y="254667"/>
                  </a:lnTo>
                  <a:lnTo>
                    <a:pt x="914" y="209172"/>
                  </a:lnTo>
                  <a:lnTo>
                    <a:pt x="0" y="190499"/>
                  </a:lnTo>
                  <a:lnTo>
                    <a:pt x="228" y="181141"/>
                  </a:lnTo>
                  <a:lnTo>
                    <a:pt x="8199" y="135199"/>
                  </a:lnTo>
                  <a:lnTo>
                    <a:pt x="27094" y="92572"/>
                  </a:lnTo>
                  <a:lnTo>
                    <a:pt x="55795" y="55796"/>
                  </a:lnTo>
                  <a:lnTo>
                    <a:pt x="92572" y="27095"/>
                  </a:lnTo>
                  <a:lnTo>
                    <a:pt x="135199" y="8200"/>
                  </a:lnTo>
                  <a:lnTo>
                    <a:pt x="181141" y="228"/>
                  </a:lnTo>
                  <a:lnTo>
                    <a:pt x="190499" y="0"/>
                  </a:lnTo>
                  <a:lnTo>
                    <a:pt x="199858" y="228"/>
                  </a:lnTo>
                  <a:lnTo>
                    <a:pt x="245798" y="8200"/>
                  </a:lnTo>
                  <a:lnTo>
                    <a:pt x="288425" y="27095"/>
                  </a:lnTo>
                  <a:lnTo>
                    <a:pt x="325203" y="55796"/>
                  </a:lnTo>
                  <a:lnTo>
                    <a:pt x="353902" y="92572"/>
                  </a:lnTo>
                  <a:lnTo>
                    <a:pt x="372797" y="135199"/>
                  </a:lnTo>
                  <a:lnTo>
                    <a:pt x="380771" y="181141"/>
                  </a:lnTo>
                  <a:lnTo>
                    <a:pt x="380999" y="190499"/>
                  </a:lnTo>
                  <a:lnTo>
                    <a:pt x="380771" y="199858"/>
                  </a:lnTo>
                  <a:lnTo>
                    <a:pt x="372797" y="245799"/>
                  </a:lnTo>
                  <a:lnTo>
                    <a:pt x="353902" y="288427"/>
                  </a:lnTo>
                  <a:lnTo>
                    <a:pt x="325203" y="325203"/>
                  </a:lnTo>
                  <a:lnTo>
                    <a:pt x="288425" y="353903"/>
                  </a:lnTo>
                  <a:lnTo>
                    <a:pt x="245798" y="372798"/>
                  </a:lnTo>
                  <a:lnTo>
                    <a:pt x="199858" y="380771"/>
                  </a:lnTo>
                  <a:lnTo>
                    <a:pt x="190499" y="380999"/>
                  </a:lnTo>
                  <a:close/>
                </a:path>
              </a:pathLst>
            </a:custGeom>
            <a:solidFill>
              <a:srgbClr val="DAE9FE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6" name="object 3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487149" y="2533649"/>
              <a:ext cx="116681" cy="133350"/>
            </a:xfrm>
            <a:prstGeom prst="rect">
              <a:avLst/>
            </a:prstGeom>
          </p:spPr>
        </p:pic>
      </p:grpSp>
      <p:sp>
        <p:nvSpPr>
          <p:cNvPr id="37" name="object 37" descr=""/>
          <p:cNvSpPr txBox="1"/>
          <p:nvPr/>
        </p:nvSpPr>
        <p:spPr>
          <a:xfrm>
            <a:off x="11264899" y="2808262"/>
            <a:ext cx="558800" cy="40640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 indent="29209">
              <a:lnSpc>
                <a:spcPct val="108700"/>
              </a:lnSpc>
              <a:spcBef>
                <a:spcPts val="90"/>
              </a:spcBef>
            </a:pPr>
            <a:r>
              <a:rPr dirty="0" sz="1150" spc="-70">
                <a:solidFill>
                  <a:srgbClr val="333333"/>
                </a:solidFill>
                <a:latin typeface="Arial"/>
                <a:cs typeface="Arial"/>
              </a:rPr>
              <a:t>3</a:t>
            </a:r>
            <a:r>
              <a:rPr dirty="0" sz="1150" spc="-90">
                <a:solidFill>
                  <a:srgbClr val="333333"/>
                </a:solidFill>
                <a:latin typeface="SimSun"/>
                <a:cs typeface="SimSun"/>
              </a:rPr>
              <a:t>ヶ月後</a:t>
            </a:r>
            <a:r>
              <a:rPr dirty="0" sz="1150" spc="-120">
                <a:solidFill>
                  <a:srgbClr val="333333"/>
                </a:solidFill>
                <a:latin typeface="SimSun"/>
                <a:cs typeface="SimSun"/>
              </a:rPr>
              <a:t>訪問確認</a:t>
            </a:r>
            <a:endParaRPr sz="1150">
              <a:latin typeface="SimSun"/>
              <a:cs typeface="SimSun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6388099" y="3355911"/>
            <a:ext cx="225425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50" b="1">
                <a:solidFill>
                  <a:srgbClr val="093767"/>
                </a:solidFill>
                <a:latin typeface="BIZ UDPGothic"/>
                <a:cs typeface="BIZ UDPGothic"/>
              </a:rPr>
              <a:t>信頼</a:t>
            </a:r>
            <a:r>
              <a:rPr dirty="0" sz="1500" spc="-150" b="1">
                <a:solidFill>
                  <a:srgbClr val="093767"/>
                </a:solidFill>
                <a:latin typeface="Meiryo"/>
                <a:cs typeface="Meiryo"/>
              </a:rPr>
              <a:t>を</a:t>
            </a:r>
            <a:r>
              <a:rPr dirty="0" sz="1500" spc="-150" b="1">
                <a:solidFill>
                  <a:srgbClr val="093767"/>
                </a:solidFill>
                <a:latin typeface="BIZ UDPGothic"/>
                <a:cs typeface="BIZ UDPGothic"/>
              </a:rPr>
              <a:t>得</a:t>
            </a:r>
            <a:r>
              <a:rPr dirty="0" sz="1500" spc="-150" b="1">
                <a:solidFill>
                  <a:srgbClr val="093767"/>
                </a:solidFill>
                <a:latin typeface="Meiryo"/>
                <a:cs typeface="Meiryo"/>
              </a:rPr>
              <a:t>る</a:t>
            </a:r>
            <a:r>
              <a:rPr dirty="0" sz="1500" spc="-150" b="1">
                <a:solidFill>
                  <a:srgbClr val="093767"/>
                </a:solidFill>
                <a:latin typeface="BIZ UDPGothic"/>
                <a:cs typeface="BIZ UDPGothic"/>
              </a:rPr>
              <a:t>態度</a:t>
            </a:r>
            <a:r>
              <a:rPr dirty="0" sz="1500" spc="850" b="1">
                <a:solidFill>
                  <a:srgbClr val="093767"/>
                </a:solidFill>
                <a:latin typeface="Meiryo"/>
                <a:cs typeface="Meiryo"/>
              </a:rPr>
              <a:t>‧</a:t>
            </a:r>
            <a:r>
              <a:rPr dirty="0" sz="1500" spc="-150" b="1">
                <a:solidFill>
                  <a:srgbClr val="093767"/>
                </a:solidFill>
                <a:latin typeface="BIZ UDPGothic"/>
                <a:cs typeface="BIZ UDPGothic"/>
              </a:rPr>
              <a:t>言葉</a:t>
            </a:r>
            <a:r>
              <a:rPr dirty="0" sz="1500" spc="-145" b="1">
                <a:solidFill>
                  <a:srgbClr val="093767"/>
                </a:solidFill>
                <a:latin typeface="Meiryo"/>
                <a:cs typeface="Meiryo"/>
              </a:rPr>
              <a:t>づかい</a:t>
            </a:r>
            <a:endParaRPr sz="1500">
              <a:latin typeface="Meiryo"/>
              <a:cs typeface="Meiryo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6388099" y="3669817"/>
            <a:ext cx="5353685" cy="482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9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言葉</a:t>
            </a:r>
            <a:r>
              <a:rPr dirty="0" sz="1350" spc="-160">
                <a:solidFill>
                  <a:srgbClr val="333333"/>
                </a:solidFill>
                <a:latin typeface="PMingLiU"/>
                <a:cs typeface="PMingLiU"/>
              </a:rPr>
              <a:t>だけでなく 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姿勢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や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表情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も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含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めた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総合的</a:t>
            </a:r>
            <a:r>
              <a:rPr dirty="0" sz="1350" spc="-180">
                <a:solidFill>
                  <a:srgbClr val="333333"/>
                </a:solidFill>
                <a:latin typeface="PMingLiU"/>
                <a:cs typeface="PMingLiU"/>
              </a:rPr>
              <a:t>なコミュニケーションが、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相手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350" spc="-50">
                <a:solidFill>
                  <a:srgbClr val="333333"/>
                </a:solidFill>
                <a:latin typeface="SimSun"/>
                <a:cs typeface="SimSun"/>
              </a:rPr>
              <a:t>安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心感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と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信頼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与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えます。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7832923" y="4470336"/>
            <a:ext cx="235585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50" b="1">
                <a:solidFill>
                  <a:srgbClr val="374050"/>
                </a:solidFill>
                <a:latin typeface="BIZ UDPGothic"/>
                <a:cs typeface="BIZ UDPGothic"/>
              </a:rPr>
              <a:t>信頼関係構築の</a:t>
            </a:r>
            <a:r>
              <a:rPr dirty="0" sz="1450" spc="-60" b="1">
                <a:solidFill>
                  <a:srgbClr val="374050"/>
                </a:solidFill>
                <a:latin typeface="Trebuchet MS"/>
                <a:cs typeface="Trebuchet MS"/>
              </a:rPr>
              <a:t>5</a:t>
            </a:r>
            <a:r>
              <a:rPr dirty="0" sz="1500" spc="-50" b="1">
                <a:solidFill>
                  <a:srgbClr val="374050"/>
                </a:solidFill>
                <a:latin typeface="BIZ UDPGothic"/>
                <a:cs typeface="BIZ UDPGothic"/>
              </a:rPr>
              <a:t>つのポイント</a:t>
            </a:r>
            <a:endParaRPr sz="1500">
              <a:latin typeface="BIZ UDPGothic"/>
              <a:cs typeface="BIZ UDPGothic"/>
            </a:endParaRPr>
          </a:p>
        </p:txBody>
      </p:sp>
      <p:grpSp>
        <p:nvGrpSpPr>
          <p:cNvPr id="41" name="object 41" descr=""/>
          <p:cNvGrpSpPr/>
          <p:nvPr/>
        </p:nvGrpSpPr>
        <p:grpSpPr>
          <a:xfrm>
            <a:off x="6372224" y="4867274"/>
            <a:ext cx="190500" cy="1409700"/>
            <a:chOff x="6372224" y="4867274"/>
            <a:chExt cx="190500" cy="1409700"/>
          </a:xfrm>
        </p:grpSpPr>
        <p:pic>
          <p:nvPicPr>
            <p:cNvPr id="42" name="object 42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72224" y="4867274"/>
              <a:ext cx="190499" cy="190499"/>
            </a:xfrm>
            <a:prstGeom prst="rect">
              <a:avLst/>
            </a:prstGeom>
          </p:spPr>
        </p:pic>
        <p:pic>
          <p:nvPicPr>
            <p:cNvPr id="43" name="object 43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72224" y="5172074"/>
              <a:ext cx="190499" cy="190499"/>
            </a:xfrm>
            <a:prstGeom prst="rect">
              <a:avLst/>
            </a:prstGeom>
          </p:spPr>
        </p:pic>
        <p:pic>
          <p:nvPicPr>
            <p:cNvPr id="44" name="object 4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72224" y="5476874"/>
              <a:ext cx="190499" cy="190499"/>
            </a:xfrm>
            <a:prstGeom prst="rect">
              <a:avLst/>
            </a:prstGeom>
          </p:spPr>
        </p:pic>
        <p:pic>
          <p:nvPicPr>
            <p:cNvPr id="45" name="object 45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72224" y="5781674"/>
              <a:ext cx="190499" cy="190499"/>
            </a:xfrm>
            <a:prstGeom prst="rect">
              <a:avLst/>
            </a:prstGeom>
          </p:spPr>
        </p:pic>
        <p:pic>
          <p:nvPicPr>
            <p:cNvPr id="46" name="object 4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72224" y="6086474"/>
              <a:ext cx="190499" cy="190499"/>
            </a:xfrm>
            <a:prstGeom prst="rect">
              <a:avLst/>
            </a:prstGeom>
          </p:spPr>
        </p:pic>
      </p:grpSp>
      <p:sp>
        <p:nvSpPr>
          <p:cNvPr id="47" name="object 47" descr=""/>
          <p:cNvSpPr txBox="1"/>
          <p:nvPr/>
        </p:nvSpPr>
        <p:spPr>
          <a:xfrm>
            <a:off x="6550025" y="4746142"/>
            <a:ext cx="2910840" cy="1549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756285">
              <a:lnSpc>
                <a:spcPct val="148100"/>
              </a:lnSpc>
              <a:spcBef>
                <a:spcPts val="100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約束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した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時間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納期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30" b="1">
                <a:solidFill>
                  <a:srgbClr val="1D40AF"/>
                </a:solidFill>
                <a:latin typeface="BIZ UDPGothic"/>
                <a:cs typeface="BIZ UDPGothic"/>
              </a:rPr>
              <a:t>厳守する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事業者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5" b="1">
                <a:solidFill>
                  <a:srgbClr val="1D40AF"/>
                </a:solidFill>
                <a:latin typeface="BIZ UDPGothic"/>
                <a:cs typeface="BIZ UDPGothic"/>
              </a:rPr>
              <a:t>話を最後まで聴く </a:t>
            </a:r>
            <a:r>
              <a:rPr dirty="0" sz="1350" spc="-110">
                <a:solidFill>
                  <a:srgbClr val="333333"/>
                </a:solidFill>
                <a:latin typeface="SimSun"/>
                <a:cs typeface="SimSun"/>
              </a:rPr>
              <a:t>姿勢</a:t>
            </a:r>
            <a:endParaRPr sz="1350">
              <a:latin typeface="SimSun"/>
              <a:cs typeface="SimSun"/>
            </a:endParaRPr>
          </a:p>
          <a:p>
            <a:pPr marL="12700" marR="299085">
              <a:lnSpc>
                <a:spcPct val="148100"/>
              </a:lnSpc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相手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立場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立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った</a:t>
            </a: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共感的理解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示</a:t>
            </a:r>
            <a:r>
              <a:rPr dirty="0" sz="1350" spc="-50">
                <a:solidFill>
                  <a:srgbClr val="333333"/>
                </a:solidFill>
                <a:latin typeface="PMingLiU"/>
                <a:cs typeface="PMingLiU"/>
              </a:rPr>
              <a:t>す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専門知識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謙虚に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伝</a:t>
            </a:r>
            <a:r>
              <a:rPr dirty="0" sz="1350" spc="-130">
                <a:solidFill>
                  <a:srgbClr val="333333"/>
                </a:solidFill>
                <a:latin typeface="PMingLiU"/>
                <a:cs typeface="PMingLiU"/>
              </a:rPr>
              <a:t>える</a:t>
            </a:r>
            <a:endParaRPr sz="1350">
              <a:latin typeface="PMingLiU"/>
              <a:cs typeface="PMingLiU"/>
            </a:endParaRPr>
          </a:p>
          <a:p>
            <a:pPr marL="12700">
              <a:lnSpc>
                <a:spcPct val="100000"/>
              </a:lnSpc>
              <a:spcBef>
                <a:spcPts val="780"/>
              </a:spcBef>
            </a:pPr>
            <a:r>
              <a:rPr dirty="0" sz="1350" spc="-185">
                <a:solidFill>
                  <a:srgbClr val="333333"/>
                </a:solidFill>
                <a:latin typeface="PMingLiU"/>
                <a:cs typeface="PMingLiU"/>
              </a:rPr>
              <a:t>クライアントの</a:t>
            </a: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成功を自分の成功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と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考</a:t>
            </a:r>
            <a:r>
              <a:rPr dirty="0" sz="1350" spc="-130">
                <a:solidFill>
                  <a:srgbClr val="333333"/>
                </a:solidFill>
                <a:latin typeface="PMingLiU"/>
                <a:cs typeface="PMingLiU"/>
              </a:rPr>
              <a:t>える</a:t>
            </a:r>
            <a:endParaRPr sz="1350">
              <a:latin typeface="PMingLiU"/>
              <a:cs typeface="PMingLiU"/>
            </a:endParaRPr>
          </a:p>
        </p:txBody>
      </p:sp>
      <p:grpSp>
        <p:nvGrpSpPr>
          <p:cNvPr id="48" name="object 48" descr=""/>
          <p:cNvGrpSpPr/>
          <p:nvPr/>
        </p:nvGrpSpPr>
        <p:grpSpPr>
          <a:xfrm>
            <a:off x="533399" y="6962774"/>
            <a:ext cx="266700" cy="381000"/>
            <a:chOff x="533399" y="6962774"/>
            <a:chExt cx="266700" cy="381000"/>
          </a:xfrm>
        </p:grpSpPr>
        <p:sp>
          <p:nvSpPr>
            <p:cNvPr id="49" name="object 49" descr=""/>
            <p:cNvSpPr/>
            <p:nvPr/>
          </p:nvSpPr>
          <p:spPr>
            <a:xfrm>
              <a:off x="533399" y="6962774"/>
              <a:ext cx="266700" cy="381000"/>
            </a:xfrm>
            <a:custGeom>
              <a:avLst/>
              <a:gdLst/>
              <a:ahLst/>
              <a:cxnLst/>
              <a:rect l="l" t="t" r="r" b="b"/>
              <a:pathLst>
                <a:path w="266700" h="381000">
                  <a:moveTo>
                    <a:pt x="133349" y="380999"/>
                  </a:moveTo>
                  <a:lnTo>
                    <a:pt x="94639" y="375258"/>
                  </a:lnTo>
                  <a:lnTo>
                    <a:pt x="59264" y="358525"/>
                  </a:lnTo>
                  <a:lnTo>
                    <a:pt x="30267" y="332246"/>
                  </a:lnTo>
                  <a:lnTo>
                    <a:pt x="10150" y="298679"/>
                  </a:lnTo>
                  <a:lnTo>
                    <a:pt x="640" y="260720"/>
                  </a:lnTo>
                  <a:lnTo>
                    <a:pt x="0" y="247649"/>
                  </a:lnTo>
                  <a:lnTo>
                    <a:pt x="0" y="133349"/>
                  </a:lnTo>
                  <a:lnTo>
                    <a:pt x="5740" y="94639"/>
                  </a:lnTo>
                  <a:lnTo>
                    <a:pt x="22473" y="59263"/>
                  </a:lnTo>
                  <a:lnTo>
                    <a:pt x="48752" y="30267"/>
                  </a:lnTo>
                  <a:lnTo>
                    <a:pt x="82319" y="10150"/>
                  </a:lnTo>
                  <a:lnTo>
                    <a:pt x="120279" y="640"/>
                  </a:lnTo>
                  <a:lnTo>
                    <a:pt x="133349" y="0"/>
                  </a:lnTo>
                  <a:lnTo>
                    <a:pt x="139901" y="160"/>
                  </a:lnTo>
                  <a:lnTo>
                    <a:pt x="178267" y="7791"/>
                  </a:lnTo>
                  <a:lnTo>
                    <a:pt x="212793" y="26245"/>
                  </a:lnTo>
                  <a:lnTo>
                    <a:pt x="240453" y="53906"/>
                  </a:lnTo>
                  <a:lnTo>
                    <a:pt x="258908" y="88432"/>
                  </a:lnTo>
                  <a:lnTo>
                    <a:pt x="266539" y="126798"/>
                  </a:lnTo>
                  <a:lnTo>
                    <a:pt x="266699" y="133349"/>
                  </a:lnTo>
                  <a:lnTo>
                    <a:pt x="266699" y="247649"/>
                  </a:lnTo>
                  <a:lnTo>
                    <a:pt x="260959" y="286359"/>
                  </a:lnTo>
                  <a:lnTo>
                    <a:pt x="244226" y="321734"/>
                  </a:lnTo>
                  <a:lnTo>
                    <a:pt x="217947" y="350731"/>
                  </a:lnTo>
                  <a:lnTo>
                    <a:pt x="184380" y="370848"/>
                  </a:lnTo>
                  <a:lnTo>
                    <a:pt x="146420" y="380358"/>
                  </a:lnTo>
                  <a:lnTo>
                    <a:pt x="133349" y="380999"/>
                  </a:lnTo>
                  <a:close/>
                </a:path>
              </a:pathLst>
            </a:custGeom>
            <a:solidFill>
              <a:srgbClr val="FEF2C7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0" name="object 50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14362" y="7086599"/>
              <a:ext cx="104768" cy="152399"/>
            </a:xfrm>
            <a:prstGeom prst="rect">
              <a:avLst/>
            </a:prstGeom>
          </p:spPr>
        </p:pic>
      </p:grpSp>
      <p:sp>
        <p:nvSpPr>
          <p:cNvPr id="51" name="object 51" descr=""/>
          <p:cNvSpPr txBox="1"/>
          <p:nvPr/>
        </p:nvSpPr>
        <p:spPr>
          <a:xfrm>
            <a:off x="939800" y="6898792"/>
            <a:ext cx="10673715" cy="482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95"/>
              </a:spcBef>
            </a:pPr>
            <a:r>
              <a:rPr dirty="0" sz="1350" spc="-200">
                <a:solidFill>
                  <a:srgbClr val="4A5462"/>
                </a:solidFill>
                <a:latin typeface="SimSun"/>
                <a:cs typeface="SimSun"/>
              </a:rPr>
              <a:t>「相手に理解されなければ、どれほど正しいアドバイスも価値を持ち ません。コミュニケーション能力は経営指導員の基礎であり、継続的に磨き続けるべき</a:t>
            </a:r>
            <a:r>
              <a:rPr dirty="0" sz="1350" spc="-240">
                <a:solidFill>
                  <a:srgbClr val="4A5462"/>
                </a:solidFill>
                <a:latin typeface="SimSun"/>
                <a:cs typeface="SimSun"/>
              </a:rPr>
              <a:t>最重要スキルです。」</a:t>
            </a:r>
            <a:endParaRPr sz="1350">
              <a:latin typeface="SimSun"/>
              <a:cs typeface="SimSun"/>
            </a:endParaRPr>
          </a:p>
        </p:txBody>
      </p:sp>
      <p:sp>
        <p:nvSpPr>
          <p:cNvPr id="52" name="object 52" descr=""/>
          <p:cNvSpPr/>
          <p:nvPr/>
        </p:nvSpPr>
        <p:spPr>
          <a:xfrm>
            <a:off x="76199" y="0"/>
            <a:ext cx="12115800" cy="819150"/>
          </a:xfrm>
          <a:custGeom>
            <a:avLst/>
            <a:gdLst/>
            <a:ahLst/>
            <a:cxnLst/>
            <a:rect l="l" t="t" r="r" b="b"/>
            <a:pathLst>
              <a:path w="12115800" h="819150">
                <a:moveTo>
                  <a:pt x="0" y="819149"/>
                </a:moveTo>
                <a:lnTo>
                  <a:pt x="12115799" y="819149"/>
                </a:lnTo>
                <a:lnTo>
                  <a:pt x="12115799" y="0"/>
                </a:lnTo>
                <a:lnTo>
                  <a:pt x="0" y="0"/>
                </a:lnTo>
                <a:lnTo>
                  <a:pt x="0" y="81914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 txBox="1">
            <a:spLocks noGrp="1"/>
          </p:cNvSpPr>
          <p:nvPr>
            <p:ph type="title"/>
          </p:nvPr>
        </p:nvSpPr>
        <p:spPr>
          <a:xfrm>
            <a:off x="368299" y="161797"/>
            <a:ext cx="5982335" cy="4908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950" spc="-30">
                <a:latin typeface="Noto Sans JP"/>
                <a:cs typeface="Noto Sans JP"/>
              </a:rPr>
              <a:t>7</a:t>
            </a:r>
            <a:r>
              <a:rPr dirty="0" sz="2950" spc="-50">
                <a:latin typeface="Noto Sans JP"/>
                <a:cs typeface="Noto Sans JP"/>
              </a:rPr>
              <a:t>. </a:t>
            </a:r>
            <a:r>
              <a:rPr dirty="0" spc="-200"/>
              <a:t>コミュニケーション能力の磨き上げ</a:t>
            </a:r>
            <a:endParaRPr sz="2950">
              <a:latin typeface="Noto Sans JP"/>
              <a:cs typeface="Noto Sans JP"/>
            </a:endParaRPr>
          </a:p>
        </p:txBody>
      </p:sp>
      <p:sp>
        <p:nvSpPr>
          <p:cNvPr id="54" name="object 54" descr=""/>
          <p:cNvSpPr/>
          <p:nvPr/>
        </p:nvSpPr>
        <p:spPr>
          <a:xfrm>
            <a:off x="0" y="0"/>
            <a:ext cx="76200" cy="819150"/>
          </a:xfrm>
          <a:custGeom>
            <a:avLst/>
            <a:gdLst/>
            <a:ahLst/>
            <a:cxnLst/>
            <a:rect l="l" t="t" r="r" b="b"/>
            <a:pathLst>
              <a:path w="76200" h="819150">
                <a:moveTo>
                  <a:pt x="76199" y="819149"/>
                </a:moveTo>
                <a:lnTo>
                  <a:pt x="0" y="819149"/>
                </a:lnTo>
                <a:lnTo>
                  <a:pt x="0" y="0"/>
                </a:lnTo>
                <a:lnTo>
                  <a:pt x="76199" y="0"/>
                </a:lnTo>
                <a:lnTo>
                  <a:pt x="76199" y="81914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" name="object 55" descr=""/>
          <p:cNvSpPr/>
          <p:nvPr/>
        </p:nvSpPr>
        <p:spPr>
          <a:xfrm>
            <a:off x="0" y="7629524"/>
            <a:ext cx="12192000" cy="95250"/>
          </a:xfrm>
          <a:custGeom>
            <a:avLst/>
            <a:gdLst/>
            <a:ahLst/>
            <a:cxnLst/>
            <a:rect l="l" t="t" r="r" b="b"/>
            <a:pathLst>
              <a:path w="12192000" h="95250">
                <a:moveTo>
                  <a:pt x="12191999" y="95249"/>
                </a:moveTo>
                <a:lnTo>
                  <a:pt x="0" y="95249"/>
                </a:lnTo>
                <a:lnTo>
                  <a:pt x="0" y="0"/>
                </a:lnTo>
                <a:lnTo>
                  <a:pt x="12191999" y="0"/>
                </a:lnTo>
                <a:lnTo>
                  <a:pt x="12191999" y="9524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6" name="object 56" descr=""/>
          <p:cNvGrpSpPr/>
          <p:nvPr/>
        </p:nvGrpSpPr>
        <p:grpSpPr>
          <a:xfrm>
            <a:off x="10706099" y="7219950"/>
            <a:ext cx="1295400" cy="323850"/>
            <a:chOff x="10706099" y="7219950"/>
            <a:chExt cx="1295400" cy="323850"/>
          </a:xfrm>
        </p:grpSpPr>
        <p:sp>
          <p:nvSpPr>
            <p:cNvPr id="57" name="object 57" descr=""/>
            <p:cNvSpPr/>
            <p:nvPr/>
          </p:nvSpPr>
          <p:spPr>
            <a:xfrm>
              <a:off x="10706099" y="7219950"/>
              <a:ext cx="1295400" cy="323850"/>
            </a:xfrm>
            <a:custGeom>
              <a:avLst/>
              <a:gdLst/>
              <a:ahLst/>
              <a:cxnLst/>
              <a:rect l="l" t="t" r="r" b="b"/>
              <a:pathLst>
                <a:path w="1295400" h="323850">
                  <a:moveTo>
                    <a:pt x="1262352" y="323849"/>
                  </a:moveTo>
                  <a:lnTo>
                    <a:pt x="33047" y="323849"/>
                  </a:lnTo>
                  <a:lnTo>
                    <a:pt x="28187" y="322883"/>
                  </a:lnTo>
                  <a:lnTo>
                    <a:pt x="966" y="295662"/>
                  </a:lnTo>
                  <a:lnTo>
                    <a:pt x="0" y="290802"/>
                  </a:lnTo>
                  <a:lnTo>
                    <a:pt x="0" y="285749"/>
                  </a:lnTo>
                  <a:lnTo>
                    <a:pt x="0" y="33047"/>
                  </a:lnTo>
                  <a:lnTo>
                    <a:pt x="28187" y="966"/>
                  </a:lnTo>
                  <a:lnTo>
                    <a:pt x="33047" y="0"/>
                  </a:lnTo>
                  <a:lnTo>
                    <a:pt x="1262352" y="0"/>
                  </a:lnTo>
                  <a:lnTo>
                    <a:pt x="1294433" y="28187"/>
                  </a:lnTo>
                  <a:lnTo>
                    <a:pt x="1295399" y="33047"/>
                  </a:lnTo>
                  <a:lnTo>
                    <a:pt x="1295399" y="290802"/>
                  </a:lnTo>
                  <a:lnTo>
                    <a:pt x="1267212" y="322883"/>
                  </a:lnTo>
                  <a:lnTo>
                    <a:pt x="1262352" y="32384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8" name="object 58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820399" y="7315199"/>
              <a:ext cx="133349" cy="133349"/>
            </a:xfrm>
            <a:prstGeom prst="rect">
              <a:avLst/>
            </a:prstGeom>
          </p:spPr>
        </p:pic>
      </p:grpSp>
      <p:sp>
        <p:nvSpPr>
          <p:cNvPr id="59" name="object 59" descr=""/>
          <p:cNvSpPr txBox="1"/>
          <p:nvPr/>
        </p:nvSpPr>
        <p:spPr>
          <a:xfrm>
            <a:off x="11000133" y="7316215"/>
            <a:ext cx="899794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00"/>
              </a:lnSpc>
            </a:pPr>
            <a:r>
              <a:rPr dirty="0" sz="1050" spc="-95">
                <a:solidFill>
                  <a:srgbClr val="FFFFFF"/>
                </a:solidFill>
                <a:latin typeface="Noto Sans JP"/>
                <a:cs typeface="Noto Sans JP"/>
              </a:rPr>
              <a:t>Genspark</a:t>
            </a:r>
            <a:r>
              <a:rPr dirty="0" sz="1050" spc="-10">
                <a:solidFill>
                  <a:srgbClr val="FFFFFF"/>
                </a:solidFill>
                <a:latin typeface="Noto Sans JP"/>
                <a:cs typeface="Noto Sans JP"/>
              </a:rPr>
              <a:t> </a:t>
            </a:r>
            <a:r>
              <a:rPr dirty="0" sz="1000" spc="-85">
                <a:solidFill>
                  <a:srgbClr val="FFFFFF"/>
                </a:solidFill>
                <a:latin typeface="SimSun"/>
                <a:cs typeface="SimSun"/>
              </a:rPr>
              <a:t>で作成</a:t>
            </a:r>
            <a:endParaRPr sz="1000">
              <a:latin typeface="SimSun"/>
              <a:cs typeface="SimSu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80999" y="5410199"/>
            <a:ext cx="11430000" cy="9525"/>
          </a:xfrm>
          <a:custGeom>
            <a:avLst/>
            <a:gdLst/>
            <a:ahLst/>
            <a:cxnLst/>
            <a:rect l="l" t="t" r="r" b="b"/>
            <a:pathLst>
              <a:path w="11430000" h="9525">
                <a:moveTo>
                  <a:pt x="11429999" y="9524"/>
                </a:moveTo>
                <a:lnTo>
                  <a:pt x="0" y="9524"/>
                </a:lnTo>
                <a:lnTo>
                  <a:pt x="0" y="0"/>
                </a:lnTo>
                <a:lnTo>
                  <a:pt x="11429999" y="0"/>
                </a:lnTo>
                <a:lnTo>
                  <a:pt x="11429999" y="9524"/>
                </a:lnTo>
                <a:close/>
              </a:path>
            </a:pathLst>
          </a:custGeom>
          <a:solidFill>
            <a:srgbClr val="E4E7E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80999" y="1009649"/>
            <a:ext cx="47625" cy="342900"/>
          </a:xfrm>
          <a:custGeom>
            <a:avLst/>
            <a:gdLst/>
            <a:ahLst/>
            <a:cxnLst/>
            <a:rect l="l" t="t" r="r" b="b"/>
            <a:pathLst>
              <a:path w="47625" h="342900">
                <a:moveTo>
                  <a:pt x="47624" y="342899"/>
                </a:moveTo>
                <a:lnTo>
                  <a:pt x="0" y="342899"/>
                </a:lnTo>
                <a:lnTo>
                  <a:pt x="0" y="0"/>
                </a:lnTo>
                <a:lnTo>
                  <a:pt x="47624" y="0"/>
                </a:lnTo>
                <a:lnTo>
                  <a:pt x="47624" y="34289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80999" y="1504949"/>
            <a:ext cx="38100" cy="1019175"/>
          </a:xfrm>
          <a:custGeom>
            <a:avLst/>
            <a:gdLst/>
            <a:ahLst/>
            <a:cxnLst/>
            <a:rect l="l" t="t" r="r" b="b"/>
            <a:pathLst>
              <a:path w="38100" h="1019175">
                <a:moveTo>
                  <a:pt x="38099" y="1019174"/>
                </a:moveTo>
                <a:lnTo>
                  <a:pt x="0" y="1019174"/>
                </a:lnTo>
                <a:lnTo>
                  <a:pt x="0" y="0"/>
                </a:lnTo>
                <a:lnTo>
                  <a:pt x="38099" y="0"/>
                </a:lnTo>
                <a:lnTo>
                  <a:pt x="38099" y="10191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80999" y="2676524"/>
            <a:ext cx="38100" cy="1019175"/>
          </a:xfrm>
          <a:custGeom>
            <a:avLst/>
            <a:gdLst/>
            <a:ahLst/>
            <a:cxnLst/>
            <a:rect l="l" t="t" r="r" b="b"/>
            <a:pathLst>
              <a:path w="38100" h="1019175">
                <a:moveTo>
                  <a:pt x="38099" y="1019174"/>
                </a:moveTo>
                <a:lnTo>
                  <a:pt x="0" y="1019174"/>
                </a:lnTo>
                <a:lnTo>
                  <a:pt x="0" y="0"/>
                </a:lnTo>
                <a:lnTo>
                  <a:pt x="38099" y="0"/>
                </a:lnTo>
                <a:lnTo>
                  <a:pt x="38099" y="10191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380999" y="3848099"/>
            <a:ext cx="38100" cy="1019175"/>
          </a:xfrm>
          <a:custGeom>
            <a:avLst/>
            <a:gdLst/>
            <a:ahLst/>
            <a:cxnLst/>
            <a:rect l="l" t="t" r="r" b="b"/>
            <a:pathLst>
              <a:path w="38100" h="1019175">
                <a:moveTo>
                  <a:pt x="38099" y="1019174"/>
                </a:moveTo>
                <a:lnTo>
                  <a:pt x="0" y="1019174"/>
                </a:lnTo>
                <a:lnTo>
                  <a:pt x="0" y="0"/>
                </a:lnTo>
                <a:lnTo>
                  <a:pt x="38099" y="0"/>
                </a:lnTo>
                <a:lnTo>
                  <a:pt x="38099" y="10191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530225" y="1005332"/>
            <a:ext cx="185420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195" b="1">
                <a:solidFill>
                  <a:srgbClr val="093767"/>
                </a:solidFill>
                <a:latin typeface="BIZ UDPGothic"/>
                <a:cs typeface="BIZ UDPGothic"/>
              </a:rPr>
              <a:t>現場を知る重要性</a:t>
            </a:r>
            <a:endParaRPr sz="2000">
              <a:latin typeface="BIZ UDPGothic"/>
              <a:cs typeface="BIZ UDPGothic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8800" y="1498536"/>
            <a:ext cx="191135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50" b="1">
                <a:solidFill>
                  <a:srgbClr val="093767"/>
                </a:solidFill>
                <a:latin typeface="BIZ UDPGothic"/>
                <a:cs typeface="BIZ UDPGothic"/>
              </a:rPr>
              <a:t>事業所訪問の積極的実施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8800" y="1812442"/>
            <a:ext cx="5360035" cy="711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11100"/>
              </a:lnSpc>
              <a:spcBef>
                <a:spcPts val="95"/>
              </a:spcBef>
            </a:pP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机上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知識</a:t>
            </a:r>
            <a:r>
              <a:rPr dirty="0" sz="1350" spc="-195">
                <a:solidFill>
                  <a:srgbClr val="333333"/>
                </a:solidFill>
                <a:latin typeface="PMingLiU"/>
                <a:cs typeface="PMingLiU"/>
              </a:rPr>
              <a:t>だけでなく 、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実際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事業者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現場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足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運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び、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業務環境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や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商品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‧サービスを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直接確認</a:t>
            </a:r>
            <a:r>
              <a:rPr dirty="0" sz="1350" spc="-190">
                <a:solidFill>
                  <a:srgbClr val="333333"/>
                </a:solidFill>
                <a:latin typeface="PMingLiU"/>
                <a:cs typeface="PMingLiU"/>
              </a:rPr>
              <a:t>することで、より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具体的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かつ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実効性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高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い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支援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が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可能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になり</a:t>
            </a:r>
            <a:r>
              <a:rPr dirty="0" sz="1350" spc="-210">
                <a:solidFill>
                  <a:srgbClr val="333333"/>
                </a:solidFill>
                <a:latin typeface="PMingLiU"/>
                <a:cs typeface="PMingLiU"/>
              </a:rPr>
              <a:t>ます。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8800" y="2670111"/>
            <a:ext cx="156718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45" b="1">
                <a:solidFill>
                  <a:srgbClr val="093767"/>
                </a:solidFill>
                <a:latin typeface="BIZ UDPGothic"/>
                <a:cs typeface="BIZ UDPGothic"/>
              </a:rPr>
              <a:t>業種ごとの特性理解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8800" y="2984017"/>
            <a:ext cx="5344795" cy="711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11100"/>
              </a:lnSpc>
              <a:spcBef>
                <a:spcPts val="95"/>
              </a:spcBef>
            </a:pP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製造業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、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小売業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、サービス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業</a:t>
            </a:r>
            <a:r>
              <a:rPr dirty="0" sz="1350" spc="-185">
                <a:solidFill>
                  <a:srgbClr val="333333"/>
                </a:solidFill>
                <a:latin typeface="PMingLiU"/>
                <a:cs typeface="PMingLiU"/>
              </a:rPr>
              <a:t>など、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業種</a:t>
            </a:r>
            <a:r>
              <a:rPr dirty="0" sz="1350" spc="-195">
                <a:solidFill>
                  <a:srgbClr val="333333"/>
                </a:solidFill>
                <a:latin typeface="PMingLiU"/>
                <a:cs typeface="PMingLiU"/>
              </a:rPr>
              <a:t>によって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直面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する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課題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や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必要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支援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は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大</a:t>
            </a:r>
            <a:r>
              <a:rPr dirty="0" sz="1350" spc="-229">
                <a:solidFill>
                  <a:srgbClr val="333333"/>
                </a:solidFill>
                <a:latin typeface="PMingLiU"/>
                <a:cs typeface="PMingLiU"/>
              </a:rPr>
              <a:t>きく 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異</a:t>
            </a:r>
            <a:r>
              <a:rPr dirty="0" sz="1350" spc="-190">
                <a:solidFill>
                  <a:srgbClr val="333333"/>
                </a:solidFill>
                <a:latin typeface="PMingLiU"/>
                <a:cs typeface="PMingLiU"/>
              </a:rPr>
              <a:t>なります。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業種特性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理解</a:t>
            </a:r>
            <a:r>
              <a:rPr dirty="0" sz="1350" spc="-195">
                <a:solidFill>
                  <a:srgbClr val="333333"/>
                </a:solidFill>
                <a:latin typeface="PMingLiU"/>
                <a:cs typeface="PMingLiU"/>
              </a:rPr>
              <a:t>し、そ れぞれに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適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した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支援策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提供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しまし</a:t>
            </a:r>
            <a:r>
              <a:rPr dirty="0" sz="1350" spc="-195">
                <a:solidFill>
                  <a:srgbClr val="333333"/>
                </a:solidFill>
                <a:latin typeface="PMingLiU"/>
                <a:cs typeface="PMingLiU"/>
              </a:rPr>
              <a:t>ょう。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8800" y="3841686"/>
            <a:ext cx="224917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55" b="1">
                <a:solidFill>
                  <a:srgbClr val="093767"/>
                </a:solidFill>
                <a:latin typeface="BIZ UDPGothic"/>
                <a:cs typeface="BIZ UDPGothic"/>
              </a:rPr>
              <a:t>個別対応による支援の質向上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8800" y="4155592"/>
            <a:ext cx="5354955" cy="711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95"/>
              </a:spcBef>
            </a:pPr>
            <a:r>
              <a:rPr dirty="0" sz="1350" spc="-185">
                <a:solidFill>
                  <a:srgbClr val="333333"/>
                </a:solidFill>
                <a:latin typeface="PMingLiU"/>
                <a:cs typeface="PMingLiU"/>
              </a:rPr>
              <a:t>マニュアル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的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一律対応</a:t>
            </a:r>
            <a:r>
              <a:rPr dirty="0" sz="1350" spc="-160">
                <a:solidFill>
                  <a:srgbClr val="333333"/>
                </a:solidFill>
                <a:latin typeface="PMingLiU"/>
                <a:cs typeface="PMingLiU"/>
              </a:rPr>
              <a:t>ではなく 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事業者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規模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歴史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経営者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考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え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方</a:t>
            </a:r>
            <a:r>
              <a:rPr dirty="0" sz="1350" spc="-110">
                <a:solidFill>
                  <a:srgbClr val="333333"/>
                </a:solidFill>
                <a:latin typeface="PMingLiU"/>
                <a:cs typeface="PMingLiU"/>
              </a:rPr>
              <a:t>など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個別要素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考慮</a:t>
            </a:r>
            <a:r>
              <a:rPr dirty="0" sz="1350" spc="-180">
                <a:solidFill>
                  <a:srgbClr val="333333"/>
                </a:solidFill>
                <a:latin typeface="PMingLiU"/>
                <a:cs typeface="PMingLiU"/>
              </a:rPr>
              <a:t>した、オーダーメイド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型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支援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が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信頼関係構築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鍵</a:t>
            </a:r>
            <a:r>
              <a:rPr dirty="0" sz="1350" spc="-155">
                <a:solidFill>
                  <a:srgbClr val="333333"/>
                </a:solidFill>
                <a:latin typeface="PMingLiU"/>
                <a:cs typeface="PMingLiU"/>
              </a:rPr>
              <a:t>となりま</a:t>
            </a:r>
            <a:r>
              <a:rPr dirty="0" sz="1350" spc="500">
                <a:solidFill>
                  <a:srgbClr val="333333"/>
                </a:solidFill>
                <a:latin typeface="PMingLiU"/>
                <a:cs typeface="PMingLiU"/>
              </a:rPr>
              <a:t> 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す。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6210299" y="1009649"/>
            <a:ext cx="47625" cy="342900"/>
          </a:xfrm>
          <a:custGeom>
            <a:avLst/>
            <a:gdLst/>
            <a:ahLst/>
            <a:cxnLst/>
            <a:rect l="l" t="t" r="r" b="b"/>
            <a:pathLst>
              <a:path w="47625" h="342900">
                <a:moveTo>
                  <a:pt x="47624" y="342899"/>
                </a:moveTo>
                <a:lnTo>
                  <a:pt x="0" y="342899"/>
                </a:lnTo>
                <a:lnTo>
                  <a:pt x="0" y="0"/>
                </a:lnTo>
                <a:lnTo>
                  <a:pt x="47624" y="0"/>
                </a:lnTo>
                <a:lnTo>
                  <a:pt x="47624" y="34289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5" name="object 15" descr=""/>
          <p:cNvGrpSpPr/>
          <p:nvPr/>
        </p:nvGrpSpPr>
        <p:grpSpPr>
          <a:xfrm>
            <a:off x="6210299" y="1504949"/>
            <a:ext cx="5600700" cy="1924050"/>
            <a:chOff x="6210299" y="1504949"/>
            <a:chExt cx="5600700" cy="1924050"/>
          </a:xfrm>
        </p:grpSpPr>
        <p:sp>
          <p:nvSpPr>
            <p:cNvPr id="16" name="object 16" descr=""/>
            <p:cNvSpPr/>
            <p:nvPr/>
          </p:nvSpPr>
          <p:spPr>
            <a:xfrm>
              <a:off x="6215062" y="1509712"/>
              <a:ext cx="5591175" cy="1914525"/>
            </a:xfrm>
            <a:custGeom>
              <a:avLst/>
              <a:gdLst/>
              <a:ahLst/>
              <a:cxnLst/>
              <a:rect l="l" t="t" r="r" b="b"/>
              <a:pathLst>
                <a:path w="5591175" h="1914525">
                  <a:moveTo>
                    <a:pt x="5542226" y="1914524"/>
                  </a:moveTo>
                  <a:lnTo>
                    <a:pt x="48947" y="1914524"/>
                  </a:lnTo>
                  <a:lnTo>
                    <a:pt x="45540" y="1914189"/>
                  </a:lnTo>
                  <a:lnTo>
                    <a:pt x="10739" y="1894102"/>
                  </a:lnTo>
                  <a:lnTo>
                    <a:pt x="0" y="1865576"/>
                  </a:lnTo>
                  <a:lnTo>
                    <a:pt x="0" y="1862137"/>
                  </a:lnTo>
                  <a:lnTo>
                    <a:pt x="0" y="48947"/>
                  </a:lnTo>
                  <a:lnTo>
                    <a:pt x="17776" y="12911"/>
                  </a:lnTo>
                  <a:lnTo>
                    <a:pt x="48947" y="0"/>
                  </a:lnTo>
                  <a:lnTo>
                    <a:pt x="5542226" y="0"/>
                  </a:lnTo>
                  <a:lnTo>
                    <a:pt x="5578261" y="17776"/>
                  </a:lnTo>
                  <a:lnTo>
                    <a:pt x="5591173" y="48947"/>
                  </a:lnTo>
                  <a:lnTo>
                    <a:pt x="5591173" y="1865576"/>
                  </a:lnTo>
                  <a:lnTo>
                    <a:pt x="5573397" y="1901612"/>
                  </a:lnTo>
                  <a:lnTo>
                    <a:pt x="5545633" y="1914189"/>
                  </a:lnTo>
                  <a:lnTo>
                    <a:pt x="5542226" y="1914524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6215062" y="1509712"/>
              <a:ext cx="5591175" cy="1914525"/>
            </a:xfrm>
            <a:custGeom>
              <a:avLst/>
              <a:gdLst/>
              <a:ahLst/>
              <a:cxnLst/>
              <a:rect l="l" t="t" r="r" b="b"/>
              <a:pathLst>
                <a:path w="5591175" h="1914525">
                  <a:moveTo>
                    <a:pt x="0" y="1862137"/>
                  </a:moveTo>
                  <a:lnTo>
                    <a:pt x="0" y="52387"/>
                  </a:lnTo>
                  <a:lnTo>
                    <a:pt x="0" y="48947"/>
                  </a:lnTo>
                  <a:lnTo>
                    <a:pt x="335" y="45540"/>
                  </a:lnTo>
                  <a:lnTo>
                    <a:pt x="1005" y="42167"/>
                  </a:lnTo>
                  <a:lnTo>
                    <a:pt x="1676" y="38793"/>
                  </a:lnTo>
                  <a:lnTo>
                    <a:pt x="2670" y="35517"/>
                  </a:lnTo>
                  <a:lnTo>
                    <a:pt x="3986" y="32339"/>
                  </a:lnTo>
                  <a:lnTo>
                    <a:pt x="5303" y="29161"/>
                  </a:lnTo>
                  <a:lnTo>
                    <a:pt x="6917" y="26142"/>
                  </a:lnTo>
                  <a:lnTo>
                    <a:pt x="8828" y="23282"/>
                  </a:lnTo>
                  <a:lnTo>
                    <a:pt x="10739" y="20422"/>
                  </a:lnTo>
                  <a:lnTo>
                    <a:pt x="23282" y="8828"/>
                  </a:lnTo>
                  <a:lnTo>
                    <a:pt x="26142" y="6917"/>
                  </a:lnTo>
                  <a:lnTo>
                    <a:pt x="42166" y="1006"/>
                  </a:lnTo>
                  <a:lnTo>
                    <a:pt x="45540" y="335"/>
                  </a:lnTo>
                  <a:lnTo>
                    <a:pt x="48947" y="0"/>
                  </a:lnTo>
                  <a:lnTo>
                    <a:pt x="52387" y="0"/>
                  </a:lnTo>
                  <a:lnTo>
                    <a:pt x="5538787" y="0"/>
                  </a:lnTo>
                  <a:lnTo>
                    <a:pt x="5542226" y="0"/>
                  </a:lnTo>
                  <a:lnTo>
                    <a:pt x="5545633" y="335"/>
                  </a:lnTo>
                  <a:lnTo>
                    <a:pt x="5549006" y="1006"/>
                  </a:lnTo>
                  <a:lnTo>
                    <a:pt x="5552380" y="1677"/>
                  </a:lnTo>
                  <a:lnTo>
                    <a:pt x="5582344" y="23282"/>
                  </a:lnTo>
                  <a:lnTo>
                    <a:pt x="5584256" y="26142"/>
                  </a:lnTo>
                  <a:lnTo>
                    <a:pt x="5591174" y="52387"/>
                  </a:lnTo>
                  <a:lnTo>
                    <a:pt x="5591174" y="1862137"/>
                  </a:lnTo>
                  <a:lnTo>
                    <a:pt x="5582344" y="1891241"/>
                  </a:lnTo>
                  <a:lnTo>
                    <a:pt x="5580433" y="1894102"/>
                  </a:lnTo>
                  <a:lnTo>
                    <a:pt x="5567889" y="1905695"/>
                  </a:lnTo>
                  <a:lnTo>
                    <a:pt x="5565030" y="1907606"/>
                  </a:lnTo>
                  <a:lnTo>
                    <a:pt x="5549006" y="1913517"/>
                  </a:lnTo>
                  <a:lnTo>
                    <a:pt x="5545633" y="1914189"/>
                  </a:lnTo>
                  <a:lnTo>
                    <a:pt x="5542226" y="1914524"/>
                  </a:lnTo>
                  <a:lnTo>
                    <a:pt x="5538787" y="1914524"/>
                  </a:lnTo>
                  <a:lnTo>
                    <a:pt x="52387" y="1914524"/>
                  </a:lnTo>
                  <a:lnTo>
                    <a:pt x="15343" y="1899180"/>
                  </a:lnTo>
                  <a:lnTo>
                    <a:pt x="8828" y="1891241"/>
                  </a:lnTo>
                  <a:lnTo>
                    <a:pt x="6917" y="1888381"/>
                  </a:lnTo>
                  <a:lnTo>
                    <a:pt x="5303" y="1885362"/>
                  </a:lnTo>
                  <a:lnTo>
                    <a:pt x="3986" y="1882184"/>
                  </a:lnTo>
                  <a:lnTo>
                    <a:pt x="2670" y="1879006"/>
                  </a:lnTo>
                  <a:lnTo>
                    <a:pt x="1676" y="1875730"/>
                  </a:lnTo>
                  <a:lnTo>
                    <a:pt x="1005" y="1872357"/>
                  </a:lnTo>
                  <a:lnTo>
                    <a:pt x="335" y="1868983"/>
                  </a:lnTo>
                  <a:lnTo>
                    <a:pt x="0" y="1865576"/>
                  </a:lnTo>
                  <a:lnTo>
                    <a:pt x="0" y="1862137"/>
                  </a:lnTo>
                  <a:close/>
                </a:path>
              </a:pathLst>
            </a:custGeom>
            <a:ln w="9524">
              <a:solidFill>
                <a:srgbClr val="DFDFD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 descr=""/>
          <p:cNvSpPr/>
          <p:nvPr/>
        </p:nvSpPr>
        <p:spPr>
          <a:xfrm>
            <a:off x="6210299" y="3619499"/>
            <a:ext cx="47625" cy="342900"/>
          </a:xfrm>
          <a:custGeom>
            <a:avLst/>
            <a:gdLst/>
            <a:ahLst/>
            <a:cxnLst/>
            <a:rect l="l" t="t" r="r" b="b"/>
            <a:pathLst>
              <a:path w="47625" h="342900">
                <a:moveTo>
                  <a:pt x="47624" y="342899"/>
                </a:moveTo>
                <a:lnTo>
                  <a:pt x="0" y="342899"/>
                </a:lnTo>
                <a:lnTo>
                  <a:pt x="0" y="0"/>
                </a:lnTo>
                <a:lnTo>
                  <a:pt x="47624" y="0"/>
                </a:lnTo>
                <a:lnTo>
                  <a:pt x="47624" y="34289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 txBox="1"/>
          <p:nvPr/>
        </p:nvSpPr>
        <p:spPr>
          <a:xfrm>
            <a:off x="6359524" y="1005332"/>
            <a:ext cx="162560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195" b="1">
                <a:solidFill>
                  <a:srgbClr val="093767"/>
                </a:solidFill>
                <a:latin typeface="BIZ UDPGothic"/>
                <a:cs typeface="BIZ UDPGothic"/>
              </a:rPr>
              <a:t>変化への対応力</a:t>
            </a:r>
            <a:endParaRPr sz="2000">
              <a:latin typeface="BIZ UDPGothic"/>
              <a:cs typeface="BIZ UDPGothic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8004373" y="1669986"/>
            <a:ext cx="201295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50" b="1">
                <a:solidFill>
                  <a:srgbClr val="374050"/>
                </a:solidFill>
                <a:latin typeface="BIZ UDPGothic"/>
                <a:cs typeface="BIZ UDPGothic"/>
              </a:rPr>
              <a:t>変化に対応する</a:t>
            </a:r>
            <a:r>
              <a:rPr dirty="0" sz="1450" spc="-60" b="1">
                <a:solidFill>
                  <a:srgbClr val="374050"/>
                </a:solidFill>
                <a:latin typeface="Trebuchet MS"/>
                <a:cs typeface="Trebuchet MS"/>
              </a:rPr>
              <a:t>4</a:t>
            </a:r>
            <a:r>
              <a:rPr dirty="0" sz="1500" spc="-130" b="1">
                <a:solidFill>
                  <a:srgbClr val="374050"/>
                </a:solidFill>
                <a:latin typeface="BIZ UDPGothic"/>
                <a:cs typeface="BIZ UDPGothic"/>
              </a:rPr>
              <a:t>つの姿勢</a:t>
            </a:r>
            <a:endParaRPr sz="1500">
              <a:latin typeface="BIZ UDPGothic"/>
              <a:cs typeface="BIZ UDPGothic"/>
            </a:endParaRPr>
          </a:p>
        </p:txBody>
      </p:sp>
      <p:pic>
        <p:nvPicPr>
          <p:cNvPr id="21" name="object 21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78177" y="2078817"/>
            <a:ext cx="178593" cy="166715"/>
          </a:xfrm>
          <a:prstGeom prst="rect">
            <a:avLst/>
          </a:prstGeom>
        </p:spPr>
      </p:pic>
      <p:sp>
        <p:nvSpPr>
          <p:cNvPr id="22" name="object 22" descr=""/>
          <p:cNvSpPr txBox="1"/>
          <p:nvPr/>
        </p:nvSpPr>
        <p:spPr>
          <a:xfrm>
            <a:off x="6550025" y="2043938"/>
            <a:ext cx="261683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常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最新情報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をアップデートする</a:t>
            </a:r>
            <a:r>
              <a:rPr dirty="0" sz="1350" spc="-110">
                <a:solidFill>
                  <a:srgbClr val="333333"/>
                </a:solidFill>
                <a:latin typeface="SimSun"/>
                <a:cs typeface="SimSun"/>
              </a:rPr>
              <a:t>習慣</a:t>
            </a:r>
            <a:endParaRPr sz="1350">
              <a:latin typeface="SimSun"/>
              <a:cs typeface="SimSun"/>
            </a:endParaRPr>
          </a:p>
        </p:txBody>
      </p:sp>
      <p:pic>
        <p:nvPicPr>
          <p:cNvPr id="23" name="object 2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72224" y="2371724"/>
            <a:ext cx="190499" cy="190499"/>
          </a:xfrm>
          <a:prstGeom prst="rect">
            <a:avLst/>
          </a:prstGeom>
        </p:spPr>
      </p:pic>
      <p:sp>
        <p:nvSpPr>
          <p:cNvPr id="24" name="object 24" descr=""/>
          <p:cNvSpPr txBox="1"/>
          <p:nvPr/>
        </p:nvSpPr>
        <p:spPr>
          <a:xfrm>
            <a:off x="6550025" y="2348738"/>
            <a:ext cx="245554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複数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代替案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準備</a:t>
            </a:r>
            <a:r>
              <a:rPr dirty="0" sz="1350" spc="-204">
                <a:solidFill>
                  <a:srgbClr val="333333"/>
                </a:solidFill>
                <a:latin typeface="PMingLiU"/>
                <a:cs typeface="PMingLiU"/>
              </a:rPr>
              <a:t>しておく 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柔軟</a:t>
            </a:r>
            <a:r>
              <a:rPr dirty="0" sz="1350" spc="-50">
                <a:solidFill>
                  <a:srgbClr val="333333"/>
                </a:solidFill>
                <a:latin typeface="PMingLiU"/>
                <a:cs typeface="PMingLiU"/>
              </a:rPr>
              <a:t>さ</a:t>
            </a:r>
            <a:endParaRPr sz="1350">
              <a:latin typeface="PMingLiU"/>
              <a:cs typeface="PMingLiU"/>
            </a:endParaRPr>
          </a:p>
        </p:txBody>
      </p:sp>
      <p:pic>
        <p:nvPicPr>
          <p:cNvPr id="25" name="object 2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71703" y="2676524"/>
            <a:ext cx="239129" cy="190499"/>
          </a:xfrm>
          <a:prstGeom prst="rect">
            <a:avLst/>
          </a:prstGeom>
        </p:spPr>
      </p:pic>
      <p:sp>
        <p:nvSpPr>
          <p:cNvPr id="26" name="object 26" descr=""/>
          <p:cNvSpPr txBox="1"/>
          <p:nvPr/>
        </p:nvSpPr>
        <p:spPr>
          <a:xfrm>
            <a:off x="6597650" y="2653538"/>
            <a:ext cx="246443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事業者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35" b="1">
                <a:solidFill>
                  <a:srgbClr val="1D40AF"/>
                </a:solidFill>
                <a:latin typeface="BIZ UDPGothic"/>
                <a:cs typeface="BIZ UDPGothic"/>
              </a:rPr>
              <a:t>悩みに寄り添う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姿勢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10">
                <a:solidFill>
                  <a:srgbClr val="333333"/>
                </a:solidFill>
                <a:latin typeface="SimSun"/>
                <a:cs typeface="SimSun"/>
              </a:rPr>
              <a:t>維持</a:t>
            </a:r>
            <a:endParaRPr sz="1350">
              <a:latin typeface="SimSun"/>
              <a:cs typeface="SimSun"/>
            </a:endParaRPr>
          </a:p>
        </p:txBody>
      </p:sp>
      <p:pic>
        <p:nvPicPr>
          <p:cNvPr id="27" name="object 2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378177" y="2981324"/>
            <a:ext cx="130961" cy="190499"/>
          </a:xfrm>
          <a:prstGeom prst="rect">
            <a:avLst/>
          </a:prstGeom>
        </p:spPr>
      </p:pic>
      <p:sp>
        <p:nvSpPr>
          <p:cNvPr id="28" name="object 28" descr=""/>
          <p:cNvSpPr txBox="1"/>
          <p:nvPr/>
        </p:nvSpPr>
        <p:spPr>
          <a:xfrm>
            <a:off x="6502399" y="2958338"/>
            <a:ext cx="261683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課題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対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する</a:t>
            </a: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建設的な提案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心</a:t>
            </a:r>
            <a:r>
              <a:rPr dirty="0" sz="1350" spc="-130">
                <a:solidFill>
                  <a:srgbClr val="333333"/>
                </a:solidFill>
                <a:latin typeface="PMingLiU"/>
                <a:cs typeface="PMingLiU"/>
              </a:rPr>
              <a:t>がける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6359524" y="3615181"/>
            <a:ext cx="162560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195" b="1">
                <a:solidFill>
                  <a:srgbClr val="093767"/>
                </a:solidFill>
                <a:latin typeface="BIZ UDPGothic"/>
                <a:cs typeface="BIZ UDPGothic"/>
              </a:rPr>
              <a:t>建設的な提案力</a:t>
            </a:r>
            <a:endParaRPr sz="2000">
              <a:latin typeface="BIZ UDPGothic"/>
              <a:cs typeface="BIZ UDPGothic"/>
            </a:endParaRPr>
          </a:p>
        </p:txBody>
      </p:sp>
      <p:sp>
        <p:nvSpPr>
          <p:cNvPr id="30" name="object 30" descr=""/>
          <p:cNvSpPr/>
          <p:nvPr/>
        </p:nvSpPr>
        <p:spPr>
          <a:xfrm>
            <a:off x="6219823" y="4210049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364" y="57149"/>
                </a:moveTo>
                <a:lnTo>
                  <a:pt x="24786" y="57149"/>
                </a:lnTo>
                <a:lnTo>
                  <a:pt x="21141" y="56424"/>
                </a:lnTo>
                <a:lnTo>
                  <a:pt x="0" y="32364"/>
                </a:lnTo>
                <a:lnTo>
                  <a:pt x="0" y="24785"/>
                </a:lnTo>
                <a:lnTo>
                  <a:pt x="24786" y="0"/>
                </a:lnTo>
                <a:lnTo>
                  <a:pt x="32364" y="0"/>
                </a:lnTo>
                <a:lnTo>
                  <a:pt x="57150" y="24785"/>
                </a:lnTo>
                <a:lnTo>
                  <a:pt x="57150" y="28574"/>
                </a:lnTo>
                <a:lnTo>
                  <a:pt x="57150" y="32364"/>
                </a:lnTo>
                <a:lnTo>
                  <a:pt x="36009" y="56424"/>
                </a:lnTo>
                <a:lnTo>
                  <a:pt x="32364" y="57149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 descr=""/>
          <p:cNvSpPr txBox="1"/>
          <p:nvPr/>
        </p:nvSpPr>
        <p:spPr>
          <a:xfrm>
            <a:off x="6388099" y="4088917"/>
            <a:ext cx="5360035" cy="482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95"/>
              </a:spcBef>
            </a:pPr>
            <a:r>
              <a:rPr dirty="0" sz="1350" spc="-175" b="1">
                <a:solidFill>
                  <a:srgbClr val="333333"/>
                </a:solidFill>
                <a:latin typeface="BIZ UDPGothic"/>
                <a:cs typeface="BIZ UDPGothic"/>
              </a:rPr>
              <a:t>問題指摘だけでなく 解決策を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：課題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発見</a:t>
            </a:r>
            <a:r>
              <a:rPr dirty="0" sz="1350" spc="-180">
                <a:solidFill>
                  <a:srgbClr val="333333"/>
                </a:solidFill>
                <a:latin typeface="PMingLiU"/>
                <a:cs typeface="PMingLiU"/>
              </a:rPr>
              <a:t>だけでなく 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具体的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改善案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まで</a:t>
            </a:r>
            <a:r>
              <a:rPr dirty="0" sz="1350" spc="-50">
                <a:solidFill>
                  <a:srgbClr val="333333"/>
                </a:solidFill>
                <a:latin typeface="SimSun"/>
                <a:cs typeface="SimSun"/>
              </a:rPr>
              <a:t>提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示</a:t>
            </a:r>
            <a:r>
              <a:rPr dirty="0" sz="1350" spc="-110">
                <a:solidFill>
                  <a:srgbClr val="333333"/>
                </a:solidFill>
                <a:latin typeface="PMingLiU"/>
                <a:cs typeface="PMingLiU"/>
              </a:rPr>
              <a:t>する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32" name="object 32" descr=""/>
          <p:cNvSpPr/>
          <p:nvPr/>
        </p:nvSpPr>
        <p:spPr>
          <a:xfrm>
            <a:off x="6219823" y="4743449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364" y="57149"/>
                </a:moveTo>
                <a:lnTo>
                  <a:pt x="24786" y="57149"/>
                </a:lnTo>
                <a:lnTo>
                  <a:pt x="21141" y="56424"/>
                </a:lnTo>
                <a:lnTo>
                  <a:pt x="0" y="32364"/>
                </a:lnTo>
                <a:lnTo>
                  <a:pt x="0" y="24785"/>
                </a:lnTo>
                <a:lnTo>
                  <a:pt x="24786" y="0"/>
                </a:lnTo>
                <a:lnTo>
                  <a:pt x="32364" y="0"/>
                </a:lnTo>
                <a:lnTo>
                  <a:pt x="57150" y="24785"/>
                </a:lnTo>
                <a:lnTo>
                  <a:pt x="57150" y="28574"/>
                </a:lnTo>
                <a:lnTo>
                  <a:pt x="57150" y="32364"/>
                </a:lnTo>
                <a:lnTo>
                  <a:pt x="36009" y="56424"/>
                </a:lnTo>
                <a:lnTo>
                  <a:pt x="32364" y="57149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 descr=""/>
          <p:cNvSpPr txBox="1"/>
          <p:nvPr/>
        </p:nvSpPr>
        <p:spPr>
          <a:xfrm>
            <a:off x="6388099" y="4644262"/>
            <a:ext cx="504761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 b="1">
                <a:solidFill>
                  <a:srgbClr val="333333"/>
                </a:solidFill>
                <a:latin typeface="BIZ UDPGothic"/>
                <a:cs typeface="BIZ UDPGothic"/>
              </a:rPr>
              <a:t>段階的な改善提案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：急激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変化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は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避</a:t>
            </a:r>
            <a:r>
              <a:rPr dirty="0" sz="1350" spc="-200">
                <a:solidFill>
                  <a:srgbClr val="333333"/>
                </a:solidFill>
                <a:latin typeface="PMingLiU"/>
                <a:cs typeface="PMingLiU"/>
              </a:rPr>
              <a:t>け、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小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さな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成功体験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積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み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重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ねる</a:t>
            </a:r>
            <a:r>
              <a:rPr dirty="0" sz="1350" spc="-110">
                <a:solidFill>
                  <a:srgbClr val="333333"/>
                </a:solidFill>
                <a:latin typeface="SimSun"/>
                <a:cs typeface="SimSun"/>
              </a:rPr>
              <a:t>支援</a:t>
            </a:r>
            <a:endParaRPr sz="1350">
              <a:latin typeface="SimSun"/>
              <a:cs typeface="SimSun"/>
            </a:endParaRPr>
          </a:p>
        </p:txBody>
      </p:sp>
      <p:sp>
        <p:nvSpPr>
          <p:cNvPr id="34" name="object 34" descr=""/>
          <p:cNvSpPr/>
          <p:nvPr/>
        </p:nvSpPr>
        <p:spPr>
          <a:xfrm>
            <a:off x="6219823" y="5048249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364" y="57149"/>
                </a:moveTo>
                <a:lnTo>
                  <a:pt x="24786" y="57149"/>
                </a:lnTo>
                <a:lnTo>
                  <a:pt x="21141" y="56424"/>
                </a:lnTo>
                <a:lnTo>
                  <a:pt x="0" y="32363"/>
                </a:lnTo>
                <a:lnTo>
                  <a:pt x="0" y="24785"/>
                </a:lnTo>
                <a:lnTo>
                  <a:pt x="24786" y="0"/>
                </a:lnTo>
                <a:lnTo>
                  <a:pt x="32364" y="0"/>
                </a:lnTo>
                <a:lnTo>
                  <a:pt x="57150" y="24785"/>
                </a:lnTo>
                <a:lnTo>
                  <a:pt x="57150" y="28574"/>
                </a:lnTo>
                <a:lnTo>
                  <a:pt x="57150" y="32363"/>
                </a:lnTo>
                <a:lnTo>
                  <a:pt x="36009" y="56424"/>
                </a:lnTo>
                <a:lnTo>
                  <a:pt x="32364" y="57149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 descr=""/>
          <p:cNvSpPr txBox="1"/>
          <p:nvPr/>
        </p:nvSpPr>
        <p:spPr>
          <a:xfrm>
            <a:off x="939800" y="4949062"/>
            <a:ext cx="10699115" cy="107696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5460365">
              <a:lnSpc>
                <a:spcPct val="100000"/>
              </a:lnSpc>
              <a:spcBef>
                <a:spcPts val="105"/>
              </a:spcBef>
            </a:pPr>
            <a:r>
              <a:rPr dirty="0" sz="1350" spc="-170" b="1">
                <a:solidFill>
                  <a:srgbClr val="333333"/>
                </a:solidFill>
                <a:latin typeface="BIZ UDPGothic"/>
                <a:cs typeface="BIZ UDPGothic"/>
              </a:rPr>
              <a:t>事業者の主体性を尊重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：最終決断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は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事業者自身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が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行</a:t>
            </a:r>
            <a:r>
              <a:rPr dirty="0" sz="1350" spc="-185">
                <a:solidFill>
                  <a:srgbClr val="333333"/>
                </a:solidFill>
                <a:latin typeface="PMingLiU"/>
                <a:cs typeface="PMingLiU"/>
              </a:rPr>
              <a:t>えるよう、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選択肢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示</a:t>
            </a:r>
            <a:r>
              <a:rPr dirty="0" sz="1350" spc="-50">
                <a:solidFill>
                  <a:srgbClr val="333333"/>
                </a:solidFill>
                <a:latin typeface="PMingLiU"/>
                <a:cs typeface="PMingLiU"/>
              </a:rPr>
              <a:t>す</a:t>
            </a:r>
            <a:endParaRPr sz="1350">
              <a:latin typeface="PMingLiU"/>
              <a:cs typeface="PMingLiU"/>
            </a:endParaRPr>
          </a:p>
          <a:p>
            <a:pPr>
              <a:lnSpc>
                <a:spcPct val="100000"/>
              </a:lnSpc>
              <a:spcBef>
                <a:spcPts val="1325"/>
              </a:spcBef>
            </a:pPr>
            <a:endParaRPr sz="1200">
              <a:latin typeface="PMingLiU"/>
              <a:cs typeface="PMingLiU"/>
            </a:endParaRPr>
          </a:p>
          <a:p>
            <a:pPr marL="12700" marR="5080">
              <a:lnSpc>
                <a:spcPct val="119000"/>
              </a:lnSpc>
            </a:pPr>
            <a:r>
              <a:rPr dirty="0" sz="1400" spc="-260" i="1">
                <a:solidFill>
                  <a:srgbClr val="4A5462"/>
                </a:solidFill>
                <a:latin typeface="Meiryo"/>
                <a:cs typeface="Meiryo"/>
              </a:rPr>
              <a:t>「経営指導で最も大切なのは、マニュアル通りの支援ではなく 、そ の事業者の声に耳を傾け、そ の事業者だけの課題に向き合う姿勢である」 </a:t>
            </a:r>
            <a:r>
              <a:rPr dirty="0" sz="1200" spc="-60" i="1">
                <a:solidFill>
                  <a:srgbClr val="4A5462"/>
                </a:solidFill>
                <a:latin typeface="Lato"/>
                <a:cs typeface="Lato"/>
              </a:rPr>
              <a:t>- </a:t>
            </a:r>
            <a:r>
              <a:rPr dirty="0" sz="1200" spc="-150" i="1">
                <a:solidFill>
                  <a:srgbClr val="4A5462"/>
                </a:solidFill>
                <a:latin typeface="Meiryo"/>
                <a:cs typeface="Meiryo"/>
              </a:rPr>
              <a:t>埼玉県商工会議</a:t>
            </a:r>
            <a:r>
              <a:rPr dirty="0" sz="1200" spc="-165" i="1">
                <a:solidFill>
                  <a:srgbClr val="4A5462"/>
                </a:solidFill>
                <a:latin typeface="Meiryo"/>
                <a:cs typeface="Meiryo"/>
              </a:rPr>
              <a:t>所連合会広域指導員</a:t>
            </a:r>
            <a:r>
              <a:rPr dirty="0" sz="1200" spc="750" i="1">
                <a:solidFill>
                  <a:srgbClr val="4A5462"/>
                </a:solidFill>
                <a:latin typeface="Times New Roman"/>
                <a:cs typeface="Times New Roman"/>
              </a:rPr>
              <a:t>‧</a:t>
            </a:r>
            <a:r>
              <a:rPr dirty="0" sz="1200" spc="-145" i="1">
                <a:solidFill>
                  <a:srgbClr val="4A5462"/>
                </a:solidFill>
                <a:latin typeface="Meiryo"/>
                <a:cs typeface="Meiryo"/>
              </a:rPr>
              <a:t>黒澤元国氏</a:t>
            </a:r>
            <a:endParaRPr sz="1200">
              <a:latin typeface="Meiryo"/>
              <a:cs typeface="Meiryo"/>
            </a:endParaRPr>
          </a:p>
        </p:txBody>
      </p:sp>
      <p:grpSp>
        <p:nvGrpSpPr>
          <p:cNvPr id="36" name="object 36" descr=""/>
          <p:cNvGrpSpPr/>
          <p:nvPr/>
        </p:nvGrpSpPr>
        <p:grpSpPr>
          <a:xfrm>
            <a:off x="533399" y="5610224"/>
            <a:ext cx="266700" cy="381000"/>
            <a:chOff x="533399" y="5610224"/>
            <a:chExt cx="266700" cy="381000"/>
          </a:xfrm>
        </p:grpSpPr>
        <p:sp>
          <p:nvSpPr>
            <p:cNvPr id="37" name="object 37" descr=""/>
            <p:cNvSpPr/>
            <p:nvPr/>
          </p:nvSpPr>
          <p:spPr>
            <a:xfrm>
              <a:off x="533399" y="5610224"/>
              <a:ext cx="266700" cy="381000"/>
            </a:xfrm>
            <a:custGeom>
              <a:avLst/>
              <a:gdLst/>
              <a:ahLst/>
              <a:cxnLst/>
              <a:rect l="l" t="t" r="r" b="b"/>
              <a:pathLst>
                <a:path w="266700" h="381000">
                  <a:moveTo>
                    <a:pt x="133349" y="380999"/>
                  </a:moveTo>
                  <a:lnTo>
                    <a:pt x="94639" y="375258"/>
                  </a:lnTo>
                  <a:lnTo>
                    <a:pt x="59264" y="358525"/>
                  </a:lnTo>
                  <a:lnTo>
                    <a:pt x="30267" y="332246"/>
                  </a:lnTo>
                  <a:lnTo>
                    <a:pt x="10150" y="298679"/>
                  </a:lnTo>
                  <a:lnTo>
                    <a:pt x="640" y="260720"/>
                  </a:lnTo>
                  <a:lnTo>
                    <a:pt x="0" y="247649"/>
                  </a:lnTo>
                  <a:lnTo>
                    <a:pt x="0" y="133349"/>
                  </a:lnTo>
                  <a:lnTo>
                    <a:pt x="5740" y="94638"/>
                  </a:lnTo>
                  <a:lnTo>
                    <a:pt x="22473" y="59263"/>
                  </a:lnTo>
                  <a:lnTo>
                    <a:pt x="48752" y="30267"/>
                  </a:lnTo>
                  <a:lnTo>
                    <a:pt x="82319" y="10150"/>
                  </a:lnTo>
                  <a:lnTo>
                    <a:pt x="120279" y="640"/>
                  </a:lnTo>
                  <a:lnTo>
                    <a:pt x="133349" y="0"/>
                  </a:lnTo>
                  <a:lnTo>
                    <a:pt x="139901" y="160"/>
                  </a:lnTo>
                  <a:lnTo>
                    <a:pt x="178267" y="7791"/>
                  </a:lnTo>
                  <a:lnTo>
                    <a:pt x="212793" y="26245"/>
                  </a:lnTo>
                  <a:lnTo>
                    <a:pt x="240453" y="53905"/>
                  </a:lnTo>
                  <a:lnTo>
                    <a:pt x="258908" y="88431"/>
                  </a:lnTo>
                  <a:lnTo>
                    <a:pt x="266539" y="126798"/>
                  </a:lnTo>
                  <a:lnTo>
                    <a:pt x="266699" y="133349"/>
                  </a:lnTo>
                  <a:lnTo>
                    <a:pt x="266699" y="247649"/>
                  </a:lnTo>
                  <a:lnTo>
                    <a:pt x="260959" y="286359"/>
                  </a:lnTo>
                  <a:lnTo>
                    <a:pt x="244226" y="321733"/>
                  </a:lnTo>
                  <a:lnTo>
                    <a:pt x="217947" y="350731"/>
                  </a:lnTo>
                  <a:lnTo>
                    <a:pt x="184380" y="370848"/>
                  </a:lnTo>
                  <a:lnTo>
                    <a:pt x="146420" y="380358"/>
                  </a:lnTo>
                  <a:lnTo>
                    <a:pt x="133349" y="380999"/>
                  </a:lnTo>
                  <a:close/>
                </a:path>
              </a:pathLst>
            </a:custGeom>
            <a:solidFill>
              <a:srgbClr val="FEF2C7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14362" y="5734049"/>
              <a:ext cx="104768" cy="152399"/>
            </a:xfrm>
            <a:prstGeom prst="rect">
              <a:avLst/>
            </a:prstGeom>
          </p:spPr>
        </p:pic>
      </p:grpSp>
      <p:sp>
        <p:nvSpPr>
          <p:cNvPr id="39" name="object 39" descr=""/>
          <p:cNvSpPr/>
          <p:nvPr/>
        </p:nvSpPr>
        <p:spPr>
          <a:xfrm>
            <a:off x="76199" y="0"/>
            <a:ext cx="12115800" cy="819150"/>
          </a:xfrm>
          <a:custGeom>
            <a:avLst/>
            <a:gdLst/>
            <a:ahLst/>
            <a:cxnLst/>
            <a:rect l="l" t="t" r="r" b="b"/>
            <a:pathLst>
              <a:path w="12115800" h="819150">
                <a:moveTo>
                  <a:pt x="0" y="819149"/>
                </a:moveTo>
                <a:lnTo>
                  <a:pt x="12115799" y="819149"/>
                </a:lnTo>
                <a:lnTo>
                  <a:pt x="12115799" y="0"/>
                </a:lnTo>
                <a:lnTo>
                  <a:pt x="0" y="0"/>
                </a:lnTo>
                <a:lnTo>
                  <a:pt x="0" y="81914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 txBox="1">
            <a:spLocks noGrp="1"/>
          </p:cNvSpPr>
          <p:nvPr>
            <p:ph type="title"/>
          </p:nvPr>
        </p:nvSpPr>
        <p:spPr>
          <a:xfrm>
            <a:off x="368299" y="161797"/>
            <a:ext cx="4251325" cy="4908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-75">
                <a:latin typeface="Noto Sans JP"/>
                <a:cs typeface="Noto Sans JP"/>
              </a:rPr>
              <a:t>8</a:t>
            </a:r>
            <a:r>
              <a:rPr dirty="0" sz="3000" spc="-60">
                <a:latin typeface="Noto Sans JP"/>
                <a:cs typeface="Noto Sans JP"/>
              </a:rPr>
              <a:t>. </a:t>
            </a:r>
            <a:r>
              <a:rPr dirty="0" spc="-345"/>
              <a:t>現場感覚と柔軟性の保持</a:t>
            </a:r>
            <a:endParaRPr sz="3000">
              <a:latin typeface="Noto Sans JP"/>
              <a:cs typeface="Noto Sans JP"/>
            </a:endParaRPr>
          </a:p>
        </p:txBody>
      </p:sp>
      <p:sp>
        <p:nvSpPr>
          <p:cNvPr id="41" name="object 41" descr=""/>
          <p:cNvSpPr/>
          <p:nvPr/>
        </p:nvSpPr>
        <p:spPr>
          <a:xfrm>
            <a:off x="0" y="0"/>
            <a:ext cx="76200" cy="819150"/>
          </a:xfrm>
          <a:custGeom>
            <a:avLst/>
            <a:gdLst/>
            <a:ahLst/>
            <a:cxnLst/>
            <a:rect l="l" t="t" r="r" b="b"/>
            <a:pathLst>
              <a:path w="76200" h="819150">
                <a:moveTo>
                  <a:pt x="76199" y="819149"/>
                </a:moveTo>
                <a:lnTo>
                  <a:pt x="0" y="819149"/>
                </a:lnTo>
                <a:lnTo>
                  <a:pt x="0" y="0"/>
                </a:lnTo>
                <a:lnTo>
                  <a:pt x="76199" y="0"/>
                </a:lnTo>
                <a:lnTo>
                  <a:pt x="76199" y="81914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 descr=""/>
          <p:cNvSpPr/>
          <p:nvPr/>
        </p:nvSpPr>
        <p:spPr>
          <a:xfrm>
            <a:off x="0" y="6762749"/>
            <a:ext cx="12192000" cy="95250"/>
          </a:xfrm>
          <a:custGeom>
            <a:avLst/>
            <a:gdLst/>
            <a:ahLst/>
            <a:cxnLst/>
            <a:rect l="l" t="t" r="r" b="b"/>
            <a:pathLst>
              <a:path w="12192000" h="95250">
                <a:moveTo>
                  <a:pt x="12191999" y="95249"/>
                </a:moveTo>
                <a:lnTo>
                  <a:pt x="0" y="95249"/>
                </a:lnTo>
                <a:lnTo>
                  <a:pt x="0" y="0"/>
                </a:lnTo>
                <a:lnTo>
                  <a:pt x="12191999" y="0"/>
                </a:lnTo>
                <a:lnTo>
                  <a:pt x="12191999" y="9524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43" name="object 43" descr=""/>
          <p:cNvGrpSpPr/>
          <p:nvPr/>
        </p:nvGrpSpPr>
        <p:grpSpPr>
          <a:xfrm>
            <a:off x="10706099" y="6343649"/>
            <a:ext cx="1295400" cy="323850"/>
            <a:chOff x="10706099" y="6343649"/>
            <a:chExt cx="1295400" cy="323850"/>
          </a:xfrm>
        </p:grpSpPr>
        <p:sp>
          <p:nvSpPr>
            <p:cNvPr id="44" name="object 44" descr=""/>
            <p:cNvSpPr/>
            <p:nvPr/>
          </p:nvSpPr>
          <p:spPr>
            <a:xfrm>
              <a:off x="10706099" y="6343649"/>
              <a:ext cx="1295400" cy="323850"/>
            </a:xfrm>
            <a:custGeom>
              <a:avLst/>
              <a:gdLst/>
              <a:ahLst/>
              <a:cxnLst/>
              <a:rect l="l" t="t" r="r" b="b"/>
              <a:pathLst>
                <a:path w="1295400" h="323850">
                  <a:moveTo>
                    <a:pt x="1262352" y="323849"/>
                  </a:moveTo>
                  <a:lnTo>
                    <a:pt x="33047" y="323849"/>
                  </a:lnTo>
                  <a:lnTo>
                    <a:pt x="28187" y="322883"/>
                  </a:lnTo>
                  <a:lnTo>
                    <a:pt x="966" y="295662"/>
                  </a:lnTo>
                  <a:lnTo>
                    <a:pt x="0" y="290802"/>
                  </a:lnTo>
                  <a:lnTo>
                    <a:pt x="0" y="285749"/>
                  </a:lnTo>
                  <a:lnTo>
                    <a:pt x="0" y="33047"/>
                  </a:lnTo>
                  <a:lnTo>
                    <a:pt x="28187" y="966"/>
                  </a:lnTo>
                  <a:lnTo>
                    <a:pt x="33047" y="0"/>
                  </a:lnTo>
                  <a:lnTo>
                    <a:pt x="1262352" y="0"/>
                  </a:lnTo>
                  <a:lnTo>
                    <a:pt x="1294433" y="28187"/>
                  </a:lnTo>
                  <a:lnTo>
                    <a:pt x="1295399" y="33047"/>
                  </a:lnTo>
                  <a:lnTo>
                    <a:pt x="1295399" y="290802"/>
                  </a:lnTo>
                  <a:lnTo>
                    <a:pt x="1267212" y="322883"/>
                  </a:lnTo>
                  <a:lnTo>
                    <a:pt x="1262352" y="32384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5" name="object 45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820399" y="6438899"/>
              <a:ext cx="133349" cy="133349"/>
            </a:xfrm>
            <a:prstGeom prst="rect">
              <a:avLst/>
            </a:prstGeom>
          </p:spPr>
        </p:pic>
      </p:grpSp>
      <p:sp>
        <p:nvSpPr>
          <p:cNvPr id="46" name="object 4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00"/>
              </a:lnSpc>
            </a:pPr>
            <a:r>
              <a:rPr dirty="0" spc="-95"/>
              <a:t>Genspark</a:t>
            </a:r>
            <a:r>
              <a:rPr dirty="0" spc="-10"/>
              <a:t> </a:t>
            </a:r>
            <a:r>
              <a:rPr dirty="0" sz="1000" spc="-85">
                <a:latin typeface="SimSun"/>
                <a:cs typeface="SimSun"/>
              </a:rPr>
              <a:t>で作成</a:t>
            </a:r>
            <a:endParaRPr sz="1000">
              <a:latin typeface="SimSun"/>
              <a:cs typeface="SimSu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80999" y="1009649"/>
            <a:ext cx="47625" cy="342900"/>
          </a:xfrm>
          <a:custGeom>
            <a:avLst/>
            <a:gdLst/>
            <a:ahLst/>
            <a:cxnLst/>
            <a:rect l="l" t="t" r="r" b="b"/>
            <a:pathLst>
              <a:path w="47625" h="342900">
                <a:moveTo>
                  <a:pt x="47624" y="342899"/>
                </a:moveTo>
                <a:lnTo>
                  <a:pt x="0" y="342899"/>
                </a:lnTo>
                <a:lnTo>
                  <a:pt x="0" y="0"/>
                </a:lnTo>
                <a:lnTo>
                  <a:pt x="47624" y="0"/>
                </a:lnTo>
                <a:lnTo>
                  <a:pt x="47624" y="34289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380999" y="6219825"/>
            <a:ext cx="11430000" cy="762000"/>
            <a:chOff x="380999" y="6219825"/>
            <a:chExt cx="11430000" cy="762000"/>
          </a:xfrm>
        </p:grpSpPr>
        <p:sp>
          <p:nvSpPr>
            <p:cNvPr id="4" name="object 4" descr=""/>
            <p:cNvSpPr/>
            <p:nvPr/>
          </p:nvSpPr>
          <p:spPr>
            <a:xfrm>
              <a:off x="380999" y="6219825"/>
              <a:ext cx="11430000" cy="762000"/>
            </a:xfrm>
            <a:custGeom>
              <a:avLst/>
              <a:gdLst/>
              <a:ahLst/>
              <a:cxnLst/>
              <a:rect l="l" t="t" r="r" b="b"/>
              <a:pathLst>
                <a:path w="11430000" h="762000">
                  <a:moveTo>
                    <a:pt x="11358802" y="761998"/>
                  </a:moveTo>
                  <a:lnTo>
                    <a:pt x="71196" y="761998"/>
                  </a:lnTo>
                  <a:lnTo>
                    <a:pt x="66241" y="761511"/>
                  </a:lnTo>
                  <a:lnTo>
                    <a:pt x="29705" y="746377"/>
                  </a:lnTo>
                  <a:lnTo>
                    <a:pt x="3885" y="710336"/>
                  </a:lnTo>
                  <a:lnTo>
                    <a:pt x="0" y="690802"/>
                  </a:lnTo>
                  <a:lnTo>
                    <a:pt x="0" y="685799"/>
                  </a:lnTo>
                  <a:lnTo>
                    <a:pt x="0" y="71195"/>
                  </a:lnTo>
                  <a:lnTo>
                    <a:pt x="15621" y="29703"/>
                  </a:lnTo>
                  <a:lnTo>
                    <a:pt x="51661" y="3884"/>
                  </a:lnTo>
                  <a:lnTo>
                    <a:pt x="71196" y="0"/>
                  </a:lnTo>
                  <a:lnTo>
                    <a:pt x="11358802" y="0"/>
                  </a:lnTo>
                  <a:lnTo>
                    <a:pt x="11400293" y="15620"/>
                  </a:lnTo>
                  <a:lnTo>
                    <a:pt x="11426113" y="51660"/>
                  </a:lnTo>
                  <a:lnTo>
                    <a:pt x="11429999" y="71195"/>
                  </a:lnTo>
                  <a:lnTo>
                    <a:pt x="11429999" y="690802"/>
                  </a:lnTo>
                  <a:lnTo>
                    <a:pt x="11414376" y="732293"/>
                  </a:lnTo>
                  <a:lnTo>
                    <a:pt x="11378337" y="758113"/>
                  </a:lnTo>
                  <a:lnTo>
                    <a:pt x="11363757" y="761511"/>
                  </a:lnTo>
                  <a:lnTo>
                    <a:pt x="11358802" y="761998"/>
                  </a:lnTo>
                  <a:close/>
                </a:path>
              </a:pathLst>
            </a:custGeom>
            <a:solidFill>
              <a:srgbClr val="EFF5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533399" y="6410324"/>
              <a:ext cx="266700" cy="381000"/>
            </a:xfrm>
            <a:custGeom>
              <a:avLst/>
              <a:gdLst/>
              <a:ahLst/>
              <a:cxnLst/>
              <a:rect l="l" t="t" r="r" b="b"/>
              <a:pathLst>
                <a:path w="266700" h="381000">
                  <a:moveTo>
                    <a:pt x="133349" y="380999"/>
                  </a:moveTo>
                  <a:lnTo>
                    <a:pt x="94639" y="375258"/>
                  </a:lnTo>
                  <a:lnTo>
                    <a:pt x="59264" y="358525"/>
                  </a:lnTo>
                  <a:lnTo>
                    <a:pt x="30267" y="332246"/>
                  </a:lnTo>
                  <a:lnTo>
                    <a:pt x="10150" y="298680"/>
                  </a:lnTo>
                  <a:lnTo>
                    <a:pt x="640" y="260720"/>
                  </a:lnTo>
                  <a:lnTo>
                    <a:pt x="0" y="247649"/>
                  </a:lnTo>
                  <a:lnTo>
                    <a:pt x="0" y="133349"/>
                  </a:lnTo>
                  <a:lnTo>
                    <a:pt x="5740" y="94639"/>
                  </a:lnTo>
                  <a:lnTo>
                    <a:pt x="22473" y="59263"/>
                  </a:lnTo>
                  <a:lnTo>
                    <a:pt x="48752" y="30267"/>
                  </a:lnTo>
                  <a:lnTo>
                    <a:pt x="82319" y="10149"/>
                  </a:lnTo>
                  <a:lnTo>
                    <a:pt x="120279" y="640"/>
                  </a:lnTo>
                  <a:lnTo>
                    <a:pt x="133349" y="0"/>
                  </a:lnTo>
                  <a:lnTo>
                    <a:pt x="139901" y="160"/>
                  </a:lnTo>
                  <a:lnTo>
                    <a:pt x="178267" y="7791"/>
                  </a:lnTo>
                  <a:lnTo>
                    <a:pt x="212793" y="26245"/>
                  </a:lnTo>
                  <a:lnTo>
                    <a:pt x="240453" y="53905"/>
                  </a:lnTo>
                  <a:lnTo>
                    <a:pt x="258908" y="88432"/>
                  </a:lnTo>
                  <a:lnTo>
                    <a:pt x="266539" y="126798"/>
                  </a:lnTo>
                  <a:lnTo>
                    <a:pt x="266699" y="133349"/>
                  </a:lnTo>
                  <a:lnTo>
                    <a:pt x="266699" y="247649"/>
                  </a:lnTo>
                  <a:lnTo>
                    <a:pt x="260959" y="286359"/>
                  </a:lnTo>
                  <a:lnTo>
                    <a:pt x="244226" y="321734"/>
                  </a:lnTo>
                  <a:lnTo>
                    <a:pt x="217947" y="350731"/>
                  </a:lnTo>
                  <a:lnTo>
                    <a:pt x="184380" y="370848"/>
                  </a:lnTo>
                  <a:lnTo>
                    <a:pt x="146420" y="380358"/>
                  </a:lnTo>
                  <a:lnTo>
                    <a:pt x="133349" y="380999"/>
                  </a:lnTo>
                  <a:close/>
                </a:path>
              </a:pathLst>
            </a:custGeom>
            <a:solidFill>
              <a:srgbClr val="FEF2C7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4362" y="6534149"/>
              <a:ext cx="104768" cy="152399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530225" y="1005332"/>
            <a:ext cx="231140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180" b="1">
                <a:solidFill>
                  <a:srgbClr val="093767"/>
                </a:solidFill>
                <a:latin typeface="BIZ UDPGothic"/>
                <a:cs typeface="BIZ UDPGothic"/>
              </a:rPr>
              <a:t>効果的な支援プロセス</a:t>
            </a:r>
            <a:endParaRPr sz="2000">
              <a:latin typeface="BIZ UDPGothic"/>
              <a:cs typeface="BIZ UDPGothic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380999" y="2819399"/>
            <a:ext cx="38100" cy="1019175"/>
          </a:xfrm>
          <a:custGeom>
            <a:avLst/>
            <a:gdLst/>
            <a:ahLst/>
            <a:cxnLst/>
            <a:rect l="l" t="t" r="r" b="b"/>
            <a:pathLst>
              <a:path w="38100" h="1019175">
                <a:moveTo>
                  <a:pt x="38099" y="1019174"/>
                </a:moveTo>
                <a:lnTo>
                  <a:pt x="0" y="1019174"/>
                </a:lnTo>
                <a:lnTo>
                  <a:pt x="0" y="0"/>
                </a:lnTo>
                <a:lnTo>
                  <a:pt x="38099" y="0"/>
                </a:lnTo>
                <a:lnTo>
                  <a:pt x="38099" y="10191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380999" y="3990974"/>
            <a:ext cx="38100" cy="1019175"/>
          </a:xfrm>
          <a:custGeom>
            <a:avLst/>
            <a:gdLst/>
            <a:ahLst/>
            <a:cxnLst/>
            <a:rect l="l" t="t" r="r" b="b"/>
            <a:pathLst>
              <a:path w="38100" h="1019175">
                <a:moveTo>
                  <a:pt x="38099" y="1019174"/>
                </a:moveTo>
                <a:lnTo>
                  <a:pt x="0" y="1019174"/>
                </a:lnTo>
                <a:lnTo>
                  <a:pt x="0" y="0"/>
                </a:lnTo>
                <a:lnTo>
                  <a:pt x="38099" y="0"/>
                </a:lnTo>
                <a:lnTo>
                  <a:pt x="38099" y="10191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558800" y="2812986"/>
            <a:ext cx="1731645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05" b="1">
                <a:solidFill>
                  <a:srgbClr val="093767"/>
                </a:solidFill>
                <a:latin typeface="BIZ UDPGothic"/>
                <a:cs typeface="BIZ UDPGothic"/>
              </a:rPr>
              <a:t>一貫した支援サイクル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8800" y="3126892"/>
            <a:ext cx="5360035" cy="711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11100"/>
              </a:lnSpc>
              <a:spcBef>
                <a:spcPts val="9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初回面談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経営課題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明確化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し、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目標設定→具体的行動計画→進捗確認→成果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報告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までの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一貫</a:t>
            </a:r>
            <a:r>
              <a:rPr dirty="0" sz="1350" spc="-190">
                <a:solidFill>
                  <a:srgbClr val="333333"/>
                </a:solidFill>
                <a:latin typeface="PMingLiU"/>
                <a:cs typeface="PMingLiU"/>
              </a:rPr>
              <a:t>したサイクルを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構築</a:t>
            </a:r>
            <a:r>
              <a:rPr dirty="0" sz="1350" spc="-200">
                <a:solidFill>
                  <a:srgbClr val="333333"/>
                </a:solidFill>
                <a:latin typeface="PMingLiU"/>
                <a:cs typeface="PMingLiU"/>
              </a:rPr>
              <a:t>します。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定期的</a:t>
            </a:r>
            <a:r>
              <a:rPr dirty="0" sz="1350" spc="-180">
                <a:solidFill>
                  <a:srgbClr val="333333"/>
                </a:solidFill>
                <a:latin typeface="PMingLiU"/>
                <a:cs typeface="PMingLiU"/>
              </a:rPr>
              <a:t>なフォローアップにより、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計画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実効性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高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めましょう。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8800" y="3984561"/>
            <a:ext cx="208280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50" b="1">
                <a:solidFill>
                  <a:srgbClr val="093767"/>
                </a:solidFill>
                <a:latin typeface="BIZ UDPGothic"/>
                <a:cs typeface="BIZ UDPGothic"/>
              </a:rPr>
              <a:t>小さな成功体験の積み重ね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8800" y="4298467"/>
            <a:ext cx="5349240" cy="711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11100"/>
              </a:lnSpc>
              <a:spcBef>
                <a:spcPts val="9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大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きな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目標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小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さなステップに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分解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し、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段階的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成功体験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創出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することで、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事業者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モ</a:t>
            </a:r>
            <a:r>
              <a:rPr dirty="0" sz="1350" spc="-180">
                <a:solidFill>
                  <a:srgbClr val="333333"/>
                </a:solidFill>
                <a:latin typeface="PMingLiU"/>
                <a:cs typeface="PMingLiU"/>
              </a:rPr>
              <a:t>チベーションを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維持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向上</a:t>
            </a:r>
            <a:r>
              <a:rPr dirty="0" sz="1350" spc="-195">
                <a:solidFill>
                  <a:srgbClr val="333333"/>
                </a:solidFill>
                <a:latin typeface="PMingLiU"/>
                <a:cs typeface="PMingLiU"/>
              </a:rPr>
              <a:t>させます。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成功体験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が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次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改善行動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50">
                <a:solidFill>
                  <a:srgbClr val="333333"/>
                </a:solidFill>
                <a:latin typeface="SimSun"/>
                <a:cs typeface="SimSun"/>
              </a:rPr>
              <a:t>促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進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します。</a:t>
            </a:r>
            <a:endParaRPr sz="1350">
              <a:latin typeface="PMingLiU"/>
              <a:cs typeface="PMingLiU"/>
            </a:endParaRPr>
          </a:p>
        </p:txBody>
      </p:sp>
      <p:grpSp>
        <p:nvGrpSpPr>
          <p:cNvPr id="14" name="object 14" descr=""/>
          <p:cNvGrpSpPr/>
          <p:nvPr/>
        </p:nvGrpSpPr>
        <p:grpSpPr>
          <a:xfrm>
            <a:off x="6210299" y="2819399"/>
            <a:ext cx="5600700" cy="1924050"/>
            <a:chOff x="6210299" y="2819399"/>
            <a:chExt cx="5600700" cy="1924050"/>
          </a:xfrm>
        </p:grpSpPr>
        <p:sp>
          <p:nvSpPr>
            <p:cNvPr id="15" name="object 15" descr=""/>
            <p:cNvSpPr/>
            <p:nvPr/>
          </p:nvSpPr>
          <p:spPr>
            <a:xfrm>
              <a:off x="6215062" y="2824162"/>
              <a:ext cx="5591175" cy="1914525"/>
            </a:xfrm>
            <a:custGeom>
              <a:avLst/>
              <a:gdLst/>
              <a:ahLst/>
              <a:cxnLst/>
              <a:rect l="l" t="t" r="r" b="b"/>
              <a:pathLst>
                <a:path w="5591175" h="1914525">
                  <a:moveTo>
                    <a:pt x="5542226" y="1914524"/>
                  </a:moveTo>
                  <a:lnTo>
                    <a:pt x="48947" y="1914524"/>
                  </a:lnTo>
                  <a:lnTo>
                    <a:pt x="45540" y="1914189"/>
                  </a:lnTo>
                  <a:lnTo>
                    <a:pt x="10739" y="1894102"/>
                  </a:lnTo>
                  <a:lnTo>
                    <a:pt x="0" y="1865577"/>
                  </a:lnTo>
                  <a:lnTo>
                    <a:pt x="0" y="1862137"/>
                  </a:lnTo>
                  <a:lnTo>
                    <a:pt x="0" y="48947"/>
                  </a:lnTo>
                  <a:lnTo>
                    <a:pt x="17776" y="12911"/>
                  </a:lnTo>
                  <a:lnTo>
                    <a:pt x="48947" y="0"/>
                  </a:lnTo>
                  <a:lnTo>
                    <a:pt x="5542226" y="0"/>
                  </a:lnTo>
                  <a:lnTo>
                    <a:pt x="5578261" y="17775"/>
                  </a:lnTo>
                  <a:lnTo>
                    <a:pt x="5591173" y="48947"/>
                  </a:lnTo>
                  <a:lnTo>
                    <a:pt x="5591173" y="1865577"/>
                  </a:lnTo>
                  <a:lnTo>
                    <a:pt x="5573397" y="1901612"/>
                  </a:lnTo>
                  <a:lnTo>
                    <a:pt x="5545633" y="1914189"/>
                  </a:lnTo>
                  <a:lnTo>
                    <a:pt x="5542226" y="1914524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6215062" y="2824162"/>
              <a:ext cx="5591175" cy="1914525"/>
            </a:xfrm>
            <a:custGeom>
              <a:avLst/>
              <a:gdLst/>
              <a:ahLst/>
              <a:cxnLst/>
              <a:rect l="l" t="t" r="r" b="b"/>
              <a:pathLst>
                <a:path w="5591175" h="1914525">
                  <a:moveTo>
                    <a:pt x="0" y="1862137"/>
                  </a:moveTo>
                  <a:lnTo>
                    <a:pt x="0" y="52387"/>
                  </a:lnTo>
                  <a:lnTo>
                    <a:pt x="0" y="48947"/>
                  </a:lnTo>
                  <a:lnTo>
                    <a:pt x="335" y="45540"/>
                  </a:lnTo>
                  <a:lnTo>
                    <a:pt x="1005" y="42167"/>
                  </a:lnTo>
                  <a:lnTo>
                    <a:pt x="1676" y="38793"/>
                  </a:lnTo>
                  <a:lnTo>
                    <a:pt x="2670" y="35517"/>
                  </a:lnTo>
                  <a:lnTo>
                    <a:pt x="3986" y="32339"/>
                  </a:lnTo>
                  <a:lnTo>
                    <a:pt x="5303" y="29161"/>
                  </a:lnTo>
                  <a:lnTo>
                    <a:pt x="6917" y="26142"/>
                  </a:lnTo>
                  <a:lnTo>
                    <a:pt x="8828" y="23282"/>
                  </a:lnTo>
                  <a:lnTo>
                    <a:pt x="10739" y="20422"/>
                  </a:lnTo>
                  <a:lnTo>
                    <a:pt x="23282" y="8828"/>
                  </a:lnTo>
                  <a:lnTo>
                    <a:pt x="26142" y="6917"/>
                  </a:lnTo>
                  <a:lnTo>
                    <a:pt x="48947" y="0"/>
                  </a:lnTo>
                  <a:lnTo>
                    <a:pt x="52387" y="0"/>
                  </a:lnTo>
                  <a:lnTo>
                    <a:pt x="5538787" y="0"/>
                  </a:lnTo>
                  <a:lnTo>
                    <a:pt x="5542226" y="0"/>
                  </a:lnTo>
                  <a:lnTo>
                    <a:pt x="5545633" y="335"/>
                  </a:lnTo>
                  <a:lnTo>
                    <a:pt x="5549006" y="1006"/>
                  </a:lnTo>
                  <a:lnTo>
                    <a:pt x="5552380" y="1677"/>
                  </a:lnTo>
                  <a:lnTo>
                    <a:pt x="5584256" y="26142"/>
                  </a:lnTo>
                  <a:lnTo>
                    <a:pt x="5591174" y="52387"/>
                  </a:lnTo>
                  <a:lnTo>
                    <a:pt x="5591174" y="1862137"/>
                  </a:lnTo>
                  <a:lnTo>
                    <a:pt x="5575830" y="1899180"/>
                  </a:lnTo>
                  <a:lnTo>
                    <a:pt x="5567889" y="1905695"/>
                  </a:lnTo>
                  <a:lnTo>
                    <a:pt x="5565030" y="1907606"/>
                  </a:lnTo>
                  <a:lnTo>
                    <a:pt x="5562012" y="1909220"/>
                  </a:lnTo>
                  <a:lnTo>
                    <a:pt x="5558834" y="1910536"/>
                  </a:lnTo>
                  <a:lnTo>
                    <a:pt x="5555656" y="1911852"/>
                  </a:lnTo>
                  <a:lnTo>
                    <a:pt x="5552380" y="1912846"/>
                  </a:lnTo>
                  <a:lnTo>
                    <a:pt x="5549006" y="1913517"/>
                  </a:lnTo>
                  <a:lnTo>
                    <a:pt x="5545633" y="1914189"/>
                  </a:lnTo>
                  <a:lnTo>
                    <a:pt x="5542226" y="1914524"/>
                  </a:lnTo>
                  <a:lnTo>
                    <a:pt x="5538787" y="1914524"/>
                  </a:lnTo>
                  <a:lnTo>
                    <a:pt x="52387" y="1914524"/>
                  </a:lnTo>
                  <a:lnTo>
                    <a:pt x="48947" y="1914524"/>
                  </a:lnTo>
                  <a:lnTo>
                    <a:pt x="45540" y="1914189"/>
                  </a:lnTo>
                  <a:lnTo>
                    <a:pt x="15343" y="1899180"/>
                  </a:lnTo>
                  <a:lnTo>
                    <a:pt x="12911" y="1896748"/>
                  </a:lnTo>
                  <a:lnTo>
                    <a:pt x="10739" y="1894102"/>
                  </a:lnTo>
                  <a:lnTo>
                    <a:pt x="8828" y="1891241"/>
                  </a:lnTo>
                  <a:lnTo>
                    <a:pt x="6917" y="1888381"/>
                  </a:lnTo>
                  <a:lnTo>
                    <a:pt x="5303" y="1885362"/>
                  </a:lnTo>
                  <a:lnTo>
                    <a:pt x="3986" y="1882184"/>
                  </a:lnTo>
                  <a:lnTo>
                    <a:pt x="2670" y="1879006"/>
                  </a:lnTo>
                  <a:lnTo>
                    <a:pt x="1676" y="1875730"/>
                  </a:lnTo>
                  <a:lnTo>
                    <a:pt x="1005" y="1872357"/>
                  </a:lnTo>
                  <a:lnTo>
                    <a:pt x="335" y="1868984"/>
                  </a:lnTo>
                  <a:lnTo>
                    <a:pt x="0" y="1865577"/>
                  </a:lnTo>
                  <a:lnTo>
                    <a:pt x="0" y="1862137"/>
                  </a:lnTo>
                  <a:close/>
                </a:path>
              </a:pathLst>
            </a:custGeom>
            <a:ln w="9524">
              <a:solidFill>
                <a:srgbClr val="DFDFD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 descr=""/>
          <p:cNvSpPr/>
          <p:nvPr/>
        </p:nvSpPr>
        <p:spPr>
          <a:xfrm>
            <a:off x="6210299" y="4895849"/>
            <a:ext cx="38100" cy="1019175"/>
          </a:xfrm>
          <a:custGeom>
            <a:avLst/>
            <a:gdLst/>
            <a:ahLst/>
            <a:cxnLst/>
            <a:rect l="l" t="t" r="r" b="b"/>
            <a:pathLst>
              <a:path w="38100" h="1019175">
                <a:moveTo>
                  <a:pt x="38099" y="1019174"/>
                </a:moveTo>
                <a:lnTo>
                  <a:pt x="0" y="1019174"/>
                </a:lnTo>
                <a:lnTo>
                  <a:pt x="0" y="0"/>
                </a:lnTo>
                <a:lnTo>
                  <a:pt x="38099" y="0"/>
                </a:lnTo>
                <a:lnTo>
                  <a:pt x="38099" y="10191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 descr=""/>
          <p:cNvSpPr txBox="1"/>
          <p:nvPr/>
        </p:nvSpPr>
        <p:spPr>
          <a:xfrm>
            <a:off x="7825333" y="2984436"/>
            <a:ext cx="237109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45" b="1">
                <a:solidFill>
                  <a:srgbClr val="374050"/>
                </a:solidFill>
                <a:latin typeface="BIZ UDPGothic"/>
                <a:cs typeface="BIZ UDPGothic"/>
              </a:rPr>
              <a:t>成功する</a:t>
            </a:r>
            <a:r>
              <a:rPr dirty="0" sz="1500" spc="-110" b="1">
                <a:solidFill>
                  <a:srgbClr val="374050"/>
                </a:solidFill>
                <a:latin typeface="Noto Sans JP"/>
                <a:cs typeface="Noto Sans JP"/>
              </a:rPr>
              <a:t>PDCA</a:t>
            </a:r>
            <a:r>
              <a:rPr dirty="0" sz="1500" spc="-65" b="1">
                <a:solidFill>
                  <a:srgbClr val="374050"/>
                </a:solidFill>
                <a:latin typeface="BIZ UDPGothic"/>
                <a:cs typeface="BIZ UDPGothic"/>
              </a:rPr>
              <a:t>実践のポイント</a:t>
            </a:r>
            <a:endParaRPr sz="1500">
              <a:latin typeface="BIZ UDPGothic"/>
              <a:cs typeface="BIZ UDPGothic"/>
            </a:endParaRPr>
          </a:p>
        </p:txBody>
      </p:sp>
      <p:pic>
        <p:nvPicPr>
          <p:cNvPr id="19" name="object 19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72224" y="3381375"/>
            <a:ext cx="190499" cy="190499"/>
          </a:xfrm>
          <a:prstGeom prst="rect">
            <a:avLst/>
          </a:prstGeom>
        </p:spPr>
      </p:pic>
      <p:sp>
        <p:nvSpPr>
          <p:cNvPr id="20" name="object 20" descr=""/>
          <p:cNvSpPr txBox="1"/>
          <p:nvPr/>
        </p:nvSpPr>
        <p:spPr>
          <a:xfrm>
            <a:off x="6550025" y="3358388"/>
            <a:ext cx="200723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具体的な数値目標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設定</a:t>
            </a:r>
            <a:r>
              <a:rPr dirty="0" sz="1350" spc="-110">
                <a:solidFill>
                  <a:srgbClr val="333333"/>
                </a:solidFill>
                <a:latin typeface="PMingLiU"/>
                <a:cs typeface="PMingLiU"/>
              </a:rPr>
              <a:t>する</a:t>
            </a:r>
            <a:endParaRPr sz="1350">
              <a:latin typeface="PMingLiU"/>
              <a:cs typeface="PMingLiU"/>
            </a:endParaRPr>
          </a:p>
        </p:txBody>
      </p:sp>
      <p:pic>
        <p:nvPicPr>
          <p:cNvPr id="21" name="object 21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72224" y="3686175"/>
            <a:ext cx="190499" cy="190499"/>
          </a:xfrm>
          <a:prstGeom prst="rect">
            <a:avLst/>
          </a:prstGeom>
        </p:spPr>
      </p:pic>
      <p:sp>
        <p:nvSpPr>
          <p:cNvPr id="22" name="object 22" descr=""/>
          <p:cNvSpPr txBox="1"/>
          <p:nvPr/>
        </p:nvSpPr>
        <p:spPr>
          <a:xfrm>
            <a:off x="6550025" y="3663188"/>
            <a:ext cx="170243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達成期限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50" b="1">
                <a:solidFill>
                  <a:srgbClr val="1D40AF"/>
                </a:solidFill>
                <a:latin typeface="BIZ UDPGothic"/>
                <a:cs typeface="BIZ UDPGothic"/>
              </a:rPr>
              <a:t>明確に定める</a:t>
            </a:r>
            <a:endParaRPr sz="1350">
              <a:latin typeface="BIZ UDPGothic"/>
              <a:cs typeface="BIZ UDPGothic"/>
            </a:endParaRPr>
          </a:p>
        </p:txBody>
      </p:sp>
      <p:pic>
        <p:nvPicPr>
          <p:cNvPr id="23" name="object 2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72224" y="3990975"/>
            <a:ext cx="190499" cy="190499"/>
          </a:xfrm>
          <a:prstGeom prst="rect">
            <a:avLst/>
          </a:prstGeom>
        </p:spPr>
      </p:pic>
      <p:sp>
        <p:nvSpPr>
          <p:cNvPr id="24" name="object 24" descr=""/>
          <p:cNvSpPr txBox="1"/>
          <p:nvPr/>
        </p:nvSpPr>
        <p:spPr>
          <a:xfrm>
            <a:off x="6550025" y="3967987"/>
            <a:ext cx="215963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実行可能性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重視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した</a:t>
            </a:r>
            <a:r>
              <a:rPr dirty="0" sz="1350" spc="-140">
                <a:solidFill>
                  <a:srgbClr val="333333"/>
                </a:solidFill>
                <a:latin typeface="SimSun"/>
                <a:cs typeface="SimSun"/>
              </a:rPr>
              <a:t>計画立案</a:t>
            </a:r>
            <a:endParaRPr sz="1350">
              <a:latin typeface="SimSun"/>
              <a:cs typeface="SimSun"/>
            </a:endParaRPr>
          </a:p>
        </p:txBody>
      </p:sp>
      <p:pic>
        <p:nvPicPr>
          <p:cNvPr id="25" name="object 2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72224" y="4295775"/>
            <a:ext cx="190499" cy="190499"/>
          </a:xfrm>
          <a:prstGeom prst="rect">
            <a:avLst/>
          </a:prstGeom>
        </p:spPr>
      </p:pic>
      <p:sp>
        <p:nvSpPr>
          <p:cNvPr id="26" name="object 26" descr=""/>
          <p:cNvSpPr txBox="1"/>
          <p:nvPr/>
        </p:nvSpPr>
        <p:spPr>
          <a:xfrm>
            <a:off x="6550025" y="4272787"/>
            <a:ext cx="1850389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成果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可視化</a:t>
            </a:r>
            <a:r>
              <a:rPr dirty="0" sz="1350" spc="-190">
                <a:solidFill>
                  <a:srgbClr val="333333"/>
                </a:solidFill>
                <a:latin typeface="PMingLiU"/>
                <a:cs typeface="PMingLiU"/>
              </a:rPr>
              <a:t>して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共有</a:t>
            </a:r>
            <a:r>
              <a:rPr dirty="0" sz="1350" spc="-110">
                <a:solidFill>
                  <a:srgbClr val="333333"/>
                </a:solidFill>
                <a:latin typeface="PMingLiU"/>
                <a:cs typeface="PMingLiU"/>
              </a:rPr>
              <a:t>する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388099" y="4889436"/>
            <a:ext cx="139700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45" b="1">
                <a:solidFill>
                  <a:srgbClr val="093767"/>
                </a:solidFill>
                <a:latin typeface="BIZ UDPGothic"/>
                <a:cs typeface="BIZ UDPGothic"/>
              </a:rPr>
              <a:t>記録と評価の徹底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939800" y="5203342"/>
            <a:ext cx="10797540" cy="1625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5460365" marR="5080">
              <a:lnSpc>
                <a:spcPct val="111100"/>
              </a:lnSpc>
              <a:spcBef>
                <a:spcPts val="9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支援内容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と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成果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体系的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記録</a:t>
            </a:r>
            <a:r>
              <a:rPr dirty="0" sz="1350" spc="-180">
                <a:solidFill>
                  <a:srgbClr val="333333"/>
                </a:solidFill>
                <a:latin typeface="PMingLiU"/>
                <a:cs typeface="PMingLiU"/>
              </a:rPr>
              <a:t>し、エビデンスとして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蓄積</a:t>
            </a:r>
            <a:r>
              <a:rPr dirty="0" sz="1350" spc="-175">
                <a:solidFill>
                  <a:srgbClr val="333333"/>
                </a:solidFill>
                <a:latin typeface="PMingLiU"/>
                <a:cs typeface="PMingLiU"/>
              </a:rPr>
              <a:t>。これにより</a:t>
            </a:r>
            <a:r>
              <a:rPr dirty="0" sz="1350" spc="-130">
                <a:solidFill>
                  <a:srgbClr val="333333"/>
                </a:solidFill>
                <a:latin typeface="SimSun"/>
                <a:cs typeface="SimSun"/>
              </a:rPr>
              <a:t>支援品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質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向上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と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組織的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なナレッジ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共有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が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可能</a:t>
            </a:r>
            <a:r>
              <a:rPr dirty="0" sz="1350" spc="-195">
                <a:solidFill>
                  <a:srgbClr val="333333"/>
                </a:solidFill>
                <a:latin typeface="PMingLiU"/>
                <a:cs typeface="PMingLiU"/>
              </a:rPr>
              <a:t>になります。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成功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失敗両方</a:t>
            </a:r>
            <a:r>
              <a:rPr dirty="0" sz="1350" spc="-155">
                <a:solidFill>
                  <a:srgbClr val="333333"/>
                </a:solidFill>
                <a:latin typeface="PMingLiU"/>
                <a:cs typeface="PMingLiU"/>
              </a:rPr>
              <a:t>のケース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分析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し、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継続的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改善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につなげましょう。</a:t>
            </a:r>
            <a:endParaRPr sz="1350">
              <a:latin typeface="PMingLiU"/>
              <a:cs typeface="PMingLiU"/>
            </a:endParaRPr>
          </a:p>
          <a:p>
            <a:pPr>
              <a:lnSpc>
                <a:spcPct val="100000"/>
              </a:lnSpc>
            </a:pPr>
            <a:endParaRPr sz="1200">
              <a:latin typeface="PMingLiU"/>
              <a:cs typeface="PMingLiU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endParaRPr sz="1200">
              <a:latin typeface="PMingLiU"/>
              <a:cs typeface="PMingLiU"/>
            </a:endParaRPr>
          </a:p>
          <a:p>
            <a:pPr marL="12700" marR="176530">
              <a:lnSpc>
                <a:spcPct val="111100"/>
              </a:lnSpc>
              <a:spcBef>
                <a:spcPts val="5"/>
              </a:spcBef>
            </a:pPr>
            <a:r>
              <a:rPr dirty="0" sz="1350" spc="5" b="1">
                <a:solidFill>
                  <a:srgbClr val="333333"/>
                </a:solidFill>
                <a:latin typeface="BIZ UDPGothic"/>
                <a:cs typeface="BIZ UDPGothic"/>
              </a:rPr>
              <a:t>実践例：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月次面談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で</a:t>
            </a:r>
            <a:r>
              <a:rPr dirty="0" sz="1300" spc="-60">
                <a:solidFill>
                  <a:srgbClr val="333333"/>
                </a:solidFill>
                <a:latin typeface="Noto Sans JP"/>
                <a:cs typeface="Noto Sans JP"/>
              </a:rPr>
              <a:t>KPI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確認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し、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達成状況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応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じて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次月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行動計画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柔軟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調整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。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四半期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ごとに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指導員同士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で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事例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共有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し、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相互</a:t>
            </a:r>
            <a:r>
              <a:rPr dirty="0" sz="1350" spc="-175">
                <a:solidFill>
                  <a:srgbClr val="333333"/>
                </a:solidFill>
                <a:latin typeface="PMingLiU"/>
                <a:cs typeface="PMingLiU"/>
              </a:rPr>
              <a:t>フィードバックで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支援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質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高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める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仕組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みを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構築</a:t>
            </a:r>
            <a:r>
              <a:rPr dirty="0" sz="1350" spc="-200">
                <a:solidFill>
                  <a:srgbClr val="333333"/>
                </a:solidFill>
                <a:latin typeface="PMingLiU"/>
                <a:cs typeface="PMingLiU"/>
              </a:rPr>
              <a:t>しています。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29" name="object 29" descr=""/>
          <p:cNvSpPr/>
          <p:nvPr/>
        </p:nvSpPr>
        <p:spPr>
          <a:xfrm>
            <a:off x="76199" y="0"/>
            <a:ext cx="12115800" cy="819150"/>
          </a:xfrm>
          <a:custGeom>
            <a:avLst/>
            <a:gdLst/>
            <a:ahLst/>
            <a:cxnLst/>
            <a:rect l="l" t="t" r="r" b="b"/>
            <a:pathLst>
              <a:path w="12115800" h="819150">
                <a:moveTo>
                  <a:pt x="0" y="819149"/>
                </a:moveTo>
                <a:lnTo>
                  <a:pt x="12115799" y="819149"/>
                </a:lnTo>
                <a:lnTo>
                  <a:pt x="12115799" y="0"/>
                </a:lnTo>
                <a:lnTo>
                  <a:pt x="0" y="0"/>
                </a:lnTo>
                <a:lnTo>
                  <a:pt x="0" y="81914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 txBox="1">
            <a:spLocks noGrp="1"/>
          </p:cNvSpPr>
          <p:nvPr>
            <p:ph type="title"/>
          </p:nvPr>
        </p:nvSpPr>
        <p:spPr>
          <a:xfrm>
            <a:off x="368299" y="161797"/>
            <a:ext cx="4840605" cy="4908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-75">
                <a:latin typeface="Noto Sans JP"/>
                <a:cs typeface="Noto Sans JP"/>
              </a:rPr>
              <a:t>9</a:t>
            </a:r>
            <a:r>
              <a:rPr dirty="0" sz="3000" spc="-45">
                <a:latin typeface="Noto Sans JP"/>
                <a:cs typeface="Noto Sans JP"/>
              </a:rPr>
              <a:t>. </a:t>
            </a:r>
            <a:r>
              <a:rPr dirty="0" spc="-375"/>
              <a:t>成果に結びつく </a:t>
            </a:r>
            <a:r>
              <a:rPr dirty="0" sz="3000" spc="-180">
                <a:latin typeface="Noto Sans JP"/>
                <a:cs typeface="Noto Sans JP"/>
              </a:rPr>
              <a:t>PDCA</a:t>
            </a:r>
            <a:r>
              <a:rPr dirty="0" spc="-365"/>
              <a:t>の実践</a:t>
            </a:r>
            <a:endParaRPr sz="3000">
              <a:latin typeface="Noto Sans JP"/>
              <a:cs typeface="Noto Sans JP"/>
            </a:endParaRPr>
          </a:p>
        </p:txBody>
      </p:sp>
      <p:sp>
        <p:nvSpPr>
          <p:cNvPr id="31" name="object 31" descr=""/>
          <p:cNvSpPr/>
          <p:nvPr/>
        </p:nvSpPr>
        <p:spPr>
          <a:xfrm>
            <a:off x="0" y="0"/>
            <a:ext cx="76200" cy="819150"/>
          </a:xfrm>
          <a:custGeom>
            <a:avLst/>
            <a:gdLst/>
            <a:ahLst/>
            <a:cxnLst/>
            <a:rect l="l" t="t" r="r" b="b"/>
            <a:pathLst>
              <a:path w="76200" h="819150">
                <a:moveTo>
                  <a:pt x="76199" y="819149"/>
                </a:moveTo>
                <a:lnTo>
                  <a:pt x="0" y="819149"/>
                </a:lnTo>
                <a:lnTo>
                  <a:pt x="0" y="0"/>
                </a:lnTo>
                <a:lnTo>
                  <a:pt x="76199" y="0"/>
                </a:lnTo>
                <a:lnTo>
                  <a:pt x="76199" y="81914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2" name="object 32" descr=""/>
          <p:cNvGrpSpPr/>
          <p:nvPr/>
        </p:nvGrpSpPr>
        <p:grpSpPr>
          <a:xfrm>
            <a:off x="1352549" y="1543049"/>
            <a:ext cx="571500" cy="571500"/>
            <a:chOff x="1352549" y="1543049"/>
            <a:chExt cx="571500" cy="571500"/>
          </a:xfrm>
        </p:grpSpPr>
        <p:sp>
          <p:nvSpPr>
            <p:cNvPr id="33" name="object 33" descr=""/>
            <p:cNvSpPr/>
            <p:nvPr/>
          </p:nvSpPr>
          <p:spPr>
            <a:xfrm>
              <a:off x="1352549" y="1543049"/>
              <a:ext cx="571500" cy="571500"/>
            </a:xfrm>
            <a:custGeom>
              <a:avLst/>
              <a:gdLst/>
              <a:ahLst/>
              <a:cxnLst/>
              <a:rect l="l" t="t" r="r" b="b"/>
              <a:pathLst>
                <a:path w="571500" h="571500">
                  <a:moveTo>
                    <a:pt x="285749" y="571499"/>
                  </a:moveTo>
                  <a:lnTo>
                    <a:pt x="243821" y="568407"/>
                  </a:lnTo>
                  <a:lnTo>
                    <a:pt x="202801" y="559195"/>
                  </a:lnTo>
                  <a:lnTo>
                    <a:pt x="163576" y="544065"/>
                  </a:lnTo>
                  <a:lnTo>
                    <a:pt x="126995" y="523342"/>
                  </a:lnTo>
                  <a:lnTo>
                    <a:pt x="93851" y="497476"/>
                  </a:lnTo>
                  <a:lnTo>
                    <a:pt x="64862" y="467027"/>
                  </a:lnTo>
                  <a:lnTo>
                    <a:pt x="40653" y="432654"/>
                  </a:lnTo>
                  <a:lnTo>
                    <a:pt x="21751" y="395101"/>
                  </a:lnTo>
                  <a:lnTo>
                    <a:pt x="8563" y="355181"/>
                  </a:lnTo>
                  <a:lnTo>
                    <a:pt x="1375" y="313758"/>
                  </a:lnTo>
                  <a:lnTo>
                    <a:pt x="0" y="285749"/>
                  </a:lnTo>
                  <a:lnTo>
                    <a:pt x="344" y="271728"/>
                  </a:lnTo>
                  <a:lnTo>
                    <a:pt x="5490" y="230002"/>
                  </a:lnTo>
                  <a:lnTo>
                    <a:pt x="16703" y="189483"/>
                  </a:lnTo>
                  <a:lnTo>
                    <a:pt x="33740" y="151048"/>
                  </a:lnTo>
                  <a:lnTo>
                    <a:pt x="56233" y="115528"/>
                  </a:lnTo>
                  <a:lnTo>
                    <a:pt x="83694" y="83694"/>
                  </a:lnTo>
                  <a:lnTo>
                    <a:pt x="115528" y="56233"/>
                  </a:lnTo>
                  <a:lnTo>
                    <a:pt x="151048" y="33740"/>
                  </a:lnTo>
                  <a:lnTo>
                    <a:pt x="189483" y="16703"/>
                  </a:lnTo>
                  <a:lnTo>
                    <a:pt x="230002" y="5490"/>
                  </a:lnTo>
                  <a:lnTo>
                    <a:pt x="271728" y="344"/>
                  </a:lnTo>
                  <a:lnTo>
                    <a:pt x="285749" y="0"/>
                  </a:lnTo>
                  <a:lnTo>
                    <a:pt x="299771" y="344"/>
                  </a:lnTo>
                  <a:lnTo>
                    <a:pt x="341496" y="5490"/>
                  </a:lnTo>
                  <a:lnTo>
                    <a:pt x="382016" y="16703"/>
                  </a:lnTo>
                  <a:lnTo>
                    <a:pt x="420451" y="33740"/>
                  </a:lnTo>
                  <a:lnTo>
                    <a:pt x="455971" y="56233"/>
                  </a:lnTo>
                  <a:lnTo>
                    <a:pt x="487805" y="83694"/>
                  </a:lnTo>
                  <a:lnTo>
                    <a:pt x="515266" y="115528"/>
                  </a:lnTo>
                  <a:lnTo>
                    <a:pt x="537758" y="151048"/>
                  </a:lnTo>
                  <a:lnTo>
                    <a:pt x="554796" y="189483"/>
                  </a:lnTo>
                  <a:lnTo>
                    <a:pt x="566009" y="230002"/>
                  </a:lnTo>
                  <a:lnTo>
                    <a:pt x="571156" y="271728"/>
                  </a:lnTo>
                  <a:lnTo>
                    <a:pt x="571499" y="285749"/>
                  </a:lnTo>
                  <a:lnTo>
                    <a:pt x="571156" y="299771"/>
                  </a:lnTo>
                  <a:lnTo>
                    <a:pt x="566009" y="341496"/>
                  </a:lnTo>
                  <a:lnTo>
                    <a:pt x="554796" y="382016"/>
                  </a:lnTo>
                  <a:lnTo>
                    <a:pt x="537758" y="420451"/>
                  </a:lnTo>
                  <a:lnTo>
                    <a:pt x="515266" y="455971"/>
                  </a:lnTo>
                  <a:lnTo>
                    <a:pt x="487805" y="487805"/>
                  </a:lnTo>
                  <a:lnTo>
                    <a:pt x="455971" y="515266"/>
                  </a:lnTo>
                  <a:lnTo>
                    <a:pt x="420451" y="537758"/>
                  </a:lnTo>
                  <a:lnTo>
                    <a:pt x="382016" y="554796"/>
                  </a:lnTo>
                  <a:lnTo>
                    <a:pt x="341496" y="566009"/>
                  </a:lnTo>
                  <a:lnTo>
                    <a:pt x="299771" y="571155"/>
                  </a:lnTo>
                  <a:lnTo>
                    <a:pt x="285749" y="571499"/>
                  </a:lnTo>
                  <a:close/>
                </a:path>
              </a:pathLst>
            </a:custGeom>
            <a:solidFill>
              <a:srgbClr val="DAE9F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1523999" y="1676399"/>
              <a:ext cx="228600" cy="304800"/>
            </a:xfrm>
            <a:custGeom>
              <a:avLst/>
              <a:gdLst/>
              <a:ahLst/>
              <a:cxnLst/>
              <a:rect l="l" t="t" r="r" b="b"/>
              <a:pathLst>
                <a:path w="228600" h="304800">
                  <a:moveTo>
                    <a:pt x="168175" y="38099"/>
                  </a:moveTo>
                  <a:lnTo>
                    <a:pt x="60424" y="38099"/>
                  </a:lnTo>
                  <a:lnTo>
                    <a:pt x="68633" y="22779"/>
                  </a:lnTo>
                  <a:lnTo>
                    <a:pt x="80955" y="10723"/>
                  </a:lnTo>
                  <a:lnTo>
                    <a:pt x="96480" y="2830"/>
                  </a:lnTo>
                  <a:lnTo>
                    <a:pt x="114299" y="0"/>
                  </a:lnTo>
                  <a:lnTo>
                    <a:pt x="132119" y="2830"/>
                  </a:lnTo>
                  <a:lnTo>
                    <a:pt x="147644" y="10723"/>
                  </a:lnTo>
                  <a:lnTo>
                    <a:pt x="159966" y="22779"/>
                  </a:lnTo>
                  <a:lnTo>
                    <a:pt x="168175" y="38099"/>
                  </a:lnTo>
                  <a:close/>
                </a:path>
                <a:path w="228600" h="304800">
                  <a:moveTo>
                    <a:pt x="190499" y="304799"/>
                  </a:moveTo>
                  <a:lnTo>
                    <a:pt x="38099" y="304799"/>
                  </a:lnTo>
                  <a:lnTo>
                    <a:pt x="23281" y="301802"/>
                  </a:lnTo>
                  <a:lnTo>
                    <a:pt x="11169" y="293630"/>
                  </a:lnTo>
                  <a:lnTo>
                    <a:pt x="2997" y="281518"/>
                  </a:lnTo>
                  <a:lnTo>
                    <a:pt x="0" y="266699"/>
                  </a:lnTo>
                  <a:lnTo>
                    <a:pt x="97" y="75716"/>
                  </a:lnTo>
                  <a:lnTo>
                    <a:pt x="2997" y="61381"/>
                  </a:lnTo>
                  <a:lnTo>
                    <a:pt x="11169" y="49269"/>
                  </a:lnTo>
                  <a:lnTo>
                    <a:pt x="23281" y="41097"/>
                  </a:lnTo>
                  <a:lnTo>
                    <a:pt x="38099" y="38099"/>
                  </a:lnTo>
                  <a:lnTo>
                    <a:pt x="111773" y="38099"/>
                  </a:lnTo>
                  <a:lnTo>
                    <a:pt x="109343" y="38583"/>
                  </a:lnTo>
                  <a:lnTo>
                    <a:pt x="104675" y="40516"/>
                  </a:lnTo>
                  <a:lnTo>
                    <a:pt x="95249" y="54623"/>
                  </a:lnTo>
                  <a:lnTo>
                    <a:pt x="95249" y="59676"/>
                  </a:lnTo>
                  <a:lnTo>
                    <a:pt x="111773" y="76199"/>
                  </a:lnTo>
                  <a:lnTo>
                    <a:pt x="228599" y="76199"/>
                  </a:lnTo>
                  <a:lnTo>
                    <a:pt x="228599" y="147637"/>
                  </a:lnTo>
                  <a:lnTo>
                    <a:pt x="55255" y="147637"/>
                  </a:lnTo>
                  <a:lnTo>
                    <a:pt x="53432" y="148000"/>
                  </a:lnTo>
                  <a:lnTo>
                    <a:pt x="42862" y="160030"/>
                  </a:lnTo>
                  <a:lnTo>
                    <a:pt x="42862" y="163819"/>
                  </a:lnTo>
                  <a:lnTo>
                    <a:pt x="55255" y="176212"/>
                  </a:lnTo>
                  <a:lnTo>
                    <a:pt x="228599" y="176212"/>
                  </a:lnTo>
                  <a:lnTo>
                    <a:pt x="228599" y="204787"/>
                  </a:lnTo>
                  <a:lnTo>
                    <a:pt x="55255" y="204787"/>
                  </a:lnTo>
                  <a:lnTo>
                    <a:pt x="53432" y="205150"/>
                  </a:lnTo>
                  <a:lnTo>
                    <a:pt x="42862" y="217180"/>
                  </a:lnTo>
                  <a:lnTo>
                    <a:pt x="42862" y="220969"/>
                  </a:lnTo>
                  <a:lnTo>
                    <a:pt x="55255" y="233362"/>
                  </a:lnTo>
                  <a:lnTo>
                    <a:pt x="228599" y="233362"/>
                  </a:lnTo>
                  <a:lnTo>
                    <a:pt x="228599" y="266699"/>
                  </a:lnTo>
                  <a:lnTo>
                    <a:pt x="225602" y="281518"/>
                  </a:lnTo>
                  <a:lnTo>
                    <a:pt x="217430" y="293630"/>
                  </a:lnTo>
                  <a:lnTo>
                    <a:pt x="205318" y="301802"/>
                  </a:lnTo>
                  <a:lnTo>
                    <a:pt x="190499" y="304799"/>
                  </a:lnTo>
                  <a:close/>
                </a:path>
                <a:path w="228600" h="304800">
                  <a:moveTo>
                    <a:pt x="228599" y="76199"/>
                  </a:moveTo>
                  <a:lnTo>
                    <a:pt x="116826" y="76199"/>
                  </a:lnTo>
                  <a:lnTo>
                    <a:pt x="119256" y="75716"/>
                  </a:lnTo>
                  <a:lnTo>
                    <a:pt x="123923" y="73783"/>
                  </a:lnTo>
                  <a:lnTo>
                    <a:pt x="133349" y="59676"/>
                  </a:lnTo>
                  <a:lnTo>
                    <a:pt x="133349" y="54623"/>
                  </a:lnTo>
                  <a:lnTo>
                    <a:pt x="116826" y="38099"/>
                  </a:lnTo>
                  <a:lnTo>
                    <a:pt x="190499" y="38099"/>
                  </a:lnTo>
                  <a:lnTo>
                    <a:pt x="205318" y="41097"/>
                  </a:lnTo>
                  <a:lnTo>
                    <a:pt x="217430" y="49269"/>
                  </a:lnTo>
                  <a:lnTo>
                    <a:pt x="225602" y="61381"/>
                  </a:lnTo>
                  <a:lnTo>
                    <a:pt x="228502" y="75716"/>
                  </a:lnTo>
                  <a:lnTo>
                    <a:pt x="228599" y="76199"/>
                  </a:lnTo>
                  <a:close/>
                </a:path>
                <a:path w="228600" h="304800">
                  <a:moveTo>
                    <a:pt x="228599" y="176212"/>
                  </a:moveTo>
                  <a:lnTo>
                    <a:pt x="59044" y="176212"/>
                  </a:lnTo>
                  <a:lnTo>
                    <a:pt x="60867" y="175849"/>
                  </a:lnTo>
                  <a:lnTo>
                    <a:pt x="64367" y="174399"/>
                  </a:lnTo>
                  <a:lnTo>
                    <a:pt x="71437" y="163819"/>
                  </a:lnTo>
                  <a:lnTo>
                    <a:pt x="71437" y="160030"/>
                  </a:lnTo>
                  <a:lnTo>
                    <a:pt x="59044" y="147637"/>
                  </a:lnTo>
                  <a:lnTo>
                    <a:pt x="228599" y="147637"/>
                  </a:lnTo>
                  <a:lnTo>
                    <a:pt x="228599" y="152399"/>
                  </a:lnTo>
                  <a:lnTo>
                    <a:pt x="99536" y="152399"/>
                  </a:lnTo>
                  <a:lnTo>
                    <a:pt x="95249" y="156686"/>
                  </a:lnTo>
                  <a:lnTo>
                    <a:pt x="95249" y="167163"/>
                  </a:lnTo>
                  <a:lnTo>
                    <a:pt x="99536" y="171449"/>
                  </a:lnTo>
                  <a:lnTo>
                    <a:pt x="228599" y="171449"/>
                  </a:lnTo>
                  <a:lnTo>
                    <a:pt x="228599" y="176212"/>
                  </a:lnTo>
                  <a:close/>
                </a:path>
                <a:path w="228600" h="304800">
                  <a:moveTo>
                    <a:pt x="228599" y="171449"/>
                  </a:moveTo>
                  <a:lnTo>
                    <a:pt x="186213" y="171449"/>
                  </a:lnTo>
                  <a:lnTo>
                    <a:pt x="190499" y="167163"/>
                  </a:lnTo>
                  <a:lnTo>
                    <a:pt x="190499" y="156686"/>
                  </a:lnTo>
                  <a:lnTo>
                    <a:pt x="186213" y="152399"/>
                  </a:lnTo>
                  <a:lnTo>
                    <a:pt x="228599" y="152399"/>
                  </a:lnTo>
                  <a:lnTo>
                    <a:pt x="228599" y="171449"/>
                  </a:lnTo>
                  <a:close/>
                </a:path>
                <a:path w="228600" h="304800">
                  <a:moveTo>
                    <a:pt x="228599" y="233362"/>
                  </a:moveTo>
                  <a:lnTo>
                    <a:pt x="59044" y="233362"/>
                  </a:lnTo>
                  <a:lnTo>
                    <a:pt x="60867" y="232999"/>
                  </a:lnTo>
                  <a:lnTo>
                    <a:pt x="64367" y="231549"/>
                  </a:lnTo>
                  <a:lnTo>
                    <a:pt x="71437" y="220969"/>
                  </a:lnTo>
                  <a:lnTo>
                    <a:pt x="71437" y="217180"/>
                  </a:lnTo>
                  <a:lnTo>
                    <a:pt x="59044" y="204787"/>
                  </a:lnTo>
                  <a:lnTo>
                    <a:pt x="228599" y="204787"/>
                  </a:lnTo>
                  <a:lnTo>
                    <a:pt x="228599" y="209549"/>
                  </a:lnTo>
                  <a:lnTo>
                    <a:pt x="99536" y="209549"/>
                  </a:lnTo>
                  <a:lnTo>
                    <a:pt x="95249" y="213836"/>
                  </a:lnTo>
                  <a:lnTo>
                    <a:pt x="95249" y="224313"/>
                  </a:lnTo>
                  <a:lnTo>
                    <a:pt x="99536" y="228599"/>
                  </a:lnTo>
                  <a:lnTo>
                    <a:pt x="228599" y="228599"/>
                  </a:lnTo>
                  <a:lnTo>
                    <a:pt x="228599" y="233362"/>
                  </a:lnTo>
                  <a:close/>
                </a:path>
                <a:path w="228600" h="304800">
                  <a:moveTo>
                    <a:pt x="228599" y="228599"/>
                  </a:moveTo>
                  <a:lnTo>
                    <a:pt x="186213" y="228599"/>
                  </a:lnTo>
                  <a:lnTo>
                    <a:pt x="190499" y="224313"/>
                  </a:lnTo>
                  <a:lnTo>
                    <a:pt x="190499" y="213836"/>
                  </a:lnTo>
                  <a:lnTo>
                    <a:pt x="186213" y="209549"/>
                  </a:lnTo>
                  <a:lnTo>
                    <a:pt x="228599" y="209549"/>
                  </a:lnTo>
                  <a:lnTo>
                    <a:pt x="228599" y="228599"/>
                  </a:lnTo>
                  <a:close/>
                </a:path>
              </a:pathLst>
            </a:custGeom>
            <a:solidFill>
              <a:srgbClr val="1C4ED8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5" name="object 35" descr=""/>
          <p:cNvSpPr txBox="1"/>
          <p:nvPr/>
        </p:nvSpPr>
        <p:spPr>
          <a:xfrm>
            <a:off x="1025525" y="2183895"/>
            <a:ext cx="1225550" cy="450215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225"/>
              </a:spcBef>
            </a:pPr>
            <a:r>
              <a:rPr dirty="0" sz="1400" spc="-20" b="1">
                <a:solidFill>
                  <a:srgbClr val="1C4ED8"/>
                </a:solidFill>
                <a:latin typeface="Tahoma"/>
                <a:cs typeface="Tahoma"/>
              </a:rPr>
              <a:t>Plan</a:t>
            </a:r>
            <a:endParaRPr sz="140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  <a:spcBef>
                <a:spcPts val="145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初回面談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150" spc="-100">
                <a:solidFill>
                  <a:srgbClr val="333333"/>
                </a:solidFill>
                <a:latin typeface="SimSun"/>
                <a:cs typeface="SimSun"/>
              </a:rPr>
              <a:t>目標設定</a:t>
            </a:r>
            <a:endParaRPr sz="1150">
              <a:latin typeface="SimSun"/>
              <a:cs typeface="SimSun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2855366" y="1910207"/>
            <a:ext cx="25400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150">
                <a:solidFill>
                  <a:srgbClr val="093767"/>
                </a:solidFill>
                <a:latin typeface="Arial"/>
                <a:cs typeface="Arial"/>
              </a:rPr>
              <a:t>→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37" name="object 37" descr=""/>
          <p:cNvGrpSpPr/>
          <p:nvPr/>
        </p:nvGrpSpPr>
        <p:grpSpPr>
          <a:xfrm>
            <a:off x="4324349" y="1543049"/>
            <a:ext cx="571500" cy="571500"/>
            <a:chOff x="4324349" y="1543049"/>
            <a:chExt cx="571500" cy="571500"/>
          </a:xfrm>
        </p:grpSpPr>
        <p:sp>
          <p:nvSpPr>
            <p:cNvPr id="38" name="object 38" descr=""/>
            <p:cNvSpPr/>
            <p:nvPr/>
          </p:nvSpPr>
          <p:spPr>
            <a:xfrm>
              <a:off x="4324349" y="1543049"/>
              <a:ext cx="571500" cy="571500"/>
            </a:xfrm>
            <a:custGeom>
              <a:avLst/>
              <a:gdLst/>
              <a:ahLst/>
              <a:cxnLst/>
              <a:rect l="l" t="t" r="r" b="b"/>
              <a:pathLst>
                <a:path w="571500" h="571500">
                  <a:moveTo>
                    <a:pt x="285749" y="571499"/>
                  </a:moveTo>
                  <a:lnTo>
                    <a:pt x="243821" y="568407"/>
                  </a:lnTo>
                  <a:lnTo>
                    <a:pt x="202800" y="559195"/>
                  </a:lnTo>
                  <a:lnTo>
                    <a:pt x="163575" y="544065"/>
                  </a:lnTo>
                  <a:lnTo>
                    <a:pt x="126995" y="523342"/>
                  </a:lnTo>
                  <a:lnTo>
                    <a:pt x="93851" y="497476"/>
                  </a:lnTo>
                  <a:lnTo>
                    <a:pt x="64862" y="467027"/>
                  </a:lnTo>
                  <a:lnTo>
                    <a:pt x="40653" y="432654"/>
                  </a:lnTo>
                  <a:lnTo>
                    <a:pt x="21750" y="395101"/>
                  </a:lnTo>
                  <a:lnTo>
                    <a:pt x="8562" y="355181"/>
                  </a:lnTo>
                  <a:lnTo>
                    <a:pt x="1376" y="313758"/>
                  </a:lnTo>
                  <a:lnTo>
                    <a:pt x="0" y="285749"/>
                  </a:lnTo>
                  <a:lnTo>
                    <a:pt x="344" y="271728"/>
                  </a:lnTo>
                  <a:lnTo>
                    <a:pt x="5490" y="230002"/>
                  </a:lnTo>
                  <a:lnTo>
                    <a:pt x="16702" y="189483"/>
                  </a:lnTo>
                  <a:lnTo>
                    <a:pt x="33740" y="151048"/>
                  </a:lnTo>
                  <a:lnTo>
                    <a:pt x="56232" y="115528"/>
                  </a:lnTo>
                  <a:lnTo>
                    <a:pt x="83693" y="83694"/>
                  </a:lnTo>
                  <a:lnTo>
                    <a:pt x="115528" y="56233"/>
                  </a:lnTo>
                  <a:lnTo>
                    <a:pt x="151048" y="33740"/>
                  </a:lnTo>
                  <a:lnTo>
                    <a:pt x="189483" y="16703"/>
                  </a:lnTo>
                  <a:lnTo>
                    <a:pt x="230002" y="5490"/>
                  </a:lnTo>
                  <a:lnTo>
                    <a:pt x="271728" y="344"/>
                  </a:lnTo>
                  <a:lnTo>
                    <a:pt x="285749" y="0"/>
                  </a:lnTo>
                  <a:lnTo>
                    <a:pt x="299771" y="344"/>
                  </a:lnTo>
                  <a:lnTo>
                    <a:pt x="341496" y="5490"/>
                  </a:lnTo>
                  <a:lnTo>
                    <a:pt x="382015" y="16703"/>
                  </a:lnTo>
                  <a:lnTo>
                    <a:pt x="420451" y="33740"/>
                  </a:lnTo>
                  <a:lnTo>
                    <a:pt x="455970" y="56233"/>
                  </a:lnTo>
                  <a:lnTo>
                    <a:pt x="487805" y="83694"/>
                  </a:lnTo>
                  <a:lnTo>
                    <a:pt x="515266" y="115528"/>
                  </a:lnTo>
                  <a:lnTo>
                    <a:pt x="537758" y="151048"/>
                  </a:lnTo>
                  <a:lnTo>
                    <a:pt x="554796" y="189483"/>
                  </a:lnTo>
                  <a:lnTo>
                    <a:pt x="566008" y="230002"/>
                  </a:lnTo>
                  <a:lnTo>
                    <a:pt x="571155" y="271728"/>
                  </a:lnTo>
                  <a:lnTo>
                    <a:pt x="571499" y="285749"/>
                  </a:lnTo>
                  <a:lnTo>
                    <a:pt x="571155" y="299771"/>
                  </a:lnTo>
                  <a:lnTo>
                    <a:pt x="566008" y="341496"/>
                  </a:lnTo>
                  <a:lnTo>
                    <a:pt x="554796" y="382016"/>
                  </a:lnTo>
                  <a:lnTo>
                    <a:pt x="537758" y="420451"/>
                  </a:lnTo>
                  <a:lnTo>
                    <a:pt x="515266" y="455971"/>
                  </a:lnTo>
                  <a:lnTo>
                    <a:pt x="487805" y="487805"/>
                  </a:lnTo>
                  <a:lnTo>
                    <a:pt x="455970" y="515266"/>
                  </a:lnTo>
                  <a:lnTo>
                    <a:pt x="420451" y="537758"/>
                  </a:lnTo>
                  <a:lnTo>
                    <a:pt x="382015" y="554796"/>
                  </a:lnTo>
                  <a:lnTo>
                    <a:pt x="341496" y="566009"/>
                  </a:lnTo>
                  <a:lnTo>
                    <a:pt x="299771" y="571155"/>
                  </a:lnTo>
                  <a:lnTo>
                    <a:pt x="285749" y="571499"/>
                  </a:lnTo>
                  <a:close/>
                </a:path>
              </a:pathLst>
            </a:custGeom>
            <a:solidFill>
              <a:srgbClr val="DDD5F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4456271" y="1693783"/>
              <a:ext cx="306705" cy="259079"/>
            </a:xfrm>
            <a:custGeom>
              <a:avLst/>
              <a:gdLst/>
              <a:ahLst/>
              <a:cxnLst/>
              <a:rect l="l" t="t" r="r" b="b"/>
              <a:pathLst>
                <a:path w="306704" h="259080">
                  <a:moveTo>
                    <a:pt x="77508" y="42802"/>
                  </a:moveTo>
                  <a:lnTo>
                    <a:pt x="38933" y="42802"/>
                  </a:lnTo>
                  <a:lnTo>
                    <a:pt x="77033" y="476"/>
                  </a:lnTo>
                  <a:lnTo>
                    <a:pt x="86022" y="0"/>
                  </a:lnTo>
                  <a:lnTo>
                    <a:pt x="97869" y="10656"/>
                  </a:lnTo>
                  <a:lnTo>
                    <a:pt x="98345" y="19645"/>
                  </a:lnTo>
                  <a:lnTo>
                    <a:pt x="77508" y="42802"/>
                  </a:lnTo>
                  <a:close/>
                </a:path>
                <a:path w="306704" h="259080">
                  <a:moveTo>
                    <a:pt x="43874" y="77807"/>
                  </a:moveTo>
                  <a:lnTo>
                    <a:pt x="35716" y="77807"/>
                  </a:lnTo>
                  <a:lnTo>
                    <a:pt x="32265" y="76438"/>
                  </a:lnTo>
                  <a:lnTo>
                    <a:pt x="29467" y="73699"/>
                  </a:lnTo>
                  <a:lnTo>
                    <a:pt x="5595" y="49887"/>
                  </a:lnTo>
                  <a:lnTo>
                    <a:pt x="59" y="44291"/>
                  </a:lnTo>
                  <a:lnTo>
                    <a:pt x="59" y="35242"/>
                  </a:lnTo>
                  <a:lnTo>
                    <a:pt x="11132" y="24050"/>
                  </a:lnTo>
                  <a:lnTo>
                    <a:pt x="20240" y="24050"/>
                  </a:lnTo>
                  <a:lnTo>
                    <a:pt x="25777" y="29646"/>
                  </a:lnTo>
                  <a:lnTo>
                    <a:pt x="38933" y="42802"/>
                  </a:lnTo>
                  <a:lnTo>
                    <a:pt x="77508" y="42802"/>
                  </a:lnTo>
                  <a:lnTo>
                    <a:pt x="47565" y="76080"/>
                  </a:lnTo>
                  <a:lnTo>
                    <a:pt x="43874" y="77807"/>
                  </a:lnTo>
                  <a:close/>
                </a:path>
                <a:path w="306704" h="259080">
                  <a:moveTo>
                    <a:pt x="77455" y="138112"/>
                  </a:moveTo>
                  <a:lnTo>
                    <a:pt x="38933" y="138112"/>
                  </a:lnTo>
                  <a:lnTo>
                    <a:pt x="77033" y="95785"/>
                  </a:lnTo>
                  <a:lnTo>
                    <a:pt x="86022" y="95309"/>
                  </a:lnTo>
                  <a:lnTo>
                    <a:pt x="97869" y="105906"/>
                  </a:lnTo>
                  <a:lnTo>
                    <a:pt x="98345" y="114895"/>
                  </a:lnTo>
                  <a:lnTo>
                    <a:pt x="77455" y="138112"/>
                  </a:lnTo>
                  <a:close/>
                </a:path>
                <a:path w="306704" h="259080">
                  <a:moveTo>
                    <a:pt x="43874" y="173057"/>
                  </a:moveTo>
                  <a:lnTo>
                    <a:pt x="35716" y="173057"/>
                  </a:lnTo>
                  <a:lnTo>
                    <a:pt x="32265" y="171688"/>
                  </a:lnTo>
                  <a:lnTo>
                    <a:pt x="29467" y="168949"/>
                  </a:lnTo>
                  <a:lnTo>
                    <a:pt x="0" y="139541"/>
                  </a:lnTo>
                  <a:lnTo>
                    <a:pt x="0" y="130492"/>
                  </a:lnTo>
                  <a:lnTo>
                    <a:pt x="11252" y="119360"/>
                  </a:lnTo>
                  <a:lnTo>
                    <a:pt x="20240" y="119360"/>
                  </a:lnTo>
                  <a:lnTo>
                    <a:pt x="25777" y="124956"/>
                  </a:lnTo>
                  <a:lnTo>
                    <a:pt x="38933" y="138112"/>
                  </a:lnTo>
                  <a:lnTo>
                    <a:pt x="77455" y="138112"/>
                  </a:lnTo>
                  <a:lnTo>
                    <a:pt x="47565" y="171330"/>
                  </a:lnTo>
                  <a:lnTo>
                    <a:pt x="43874" y="173057"/>
                  </a:lnTo>
                  <a:close/>
                </a:path>
                <a:path w="306704" h="259080">
                  <a:moveTo>
                    <a:pt x="287178" y="58816"/>
                  </a:moveTo>
                  <a:lnTo>
                    <a:pt x="153828" y="58816"/>
                  </a:lnTo>
                  <a:lnTo>
                    <a:pt x="146406" y="57322"/>
                  </a:lnTo>
                  <a:lnTo>
                    <a:pt x="140352" y="53243"/>
                  </a:lnTo>
                  <a:lnTo>
                    <a:pt x="136273" y="47188"/>
                  </a:lnTo>
                  <a:lnTo>
                    <a:pt x="134778" y="39766"/>
                  </a:lnTo>
                  <a:lnTo>
                    <a:pt x="136273" y="32345"/>
                  </a:lnTo>
                  <a:lnTo>
                    <a:pt x="140352" y="26290"/>
                  </a:lnTo>
                  <a:lnTo>
                    <a:pt x="146406" y="22211"/>
                  </a:lnTo>
                  <a:lnTo>
                    <a:pt x="153828" y="20716"/>
                  </a:lnTo>
                  <a:lnTo>
                    <a:pt x="287178" y="20716"/>
                  </a:lnTo>
                  <a:lnTo>
                    <a:pt x="294600" y="22211"/>
                  </a:lnTo>
                  <a:lnTo>
                    <a:pt x="300655" y="26290"/>
                  </a:lnTo>
                  <a:lnTo>
                    <a:pt x="304733" y="32345"/>
                  </a:lnTo>
                  <a:lnTo>
                    <a:pt x="306228" y="39766"/>
                  </a:lnTo>
                  <a:lnTo>
                    <a:pt x="304733" y="47188"/>
                  </a:lnTo>
                  <a:lnTo>
                    <a:pt x="300655" y="53243"/>
                  </a:lnTo>
                  <a:lnTo>
                    <a:pt x="294600" y="57322"/>
                  </a:lnTo>
                  <a:lnTo>
                    <a:pt x="287178" y="58816"/>
                  </a:lnTo>
                  <a:close/>
                </a:path>
                <a:path w="306704" h="259080">
                  <a:moveTo>
                    <a:pt x="287178" y="154066"/>
                  </a:moveTo>
                  <a:lnTo>
                    <a:pt x="153828" y="154066"/>
                  </a:lnTo>
                  <a:lnTo>
                    <a:pt x="146406" y="152572"/>
                  </a:lnTo>
                  <a:lnTo>
                    <a:pt x="140352" y="148493"/>
                  </a:lnTo>
                  <a:lnTo>
                    <a:pt x="136273" y="142438"/>
                  </a:lnTo>
                  <a:lnTo>
                    <a:pt x="134778" y="135016"/>
                  </a:lnTo>
                  <a:lnTo>
                    <a:pt x="136273" y="127594"/>
                  </a:lnTo>
                  <a:lnTo>
                    <a:pt x="140352" y="121540"/>
                  </a:lnTo>
                  <a:lnTo>
                    <a:pt x="146406" y="117461"/>
                  </a:lnTo>
                  <a:lnTo>
                    <a:pt x="153828" y="115966"/>
                  </a:lnTo>
                  <a:lnTo>
                    <a:pt x="287178" y="115966"/>
                  </a:lnTo>
                  <a:lnTo>
                    <a:pt x="294600" y="117461"/>
                  </a:lnTo>
                  <a:lnTo>
                    <a:pt x="300655" y="121540"/>
                  </a:lnTo>
                  <a:lnTo>
                    <a:pt x="304733" y="127594"/>
                  </a:lnTo>
                  <a:lnTo>
                    <a:pt x="306228" y="135016"/>
                  </a:lnTo>
                  <a:lnTo>
                    <a:pt x="304733" y="142438"/>
                  </a:lnTo>
                  <a:lnTo>
                    <a:pt x="300655" y="148493"/>
                  </a:lnTo>
                  <a:lnTo>
                    <a:pt x="294600" y="152572"/>
                  </a:lnTo>
                  <a:lnTo>
                    <a:pt x="287178" y="154066"/>
                  </a:lnTo>
                  <a:close/>
                </a:path>
                <a:path w="306704" h="259080">
                  <a:moveTo>
                    <a:pt x="287178" y="249316"/>
                  </a:moveTo>
                  <a:lnTo>
                    <a:pt x="115728" y="249316"/>
                  </a:lnTo>
                  <a:lnTo>
                    <a:pt x="108306" y="247822"/>
                  </a:lnTo>
                  <a:lnTo>
                    <a:pt x="102252" y="243743"/>
                  </a:lnTo>
                  <a:lnTo>
                    <a:pt x="98173" y="237688"/>
                  </a:lnTo>
                  <a:lnTo>
                    <a:pt x="96678" y="230266"/>
                  </a:lnTo>
                  <a:lnTo>
                    <a:pt x="98173" y="222844"/>
                  </a:lnTo>
                  <a:lnTo>
                    <a:pt x="102252" y="216790"/>
                  </a:lnTo>
                  <a:lnTo>
                    <a:pt x="108306" y="212711"/>
                  </a:lnTo>
                  <a:lnTo>
                    <a:pt x="115728" y="211216"/>
                  </a:lnTo>
                  <a:lnTo>
                    <a:pt x="287178" y="211216"/>
                  </a:lnTo>
                  <a:lnTo>
                    <a:pt x="294600" y="212711"/>
                  </a:lnTo>
                  <a:lnTo>
                    <a:pt x="300655" y="216790"/>
                  </a:lnTo>
                  <a:lnTo>
                    <a:pt x="304733" y="222844"/>
                  </a:lnTo>
                  <a:lnTo>
                    <a:pt x="306228" y="230266"/>
                  </a:lnTo>
                  <a:lnTo>
                    <a:pt x="304733" y="237688"/>
                  </a:lnTo>
                  <a:lnTo>
                    <a:pt x="300655" y="243743"/>
                  </a:lnTo>
                  <a:lnTo>
                    <a:pt x="294600" y="247822"/>
                  </a:lnTo>
                  <a:lnTo>
                    <a:pt x="287178" y="249316"/>
                  </a:lnTo>
                  <a:close/>
                </a:path>
                <a:path w="306704" h="259080">
                  <a:moveTo>
                    <a:pt x="33793" y="258841"/>
                  </a:moveTo>
                  <a:lnTo>
                    <a:pt x="26214" y="258841"/>
                  </a:lnTo>
                  <a:lnTo>
                    <a:pt x="22569" y="258116"/>
                  </a:lnTo>
                  <a:lnTo>
                    <a:pt x="1428" y="234056"/>
                  </a:lnTo>
                  <a:lnTo>
                    <a:pt x="1428" y="226477"/>
                  </a:lnTo>
                  <a:lnTo>
                    <a:pt x="26214" y="201691"/>
                  </a:lnTo>
                  <a:lnTo>
                    <a:pt x="33793" y="201691"/>
                  </a:lnTo>
                  <a:lnTo>
                    <a:pt x="58578" y="226477"/>
                  </a:lnTo>
                  <a:lnTo>
                    <a:pt x="58578" y="234056"/>
                  </a:lnTo>
                  <a:lnTo>
                    <a:pt x="33793" y="258841"/>
                  </a:lnTo>
                  <a:close/>
                </a:path>
              </a:pathLst>
            </a:custGeom>
            <a:solidFill>
              <a:srgbClr val="6D28D9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0" name="object 40" descr=""/>
          <p:cNvSpPr txBox="1"/>
          <p:nvPr/>
        </p:nvSpPr>
        <p:spPr>
          <a:xfrm>
            <a:off x="4130675" y="2192582"/>
            <a:ext cx="958850" cy="441325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260"/>
              </a:spcBef>
            </a:pPr>
            <a:r>
              <a:rPr dirty="0" sz="1300" spc="-25" b="1">
                <a:solidFill>
                  <a:srgbClr val="6D28D9"/>
                </a:solidFill>
                <a:latin typeface="Noto Sans JP"/>
                <a:cs typeface="Noto Sans JP"/>
              </a:rPr>
              <a:t>Do</a:t>
            </a:r>
            <a:endParaRPr sz="1300">
              <a:latin typeface="Noto Sans JP"/>
              <a:cs typeface="Noto Sans JP"/>
            </a:endParaRPr>
          </a:p>
          <a:p>
            <a:pPr algn="ctr">
              <a:lnSpc>
                <a:spcPct val="100000"/>
              </a:lnSpc>
              <a:spcBef>
                <a:spcPts val="165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行動計画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80">
                <a:solidFill>
                  <a:srgbClr val="333333"/>
                </a:solidFill>
                <a:latin typeface="SimSun"/>
                <a:cs typeface="SimSun"/>
              </a:rPr>
              <a:t>実行</a:t>
            </a:r>
            <a:endParaRPr sz="1150">
              <a:latin typeface="SimSun"/>
              <a:cs typeface="SimSun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5827166" y="1910207"/>
            <a:ext cx="25400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150">
                <a:solidFill>
                  <a:srgbClr val="093767"/>
                </a:solidFill>
                <a:latin typeface="Arial"/>
                <a:cs typeface="Arial"/>
              </a:rPr>
              <a:t>→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42" name="object 42" descr=""/>
          <p:cNvGrpSpPr/>
          <p:nvPr/>
        </p:nvGrpSpPr>
        <p:grpSpPr>
          <a:xfrm>
            <a:off x="7296149" y="1543049"/>
            <a:ext cx="571500" cy="571500"/>
            <a:chOff x="7296149" y="1543049"/>
            <a:chExt cx="571500" cy="571500"/>
          </a:xfrm>
        </p:grpSpPr>
        <p:sp>
          <p:nvSpPr>
            <p:cNvPr id="43" name="object 43" descr=""/>
            <p:cNvSpPr/>
            <p:nvPr/>
          </p:nvSpPr>
          <p:spPr>
            <a:xfrm>
              <a:off x="7296149" y="1543049"/>
              <a:ext cx="571500" cy="571500"/>
            </a:xfrm>
            <a:custGeom>
              <a:avLst/>
              <a:gdLst/>
              <a:ahLst/>
              <a:cxnLst/>
              <a:rect l="l" t="t" r="r" b="b"/>
              <a:pathLst>
                <a:path w="571500" h="571500">
                  <a:moveTo>
                    <a:pt x="285749" y="571499"/>
                  </a:moveTo>
                  <a:lnTo>
                    <a:pt x="243821" y="568407"/>
                  </a:lnTo>
                  <a:lnTo>
                    <a:pt x="202800" y="559195"/>
                  </a:lnTo>
                  <a:lnTo>
                    <a:pt x="163575" y="544065"/>
                  </a:lnTo>
                  <a:lnTo>
                    <a:pt x="126994" y="523342"/>
                  </a:lnTo>
                  <a:lnTo>
                    <a:pt x="93851" y="497476"/>
                  </a:lnTo>
                  <a:lnTo>
                    <a:pt x="64862" y="467027"/>
                  </a:lnTo>
                  <a:lnTo>
                    <a:pt x="40653" y="432654"/>
                  </a:lnTo>
                  <a:lnTo>
                    <a:pt x="21750" y="395101"/>
                  </a:lnTo>
                  <a:lnTo>
                    <a:pt x="8562" y="355181"/>
                  </a:lnTo>
                  <a:lnTo>
                    <a:pt x="1376" y="313758"/>
                  </a:lnTo>
                  <a:lnTo>
                    <a:pt x="0" y="285749"/>
                  </a:lnTo>
                  <a:lnTo>
                    <a:pt x="344" y="271728"/>
                  </a:lnTo>
                  <a:lnTo>
                    <a:pt x="5489" y="230002"/>
                  </a:lnTo>
                  <a:lnTo>
                    <a:pt x="16702" y="189483"/>
                  </a:lnTo>
                  <a:lnTo>
                    <a:pt x="33740" y="151048"/>
                  </a:lnTo>
                  <a:lnTo>
                    <a:pt x="56232" y="115528"/>
                  </a:lnTo>
                  <a:lnTo>
                    <a:pt x="83693" y="83694"/>
                  </a:lnTo>
                  <a:lnTo>
                    <a:pt x="115528" y="56233"/>
                  </a:lnTo>
                  <a:lnTo>
                    <a:pt x="151048" y="33740"/>
                  </a:lnTo>
                  <a:lnTo>
                    <a:pt x="189483" y="16703"/>
                  </a:lnTo>
                  <a:lnTo>
                    <a:pt x="230002" y="5490"/>
                  </a:lnTo>
                  <a:lnTo>
                    <a:pt x="271729" y="344"/>
                  </a:lnTo>
                  <a:lnTo>
                    <a:pt x="285749" y="0"/>
                  </a:lnTo>
                  <a:lnTo>
                    <a:pt x="299771" y="344"/>
                  </a:lnTo>
                  <a:lnTo>
                    <a:pt x="341496" y="5490"/>
                  </a:lnTo>
                  <a:lnTo>
                    <a:pt x="382015" y="16703"/>
                  </a:lnTo>
                  <a:lnTo>
                    <a:pt x="420451" y="33740"/>
                  </a:lnTo>
                  <a:lnTo>
                    <a:pt x="455970" y="56233"/>
                  </a:lnTo>
                  <a:lnTo>
                    <a:pt x="487805" y="83694"/>
                  </a:lnTo>
                  <a:lnTo>
                    <a:pt x="515266" y="115528"/>
                  </a:lnTo>
                  <a:lnTo>
                    <a:pt x="537757" y="151048"/>
                  </a:lnTo>
                  <a:lnTo>
                    <a:pt x="554795" y="189483"/>
                  </a:lnTo>
                  <a:lnTo>
                    <a:pt x="566008" y="230002"/>
                  </a:lnTo>
                  <a:lnTo>
                    <a:pt x="571156" y="271728"/>
                  </a:lnTo>
                  <a:lnTo>
                    <a:pt x="571499" y="285749"/>
                  </a:lnTo>
                  <a:lnTo>
                    <a:pt x="571156" y="299771"/>
                  </a:lnTo>
                  <a:lnTo>
                    <a:pt x="566008" y="341496"/>
                  </a:lnTo>
                  <a:lnTo>
                    <a:pt x="554796" y="382016"/>
                  </a:lnTo>
                  <a:lnTo>
                    <a:pt x="537758" y="420451"/>
                  </a:lnTo>
                  <a:lnTo>
                    <a:pt x="515266" y="455971"/>
                  </a:lnTo>
                  <a:lnTo>
                    <a:pt x="487805" y="487805"/>
                  </a:lnTo>
                  <a:lnTo>
                    <a:pt x="455970" y="515266"/>
                  </a:lnTo>
                  <a:lnTo>
                    <a:pt x="420451" y="537758"/>
                  </a:lnTo>
                  <a:lnTo>
                    <a:pt x="382015" y="554796"/>
                  </a:lnTo>
                  <a:lnTo>
                    <a:pt x="341496" y="566009"/>
                  </a:lnTo>
                  <a:lnTo>
                    <a:pt x="299771" y="571155"/>
                  </a:lnTo>
                  <a:lnTo>
                    <a:pt x="285749" y="571499"/>
                  </a:lnTo>
                  <a:close/>
                </a:path>
              </a:pathLst>
            </a:custGeom>
            <a:solidFill>
              <a:srgbClr val="FEF2C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7429499" y="1695449"/>
              <a:ext cx="304800" cy="266700"/>
            </a:xfrm>
            <a:custGeom>
              <a:avLst/>
              <a:gdLst/>
              <a:ahLst/>
              <a:cxnLst/>
              <a:rect l="l" t="t" r="r" b="b"/>
              <a:pathLst>
                <a:path w="304800" h="266700">
                  <a:moveTo>
                    <a:pt x="285749" y="266699"/>
                  </a:moveTo>
                  <a:lnTo>
                    <a:pt x="47624" y="266699"/>
                  </a:lnTo>
                  <a:lnTo>
                    <a:pt x="29082" y="262958"/>
                  </a:lnTo>
                  <a:lnTo>
                    <a:pt x="13945" y="252754"/>
                  </a:lnTo>
                  <a:lnTo>
                    <a:pt x="3741" y="237617"/>
                  </a:lnTo>
                  <a:lnTo>
                    <a:pt x="0" y="219074"/>
                  </a:lnTo>
                  <a:lnTo>
                    <a:pt x="0" y="19049"/>
                  </a:lnTo>
                  <a:lnTo>
                    <a:pt x="1494" y="11628"/>
                  </a:lnTo>
                  <a:lnTo>
                    <a:pt x="5573" y="5573"/>
                  </a:lnTo>
                  <a:lnTo>
                    <a:pt x="11628" y="1494"/>
                  </a:lnTo>
                  <a:lnTo>
                    <a:pt x="19049" y="0"/>
                  </a:lnTo>
                  <a:lnTo>
                    <a:pt x="26471" y="1494"/>
                  </a:lnTo>
                  <a:lnTo>
                    <a:pt x="32526" y="5573"/>
                  </a:lnTo>
                  <a:lnTo>
                    <a:pt x="36605" y="11628"/>
                  </a:lnTo>
                  <a:lnTo>
                    <a:pt x="38099" y="19049"/>
                  </a:lnTo>
                  <a:lnTo>
                    <a:pt x="38099" y="224313"/>
                  </a:lnTo>
                  <a:lnTo>
                    <a:pt x="42386" y="228599"/>
                  </a:lnTo>
                  <a:lnTo>
                    <a:pt x="285749" y="228599"/>
                  </a:lnTo>
                  <a:lnTo>
                    <a:pt x="293171" y="230094"/>
                  </a:lnTo>
                  <a:lnTo>
                    <a:pt x="299226" y="234173"/>
                  </a:lnTo>
                  <a:lnTo>
                    <a:pt x="303305" y="240228"/>
                  </a:lnTo>
                  <a:lnTo>
                    <a:pt x="304799" y="247649"/>
                  </a:lnTo>
                  <a:lnTo>
                    <a:pt x="303305" y="255071"/>
                  </a:lnTo>
                  <a:lnTo>
                    <a:pt x="299226" y="261126"/>
                  </a:lnTo>
                  <a:lnTo>
                    <a:pt x="293171" y="265205"/>
                  </a:lnTo>
                  <a:lnTo>
                    <a:pt x="285749" y="266699"/>
                  </a:lnTo>
                  <a:close/>
                </a:path>
                <a:path w="304800" h="266700">
                  <a:moveTo>
                    <a:pt x="209549" y="76199"/>
                  </a:moveTo>
                  <a:lnTo>
                    <a:pt x="95249" y="76199"/>
                  </a:lnTo>
                  <a:lnTo>
                    <a:pt x="87828" y="74705"/>
                  </a:lnTo>
                  <a:lnTo>
                    <a:pt x="81773" y="70626"/>
                  </a:lnTo>
                  <a:lnTo>
                    <a:pt x="77694" y="64571"/>
                  </a:lnTo>
                  <a:lnTo>
                    <a:pt x="76199" y="57149"/>
                  </a:lnTo>
                  <a:lnTo>
                    <a:pt x="77694" y="49728"/>
                  </a:lnTo>
                  <a:lnTo>
                    <a:pt x="81773" y="43673"/>
                  </a:lnTo>
                  <a:lnTo>
                    <a:pt x="87828" y="39594"/>
                  </a:lnTo>
                  <a:lnTo>
                    <a:pt x="95249" y="38099"/>
                  </a:lnTo>
                  <a:lnTo>
                    <a:pt x="209549" y="38099"/>
                  </a:lnTo>
                  <a:lnTo>
                    <a:pt x="216971" y="39594"/>
                  </a:lnTo>
                  <a:lnTo>
                    <a:pt x="223026" y="43673"/>
                  </a:lnTo>
                  <a:lnTo>
                    <a:pt x="227105" y="49728"/>
                  </a:lnTo>
                  <a:lnTo>
                    <a:pt x="228599" y="57149"/>
                  </a:lnTo>
                  <a:lnTo>
                    <a:pt x="227105" y="64571"/>
                  </a:lnTo>
                  <a:lnTo>
                    <a:pt x="223026" y="70626"/>
                  </a:lnTo>
                  <a:lnTo>
                    <a:pt x="216971" y="74705"/>
                  </a:lnTo>
                  <a:lnTo>
                    <a:pt x="209549" y="76199"/>
                  </a:lnTo>
                  <a:close/>
                </a:path>
                <a:path w="304800" h="266700">
                  <a:moveTo>
                    <a:pt x="171449" y="133349"/>
                  </a:moveTo>
                  <a:lnTo>
                    <a:pt x="95249" y="133349"/>
                  </a:lnTo>
                  <a:lnTo>
                    <a:pt x="87828" y="131855"/>
                  </a:lnTo>
                  <a:lnTo>
                    <a:pt x="81773" y="127776"/>
                  </a:lnTo>
                  <a:lnTo>
                    <a:pt x="77694" y="121721"/>
                  </a:lnTo>
                  <a:lnTo>
                    <a:pt x="76199" y="114299"/>
                  </a:lnTo>
                  <a:lnTo>
                    <a:pt x="77694" y="106878"/>
                  </a:lnTo>
                  <a:lnTo>
                    <a:pt x="81773" y="100823"/>
                  </a:lnTo>
                  <a:lnTo>
                    <a:pt x="87828" y="96744"/>
                  </a:lnTo>
                  <a:lnTo>
                    <a:pt x="95249" y="95249"/>
                  </a:lnTo>
                  <a:lnTo>
                    <a:pt x="171449" y="95249"/>
                  </a:lnTo>
                  <a:lnTo>
                    <a:pt x="178871" y="96744"/>
                  </a:lnTo>
                  <a:lnTo>
                    <a:pt x="184926" y="100823"/>
                  </a:lnTo>
                  <a:lnTo>
                    <a:pt x="189005" y="106878"/>
                  </a:lnTo>
                  <a:lnTo>
                    <a:pt x="190499" y="114299"/>
                  </a:lnTo>
                  <a:lnTo>
                    <a:pt x="189005" y="121721"/>
                  </a:lnTo>
                  <a:lnTo>
                    <a:pt x="184926" y="127776"/>
                  </a:lnTo>
                  <a:lnTo>
                    <a:pt x="178871" y="131855"/>
                  </a:lnTo>
                  <a:lnTo>
                    <a:pt x="171449" y="133349"/>
                  </a:lnTo>
                  <a:close/>
                </a:path>
                <a:path w="304800" h="266700">
                  <a:moveTo>
                    <a:pt x="247649" y="190499"/>
                  </a:moveTo>
                  <a:lnTo>
                    <a:pt x="95249" y="190499"/>
                  </a:lnTo>
                  <a:lnTo>
                    <a:pt x="87828" y="189005"/>
                  </a:lnTo>
                  <a:lnTo>
                    <a:pt x="81773" y="184926"/>
                  </a:lnTo>
                  <a:lnTo>
                    <a:pt x="77694" y="178871"/>
                  </a:lnTo>
                  <a:lnTo>
                    <a:pt x="76199" y="171449"/>
                  </a:lnTo>
                  <a:lnTo>
                    <a:pt x="77694" y="164028"/>
                  </a:lnTo>
                  <a:lnTo>
                    <a:pt x="81773" y="157973"/>
                  </a:lnTo>
                  <a:lnTo>
                    <a:pt x="87828" y="153894"/>
                  </a:lnTo>
                  <a:lnTo>
                    <a:pt x="95249" y="152399"/>
                  </a:lnTo>
                  <a:lnTo>
                    <a:pt x="247649" y="152399"/>
                  </a:lnTo>
                  <a:lnTo>
                    <a:pt x="255071" y="153894"/>
                  </a:lnTo>
                  <a:lnTo>
                    <a:pt x="261126" y="157973"/>
                  </a:lnTo>
                  <a:lnTo>
                    <a:pt x="265205" y="164028"/>
                  </a:lnTo>
                  <a:lnTo>
                    <a:pt x="266699" y="171449"/>
                  </a:lnTo>
                  <a:lnTo>
                    <a:pt x="265205" y="178871"/>
                  </a:lnTo>
                  <a:lnTo>
                    <a:pt x="261126" y="184926"/>
                  </a:lnTo>
                  <a:lnTo>
                    <a:pt x="255071" y="189005"/>
                  </a:lnTo>
                  <a:lnTo>
                    <a:pt x="247649" y="190499"/>
                  </a:lnTo>
                  <a:close/>
                </a:path>
              </a:pathLst>
            </a:custGeom>
            <a:solidFill>
              <a:srgbClr val="D97705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5" name="object 45" descr=""/>
          <p:cNvSpPr txBox="1"/>
          <p:nvPr/>
        </p:nvSpPr>
        <p:spPr>
          <a:xfrm>
            <a:off x="7102475" y="2183895"/>
            <a:ext cx="958850" cy="450215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225"/>
              </a:spcBef>
            </a:pPr>
            <a:r>
              <a:rPr dirty="0" sz="1400" spc="-10" b="1">
                <a:solidFill>
                  <a:srgbClr val="D97705"/>
                </a:solidFill>
                <a:latin typeface="Tahoma"/>
                <a:cs typeface="Tahoma"/>
              </a:rPr>
              <a:t>Check</a:t>
            </a:r>
            <a:endParaRPr sz="140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  <a:spcBef>
                <a:spcPts val="145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進捗確認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150" spc="-80">
                <a:solidFill>
                  <a:srgbClr val="333333"/>
                </a:solidFill>
                <a:latin typeface="SimSun"/>
                <a:cs typeface="SimSun"/>
              </a:rPr>
              <a:t>評価</a:t>
            </a:r>
            <a:endParaRPr sz="1150">
              <a:latin typeface="SimSun"/>
              <a:cs typeface="SimSun"/>
            </a:endParaRPr>
          </a:p>
        </p:txBody>
      </p:sp>
      <p:sp>
        <p:nvSpPr>
          <p:cNvPr id="46" name="object 46" descr=""/>
          <p:cNvSpPr txBox="1"/>
          <p:nvPr/>
        </p:nvSpPr>
        <p:spPr>
          <a:xfrm>
            <a:off x="8798966" y="1910207"/>
            <a:ext cx="25400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150">
                <a:solidFill>
                  <a:srgbClr val="093767"/>
                </a:solidFill>
                <a:latin typeface="Arial"/>
                <a:cs typeface="Arial"/>
              </a:rPr>
              <a:t>→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47" name="object 47" descr=""/>
          <p:cNvGrpSpPr/>
          <p:nvPr/>
        </p:nvGrpSpPr>
        <p:grpSpPr>
          <a:xfrm>
            <a:off x="10267949" y="1543049"/>
            <a:ext cx="571500" cy="571500"/>
            <a:chOff x="10267949" y="1543049"/>
            <a:chExt cx="571500" cy="571500"/>
          </a:xfrm>
        </p:grpSpPr>
        <p:sp>
          <p:nvSpPr>
            <p:cNvPr id="48" name="object 48" descr=""/>
            <p:cNvSpPr/>
            <p:nvPr/>
          </p:nvSpPr>
          <p:spPr>
            <a:xfrm>
              <a:off x="10267949" y="1543049"/>
              <a:ext cx="571500" cy="571500"/>
            </a:xfrm>
            <a:custGeom>
              <a:avLst/>
              <a:gdLst/>
              <a:ahLst/>
              <a:cxnLst/>
              <a:rect l="l" t="t" r="r" b="b"/>
              <a:pathLst>
                <a:path w="571500" h="571500">
                  <a:moveTo>
                    <a:pt x="285749" y="571499"/>
                  </a:moveTo>
                  <a:lnTo>
                    <a:pt x="243822" y="568407"/>
                  </a:lnTo>
                  <a:lnTo>
                    <a:pt x="202799" y="559195"/>
                  </a:lnTo>
                  <a:lnTo>
                    <a:pt x="163575" y="544065"/>
                  </a:lnTo>
                  <a:lnTo>
                    <a:pt x="126994" y="523342"/>
                  </a:lnTo>
                  <a:lnTo>
                    <a:pt x="93851" y="497476"/>
                  </a:lnTo>
                  <a:lnTo>
                    <a:pt x="64862" y="467027"/>
                  </a:lnTo>
                  <a:lnTo>
                    <a:pt x="40652" y="432654"/>
                  </a:lnTo>
                  <a:lnTo>
                    <a:pt x="21749" y="395101"/>
                  </a:lnTo>
                  <a:lnTo>
                    <a:pt x="8562" y="355181"/>
                  </a:lnTo>
                  <a:lnTo>
                    <a:pt x="1375" y="313758"/>
                  </a:lnTo>
                  <a:lnTo>
                    <a:pt x="0" y="285749"/>
                  </a:lnTo>
                  <a:lnTo>
                    <a:pt x="343" y="271728"/>
                  </a:lnTo>
                  <a:lnTo>
                    <a:pt x="5490" y="230002"/>
                  </a:lnTo>
                  <a:lnTo>
                    <a:pt x="16702" y="189483"/>
                  </a:lnTo>
                  <a:lnTo>
                    <a:pt x="33739" y="151048"/>
                  </a:lnTo>
                  <a:lnTo>
                    <a:pt x="56232" y="115528"/>
                  </a:lnTo>
                  <a:lnTo>
                    <a:pt x="83693" y="83694"/>
                  </a:lnTo>
                  <a:lnTo>
                    <a:pt x="115527" y="56233"/>
                  </a:lnTo>
                  <a:lnTo>
                    <a:pt x="151047" y="33740"/>
                  </a:lnTo>
                  <a:lnTo>
                    <a:pt x="189481" y="16703"/>
                  </a:lnTo>
                  <a:lnTo>
                    <a:pt x="230002" y="5490"/>
                  </a:lnTo>
                  <a:lnTo>
                    <a:pt x="271729" y="344"/>
                  </a:lnTo>
                  <a:lnTo>
                    <a:pt x="285749" y="0"/>
                  </a:lnTo>
                  <a:lnTo>
                    <a:pt x="299770" y="344"/>
                  </a:lnTo>
                  <a:lnTo>
                    <a:pt x="341495" y="5490"/>
                  </a:lnTo>
                  <a:lnTo>
                    <a:pt x="382016" y="16703"/>
                  </a:lnTo>
                  <a:lnTo>
                    <a:pt x="420451" y="33740"/>
                  </a:lnTo>
                  <a:lnTo>
                    <a:pt x="455969" y="56233"/>
                  </a:lnTo>
                  <a:lnTo>
                    <a:pt x="487805" y="83694"/>
                  </a:lnTo>
                  <a:lnTo>
                    <a:pt x="515265" y="115528"/>
                  </a:lnTo>
                  <a:lnTo>
                    <a:pt x="537757" y="151048"/>
                  </a:lnTo>
                  <a:lnTo>
                    <a:pt x="554796" y="189483"/>
                  </a:lnTo>
                  <a:lnTo>
                    <a:pt x="566008" y="230002"/>
                  </a:lnTo>
                  <a:lnTo>
                    <a:pt x="571156" y="271728"/>
                  </a:lnTo>
                  <a:lnTo>
                    <a:pt x="571499" y="285749"/>
                  </a:lnTo>
                  <a:lnTo>
                    <a:pt x="571156" y="299771"/>
                  </a:lnTo>
                  <a:lnTo>
                    <a:pt x="566008" y="341496"/>
                  </a:lnTo>
                  <a:lnTo>
                    <a:pt x="554796" y="382016"/>
                  </a:lnTo>
                  <a:lnTo>
                    <a:pt x="537757" y="420451"/>
                  </a:lnTo>
                  <a:lnTo>
                    <a:pt x="515265" y="455971"/>
                  </a:lnTo>
                  <a:lnTo>
                    <a:pt x="487805" y="487805"/>
                  </a:lnTo>
                  <a:lnTo>
                    <a:pt x="455969" y="515266"/>
                  </a:lnTo>
                  <a:lnTo>
                    <a:pt x="420451" y="537758"/>
                  </a:lnTo>
                  <a:lnTo>
                    <a:pt x="382016" y="554796"/>
                  </a:lnTo>
                  <a:lnTo>
                    <a:pt x="341495" y="566009"/>
                  </a:lnTo>
                  <a:lnTo>
                    <a:pt x="299770" y="571155"/>
                  </a:lnTo>
                  <a:lnTo>
                    <a:pt x="285749" y="571499"/>
                  </a:lnTo>
                  <a:close/>
                </a:path>
              </a:pathLst>
            </a:custGeom>
            <a:solidFill>
              <a:srgbClr val="DBFBE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10410824" y="1696920"/>
              <a:ext cx="285750" cy="264160"/>
            </a:xfrm>
            <a:custGeom>
              <a:avLst/>
              <a:gdLst/>
              <a:ahLst/>
              <a:cxnLst/>
              <a:rect l="l" t="t" r="r" b="b"/>
              <a:pathLst>
                <a:path w="285750" h="264160">
                  <a:moveTo>
                    <a:pt x="36223" y="112815"/>
                  </a:moveTo>
                  <a:lnTo>
                    <a:pt x="28753" y="111757"/>
                  </a:lnTo>
                  <a:lnTo>
                    <a:pt x="22276" y="107878"/>
                  </a:lnTo>
                  <a:lnTo>
                    <a:pt x="17926" y="102024"/>
                  </a:lnTo>
                  <a:lnTo>
                    <a:pt x="16087" y="94964"/>
                  </a:lnTo>
                  <a:lnTo>
                    <a:pt x="17144" y="87469"/>
                  </a:lnTo>
                  <a:lnTo>
                    <a:pt x="38442" y="48934"/>
                  </a:lnTo>
                  <a:lnTo>
                    <a:pt x="83034" y="12642"/>
                  </a:lnTo>
                  <a:lnTo>
                    <a:pt x="122497" y="0"/>
                  </a:lnTo>
                  <a:lnTo>
                    <a:pt x="162806" y="0"/>
                  </a:lnTo>
                  <a:lnTo>
                    <a:pt x="201977" y="12291"/>
                  </a:lnTo>
                  <a:lnTo>
                    <a:pt x="236087" y="36636"/>
                  </a:lnTo>
                  <a:lnTo>
                    <a:pt x="142517" y="36636"/>
                  </a:lnTo>
                  <a:lnTo>
                    <a:pt x="106882" y="43686"/>
                  </a:lnTo>
                  <a:lnTo>
                    <a:pt x="68253" y="72682"/>
                  </a:lnTo>
                  <a:lnTo>
                    <a:pt x="53042" y="100149"/>
                  </a:lnTo>
                  <a:lnTo>
                    <a:pt x="49255" y="106459"/>
                  </a:lnTo>
                  <a:lnTo>
                    <a:pt x="49155" y="106625"/>
                  </a:lnTo>
                  <a:lnTo>
                    <a:pt x="43286" y="110976"/>
                  </a:lnTo>
                  <a:lnTo>
                    <a:pt x="36223" y="112815"/>
                  </a:lnTo>
                  <a:close/>
                </a:path>
                <a:path w="285750" h="264160">
                  <a:moveTo>
                    <a:pt x="285749" y="36986"/>
                  </a:moveTo>
                  <a:lnTo>
                    <a:pt x="236577" y="36986"/>
                  </a:lnTo>
                  <a:lnTo>
                    <a:pt x="265449" y="8113"/>
                  </a:lnTo>
                  <a:lnTo>
                    <a:pt x="271581" y="6923"/>
                  </a:lnTo>
                  <a:lnTo>
                    <a:pt x="282297" y="11328"/>
                  </a:lnTo>
                  <a:lnTo>
                    <a:pt x="285749" y="16567"/>
                  </a:lnTo>
                  <a:lnTo>
                    <a:pt x="285749" y="36986"/>
                  </a:lnTo>
                  <a:close/>
                </a:path>
                <a:path w="285750" h="264160">
                  <a:moveTo>
                    <a:pt x="279394" y="112815"/>
                  </a:moveTo>
                  <a:lnTo>
                    <a:pt x="189466" y="112815"/>
                  </a:lnTo>
                  <a:lnTo>
                    <a:pt x="184249" y="109376"/>
                  </a:lnTo>
                  <a:lnTo>
                    <a:pt x="179843" y="98660"/>
                  </a:lnTo>
                  <a:lnTo>
                    <a:pt x="181034" y="92529"/>
                  </a:lnTo>
                  <a:lnTo>
                    <a:pt x="209669" y="63954"/>
                  </a:lnTo>
                  <a:lnTo>
                    <a:pt x="178197" y="43394"/>
                  </a:lnTo>
                  <a:lnTo>
                    <a:pt x="142517" y="36636"/>
                  </a:lnTo>
                  <a:lnTo>
                    <a:pt x="236087" y="36636"/>
                  </a:lnTo>
                  <a:lnTo>
                    <a:pt x="236577" y="36986"/>
                  </a:lnTo>
                  <a:lnTo>
                    <a:pt x="285749" y="36986"/>
                  </a:lnTo>
                  <a:lnTo>
                    <a:pt x="285749" y="106459"/>
                  </a:lnTo>
                  <a:lnTo>
                    <a:pt x="279394" y="112815"/>
                  </a:lnTo>
                  <a:close/>
                </a:path>
                <a:path w="285750" h="264160">
                  <a:moveTo>
                    <a:pt x="14168" y="256835"/>
                  </a:moveTo>
                  <a:lnTo>
                    <a:pt x="3452" y="252430"/>
                  </a:lnTo>
                  <a:lnTo>
                    <a:pt x="0" y="247191"/>
                  </a:lnTo>
                  <a:lnTo>
                    <a:pt x="106" y="157192"/>
                  </a:lnTo>
                  <a:lnTo>
                    <a:pt x="6369" y="150929"/>
                  </a:lnTo>
                  <a:lnTo>
                    <a:pt x="96262" y="150929"/>
                  </a:lnTo>
                  <a:lnTo>
                    <a:pt x="101500" y="154382"/>
                  </a:lnTo>
                  <a:lnTo>
                    <a:pt x="105906" y="165097"/>
                  </a:lnTo>
                  <a:lnTo>
                    <a:pt x="104715" y="171229"/>
                  </a:lnTo>
                  <a:lnTo>
                    <a:pt x="76140" y="199864"/>
                  </a:lnTo>
                  <a:lnTo>
                    <a:pt x="107612" y="220423"/>
                  </a:lnTo>
                  <a:lnTo>
                    <a:pt x="141130" y="226772"/>
                  </a:lnTo>
                  <a:lnTo>
                    <a:pt x="49172" y="226772"/>
                  </a:lnTo>
                  <a:lnTo>
                    <a:pt x="20300" y="255644"/>
                  </a:lnTo>
                  <a:lnTo>
                    <a:pt x="14168" y="256835"/>
                  </a:lnTo>
                  <a:close/>
                </a:path>
                <a:path w="285750" h="264160">
                  <a:moveTo>
                    <a:pt x="235784" y="227181"/>
                  </a:moveTo>
                  <a:lnTo>
                    <a:pt x="143291" y="227181"/>
                  </a:lnTo>
                  <a:lnTo>
                    <a:pt x="178926" y="220131"/>
                  </a:lnTo>
                  <a:lnTo>
                    <a:pt x="210264" y="199268"/>
                  </a:lnTo>
                  <a:lnTo>
                    <a:pt x="217556" y="191136"/>
                  </a:lnTo>
                  <a:lnTo>
                    <a:pt x="223725" y="182428"/>
                  </a:lnTo>
                  <a:lnTo>
                    <a:pt x="228790" y="173241"/>
                  </a:lnTo>
                  <a:lnTo>
                    <a:pt x="232767" y="163669"/>
                  </a:lnTo>
                  <a:lnTo>
                    <a:pt x="236654" y="157192"/>
                  </a:lnTo>
                  <a:lnTo>
                    <a:pt x="242522" y="152841"/>
                  </a:lnTo>
                  <a:lnTo>
                    <a:pt x="249867" y="150929"/>
                  </a:lnTo>
                  <a:lnTo>
                    <a:pt x="249066" y="150929"/>
                  </a:lnTo>
                  <a:lnTo>
                    <a:pt x="257055" y="152060"/>
                  </a:lnTo>
                  <a:lnTo>
                    <a:pt x="263532" y="155939"/>
                  </a:lnTo>
                  <a:lnTo>
                    <a:pt x="267883" y="161793"/>
                  </a:lnTo>
                  <a:lnTo>
                    <a:pt x="269722" y="168853"/>
                  </a:lnTo>
                  <a:lnTo>
                    <a:pt x="268664" y="176349"/>
                  </a:lnTo>
                  <a:lnTo>
                    <a:pt x="263074" y="189777"/>
                  </a:lnTo>
                  <a:lnTo>
                    <a:pt x="255954" y="202647"/>
                  </a:lnTo>
                  <a:lnTo>
                    <a:pt x="247316" y="214824"/>
                  </a:lnTo>
                  <a:lnTo>
                    <a:pt x="237172" y="226176"/>
                  </a:lnTo>
                  <a:lnTo>
                    <a:pt x="235784" y="227181"/>
                  </a:lnTo>
                  <a:close/>
                </a:path>
                <a:path w="285750" h="264160">
                  <a:moveTo>
                    <a:pt x="163615" y="263642"/>
                  </a:moveTo>
                  <a:lnTo>
                    <a:pt x="122573" y="263642"/>
                  </a:lnTo>
                  <a:lnTo>
                    <a:pt x="83772" y="251467"/>
                  </a:lnTo>
                  <a:lnTo>
                    <a:pt x="49172" y="226772"/>
                  </a:lnTo>
                  <a:lnTo>
                    <a:pt x="141130" y="226772"/>
                  </a:lnTo>
                  <a:lnTo>
                    <a:pt x="143291" y="227181"/>
                  </a:lnTo>
                  <a:lnTo>
                    <a:pt x="235784" y="227181"/>
                  </a:lnTo>
                  <a:lnTo>
                    <a:pt x="202715" y="251116"/>
                  </a:lnTo>
                  <a:lnTo>
                    <a:pt x="163615" y="263642"/>
                  </a:lnTo>
                  <a:close/>
                </a:path>
              </a:pathLst>
            </a:custGeom>
            <a:solidFill>
              <a:srgbClr val="047857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0" name="object 50" descr=""/>
          <p:cNvSpPr txBox="1"/>
          <p:nvPr/>
        </p:nvSpPr>
        <p:spPr>
          <a:xfrm>
            <a:off x="9940924" y="2192582"/>
            <a:ext cx="1225550" cy="441325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260"/>
              </a:spcBef>
            </a:pPr>
            <a:r>
              <a:rPr dirty="0" sz="1300" spc="-25" b="1">
                <a:solidFill>
                  <a:srgbClr val="047857"/>
                </a:solidFill>
                <a:latin typeface="Noto Sans JP"/>
                <a:cs typeface="Noto Sans JP"/>
              </a:rPr>
              <a:t>Act</a:t>
            </a:r>
            <a:endParaRPr sz="1300">
              <a:latin typeface="Noto Sans JP"/>
              <a:cs typeface="Noto Sans JP"/>
            </a:endParaRPr>
          </a:p>
          <a:p>
            <a:pPr algn="ctr">
              <a:lnSpc>
                <a:spcPct val="100000"/>
              </a:lnSpc>
              <a:spcBef>
                <a:spcPts val="165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改善提案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150" spc="-100">
                <a:solidFill>
                  <a:srgbClr val="333333"/>
                </a:solidFill>
                <a:latin typeface="SimSun"/>
                <a:cs typeface="SimSun"/>
              </a:rPr>
              <a:t>成果報告</a:t>
            </a:r>
            <a:endParaRPr sz="1150">
              <a:latin typeface="SimSun"/>
              <a:cs typeface="SimSun"/>
            </a:endParaRPr>
          </a:p>
        </p:txBody>
      </p:sp>
      <p:sp>
        <p:nvSpPr>
          <p:cNvPr id="51" name="object 51" descr=""/>
          <p:cNvSpPr/>
          <p:nvPr/>
        </p:nvSpPr>
        <p:spPr>
          <a:xfrm>
            <a:off x="0" y="7077074"/>
            <a:ext cx="12192000" cy="95250"/>
          </a:xfrm>
          <a:custGeom>
            <a:avLst/>
            <a:gdLst/>
            <a:ahLst/>
            <a:cxnLst/>
            <a:rect l="l" t="t" r="r" b="b"/>
            <a:pathLst>
              <a:path w="12192000" h="95250">
                <a:moveTo>
                  <a:pt x="12191999" y="95249"/>
                </a:moveTo>
                <a:lnTo>
                  <a:pt x="0" y="95249"/>
                </a:lnTo>
                <a:lnTo>
                  <a:pt x="0" y="0"/>
                </a:lnTo>
                <a:lnTo>
                  <a:pt x="12191999" y="0"/>
                </a:lnTo>
                <a:lnTo>
                  <a:pt x="12191999" y="9524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2" name="object 52" descr=""/>
          <p:cNvGrpSpPr/>
          <p:nvPr/>
        </p:nvGrpSpPr>
        <p:grpSpPr>
          <a:xfrm>
            <a:off x="10706099" y="6657975"/>
            <a:ext cx="1295400" cy="323850"/>
            <a:chOff x="10706099" y="6657975"/>
            <a:chExt cx="1295400" cy="323850"/>
          </a:xfrm>
        </p:grpSpPr>
        <p:sp>
          <p:nvSpPr>
            <p:cNvPr id="53" name="object 53" descr=""/>
            <p:cNvSpPr/>
            <p:nvPr/>
          </p:nvSpPr>
          <p:spPr>
            <a:xfrm>
              <a:off x="10706099" y="6657975"/>
              <a:ext cx="1295400" cy="323850"/>
            </a:xfrm>
            <a:custGeom>
              <a:avLst/>
              <a:gdLst/>
              <a:ahLst/>
              <a:cxnLst/>
              <a:rect l="l" t="t" r="r" b="b"/>
              <a:pathLst>
                <a:path w="1295400" h="323850">
                  <a:moveTo>
                    <a:pt x="1262352" y="323849"/>
                  </a:moveTo>
                  <a:lnTo>
                    <a:pt x="33047" y="323849"/>
                  </a:lnTo>
                  <a:lnTo>
                    <a:pt x="28187" y="322883"/>
                  </a:lnTo>
                  <a:lnTo>
                    <a:pt x="966" y="295662"/>
                  </a:lnTo>
                  <a:lnTo>
                    <a:pt x="0" y="290802"/>
                  </a:lnTo>
                  <a:lnTo>
                    <a:pt x="0" y="285749"/>
                  </a:lnTo>
                  <a:lnTo>
                    <a:pt x="0" y="33047"/>
                  </a:lnTo>
                  <a:lnTo>
                    <a:pt x="28187" y="966"/>
                  </a:lnTo>
                  <a:lnTo>
                    <a:pt x="33047" y="0"/>
                  </a:lnTo>
                  <a:lnTo>
                    <a:pt x="1262352" y="0"/>
                  </a:lnTo>
                  <a:lnTo>
                    <a:pt x="1294433" y="28187"/>
                  </a:lnTo>
                  <a:lnTo>
                    <a:pt x="1295399" y="33047"/>
                  </a:lnTo>
                  <a:lnTo>
                    <a:pt x="1295399" y="290802"/>
                  </a:lnTo>
                  <a:lnTo>
                    <a:pt x="1267212" y="322883"/>
                  </a:lnTo>
                  <a:lnTo>
                    <a:pt x="1262352" y="32384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4" name="object 54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820399" y="6753224"/>
              <a:ext cx="133349" cy="133349"/>
            </a:xfrm>
            <a:prstGeom prst="rect">
              <a:avLst/>
            </a:prstGeom>
          </p:spPr>
        </p:pic>
      </p:grpSp>
      <p:sp>
        <p:nvSpPr>
          <p:cNvPr id="55" name="object 55" descr=""/>
          <p:cNvSpPr txBox="1"/>
          <p:nvPr/>
        </p:nvSpPr>
        <p:spPr>
          <a:xfrm>
            <a:off x="11000133" y="6754240"/>
            <a:ext cx="899794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00"/>
              </a:lnSpc>
            </a:pPr>
            <a:r>
              <a:rPr dirty="0" sz="1050" spc="-95">
                <a:solidFill>
                  <a:srgbClr val="FFFFFF"/>
                </a:solidFill>
                <a:latin typeface="Noto Sans JP"/>
                <a:cs typeface="Noto Sans JP"/>
              </a:rPr>
              <a:t>Genspark</a:t>
            </a:r>
            <a:r>
              <a:rPr dirty="0" sz="1050" spc="-10">
                <a:solidFill>
                  <a:srgbClr val="FFFFFF"/>
                </a:solidFill>
                <a:latin typeface="Noto Sans JP"/>
                <a:cs typeface="Noto Sans JP"/>
              </a:rPr>
              <a:t> </a:t>
            </a:r>
            <a:r>
              <a:rPr dirty="0" sz="1000" spc="-85">
                <a:solidFill>
                  <a:srgbClr val="FFFFFF"/>
                </a:solidFill>
                <a:latin typeface="SimSun"/>
                <a:cs typeface="SimSun"/>
              </a:rPr>
              <a:t>で作成</a:t>
            </a:r>
            <a:endParaRPr sz="1000">
              <a:latin typeface="SimSun"/>
              <a:cs typeface="SimSu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80999" y="5333999"/>
            <a:ext cx="11430000" cy="9525"/>
          </a:xfrm>
          <a:custGeom>
            <a:avLst/>
            <a:gdLst/>
            <a:ahLst/>
            <a:cxnLst/>
            <a:rect l="l" t="t" r="r" b="b"/>
            <a:pathLst>
              <a:path w="11430000" h="9525">
                <a:moveTo>
                  <a:pt x="11429999" y="9524"/>
                </a:moveTo>
                <a:lnTo>
                  <a:pt x="0" y="9524"/>
                </a:lnTo>
                <a:lnTo>
                  <a:pt x="0" y="0"/>
                </a:lnTo>
                <a:lnTo>
                  <a:pt x="11429999" y="0"/>
                </a:lnTo>
                <a:lnTo>
                  <a:pt x="11429999" y="9524"/>
                </a:lnTo>
                <a:close/>
              </a:path>
            </a:pathLst>
          </a:custGeom>
          <a:solidFill>
            <a:srgbClr val="E4E7E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80999" y="1009649"/>
            <a:ext cx="47625" cy="342900"/>
          </a:xfrm>
          <a:custGeom>
            <a:avLst/>
            <a:gdLst/>
            <a:ahLst/>
            <a:cxnLst/>
            <a:rect l="l" t="t" r="r" b="b"/>
            <a:pathLst>
              <a:path w="47625" h="342900">
                <a:moveTo>
                  <a:pt x="47624" y="342899"/>
                </a:moveTo>
                <a:lnTo>
                  <a:pt x="0" y="342899"/>
                </a:lnTo>
                <a:lnTo>
                  <a:pt x="0" y="0"/>
                </a:lnTo>
                <a:lnTo>
                  <a:pt x="47624" y="0"/>
                </a:lnTo>
                <a:lnTo>
                  <a:pt x="47624" y="34289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80999" y="1504949"/>
            <a:ext cx="38100" cy="1019175"/>
          </a:xfrm>
          <a:custGeom>
            <a:avLst/>
            <a:gdLst/>
            <a:ahLst/>
            <a:cxnLst/>
            <a:rect l="l" t="t" r="r" b="b"/>
            <a:pathLst>
              <a:path w="38100" h="1019175">
                <a:moveTo>
                  <a:pt x="38099" y="1019174"/>
                </a:moveTo>
                <a:lnTo>
                  <a:pt x="0" y="1019174"/>
                </a:lnTo>
                <a:lnTo>
                  <a:pt x="0" y="0"/>
                </a:lnTo>
                <a:lnTo>
                  <a:pt x="38099" y="0"/>
                </a:lnTo>
                <a:lnTo>
                  <a:pt x="38099" y="10191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80999" y="2676524"/>
            <a:ext cx="38100" cy="790575"/>
          </a:xfrm>
          <a:custGeom>
            <a:avLst/>
            <a:gdLst/>
            <a:ahLst/>
            <a:cxnLst/>
            <a:rect l="l" t="t" r="r" b="b"/>
            <a:pathLst>
              <a:path w="38100" h="790575">
                <a:moveTo>
                  <a:pt x="38099" y="790574"/>
                </a:moveTo>
                <a:lnTo>
                  <a:pt x="0" y="790574"/>
                </a:lnTo>
                <a:lnTo>
                  <a:pt x="0" y="0"/>
                </a:lnTo>
                <a:lnTo>
                  <a:pt x="38099" y="0"/>
                </a:lnTo>
                <a:lnTo>
                  <a:pt x="38099" y="7905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380999" y="3619499"/>
            <a:ext cx="38100" cy="790575"/>
          </a:xfrm>
          <a:custGeom>
            <a:avLst/>
            <a:gdLst/>
            <a:ahLst/>
            <a:cxnLst/>
            <a:rect l="l" t="t" r="r" b="b"/>
            <a:pathLst>
              <a:path w="38100" h="790575">
                <a:moveTo>
                  <a:pt x="38099" y="790574"/>
                </a:moveTo>
                <a:lnTo>
                  <a:pt x="0" y="790574"/>
                </a:lnTo>
                <a:lnTo>
                  <a:pt x="0" y="0"/>
                </a:lnTo>
                <a:lnTo>
                  <a:pt x="38099" y="0"/>
                </a:lnTo>
                <a:lnTo>
                  <a:pt x="38099" y="7905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530225" y="1005332"/>
            <a:ext cx="254000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200" b="1">
                <a:solidFill>
                  <a:srgbClr val="093767"/>
                </a:solidFill>
                <a:latin typeface="BIZ UDPGothic"/>
                <a:cs typeface="BIZ UDPGothic"/>
              </a:rPr>
              <a:t>継続的な学習と能力開発</a:t>
            </a:r>
            <a:endParaRPr sz="2000">
              <a:latin typeface="BIZ UDPGothic"/>
              <a:cs typeface="BIZ UDPGothic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8800" y="1498536"/>
            <a:ext cx="191135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50" b="1">
                <a:solidFill>
                  <a:srgbClr val="093767"/>
                </a:solidFill>
                <a:latin typeface="BIZ UDPGothic"/>
                <a:cs typeface="BIZ UDPGothic"/>
              </a:rPr>
              <a:t>定期的</a:t>
            </a:r>
            <a:r>
              <a:rPr dirty="0" sz="1500" spc="-150" b="1">
                <a:solidFill>
                  <a:srgbClr val="093767"/>
                </a:solidFill>
                <a:latin typeface="Meiryo"/>
                <a:cs typeface="Meiryo"/>
              </a:rPr>
              <a:t>な</a:t>
            </a:r>
            <a:r>
              <a:rPr dirty="0" sz="1500" spc="-150" b="1">
                <a:solidFill>
                  <a:srgbClr val="093767"/>
                </a:solidFill>
                <a:latin typeface="BIZ UDPGothic"/>
                <a:cs typeface="BIZ UDPGothic"/>
              </a:rPr>
              <a:t>学習機会</a:t>
            </a:r>
            <a:r>
              <a:rPr dirty="0" sz="1500" spc="-150" b="1">
                <a:solidFill>
                  <a:srgbClr val="093767"/>
                </a:solidFill>
                <a:latin typeface="Meiryo"/>
                <a:cs typeface="Meiryo"/>
              </a:rPr>
              <a:t>の</a:t>
            </a:r>
            <a:r>
              <a:rPr dirty="0" sz="1500" spc="-125" b="1">
                <a:solidFill>
                  <a:srgbClr val="093767"/>
                </a:solidFill>
                <a:latin typeface="BIZ UDPGothic"/>
                <a:cs typeface="BIZ UDPGothic"/>
              </a:rPr>
              <a:t>確保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8800" y="1812442"/>
            <a:ext cx="5352415" cy="711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95"/>
              </a:spcBef>
            </a:pP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セミナー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参加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専門書籍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読書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、オンライン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講座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受講</a:t>
            </a:r>
            <a:r>
              <a:rPr dirty="0" sz="1350" spc="-195">
                <a:solidFill>
                  <a:srgbClr val="333333"/>
                </a:solidFill>
                <a:latin typeface="PMingLiU"/>
                <a:cs typeface="PMingLiU"/>
              </a:rPr>
              <a:t>など、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計画的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350" spc="-130">
                <a:solidFill>
                  <a:srgbClr val="333333"/>
                </a:solidFill>
                <a:latin typeface="SimSun"/>
                <a:cs typeface="SimSun"/>
              </a:rPr>
              <a:t>学習時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間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確保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。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中小企業大学校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「小規模事業者支援能力向上研修」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も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効果的</a:t>
            </a:r>
            <a:r>
              <a:rPr dirty="0" sz="1350" spc="-50">
                <a:solidFill>
                  <a:srgbClr val="333333"/>
                </a:solidFill>
                <a:latin typeface="PMingLiU"/>
                <a:cs typeface="PMingLiU"/>
              </a:rPr>
              <a:t>で</a:t>
            </a:r>
            <a:r>
              <a:rPr dirty="0" sz="1350" spc="500">
                <a:solidFill>
                  <a:srgbClr val="333333"/>
                </a:solidFill>
                <a:latin typeface="PMingLiU"/>
                <a:cs typeface="PMingLiU"/>
              </a:rPr>
              <a:t> 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す。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8800" y="2670111"/>
            <a:ext cx="207772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50" b="1">
                <a:solidFill>
                  <a:srgbClr val="093767"/>
                </a:solidFill>
                <a:latin typeface="BIZ UDPGothic"/>
                <a:cs typeface="BIZ UDPGothic"/>
              </a:rPr>
              <a:t>資格取得</a:t>
            </a:r>
            <a:r>
              <a:rPr dirty="0" sz="1500" spc="-170" b="1">
                <a:solidFill>
                  <a:srgbClr val="093767"/>
                </a:solidFill>
                <a:latin typeface="Meiryo"/>
                <a:cs typeface="Meiryo"/>
              </a:rPr>
              <a:t>による</a:t>
            </a:r>
            <a:r>
              <a:rPr dirty="0" sz="1500" spc="-145" b="1">
                <a:solidFill>
                  <a:srgbClr val="093767"/>
                </a:solidFill>
                <a:latin typeface="BIZ UDPGothic"/>
                <a:cs typeface="BIZ UDPGothic"/>
              </a:rPr>
              <a:t>専門性強化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8800" y="2984017"/>
            <a:ext cx="5360035" cy="482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9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中小企業診断士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、</a:t>
            </a:r>
            <a:r>
              <a:rPr dirty="0" sz="1300" spc="-55">
                <a:solidFill>
                  <a:srgbClr val="333333"/>
                </a:solidFill>
                <a:latin typeface="Noto Sans JP"/>
                <a:cs typeface="Noto Sans JP"/>
              </a:rPr>
              <a:t>IT</a:t>
            </a:r>
            <a:r>
              <a:rPr dirty="0" sz="1350" spc="-190">
                <a:solidFill>
                  <a:srgbClr val="333333"/>
                </a:solidFill>
                <a:latin typeface="PMingLiU"/>
                <a:cs typeface="PMingLiU"/>
              </a:rPr>
              <a:t>コーディネーター、</a:t>
            </a:r>
            <a:r>
              <a:rPr dirty="0" sz="1300" spc="-90">
                <a:solidFill>
                  <a:srgbClr val="333333"/>
                </a:solidFill>
                <a:latin typeface="Noto Sans JP"/>
                <a:cs typeface="Noto Sans JP"/>
              </a:rPr>
              <a:t>DX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推進</a:t>
            </a:r>
            <a:r>
              <a:rPr dirty="0" sz="1350" spc="-180">
                <a:solidFill>
                  <a:srgbClr val="333333"/>
                </a:solidFill>
                <a:latin typeface="PMingLiU"/>
                <a:cs typeface="PMingLiU"/>
              </a:rPr>
              <a:t>アドバイザーなど、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専門分野</a:t>
            </a:r>
            <a:r>
              <a:rPr dirty="0" sz="1350" spc="-5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資格取得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通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じて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信頼性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と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支援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質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高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めます。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8800" y="3613086"/>
            <a:ext cx="208280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50" b="1">
                <a:solidFill>
                  <a:srgbClr val="093767"/>
                </a:solidFill>
                <a:latin typeface="BIZ UDPGothic"/>
                <a:cs typeface="BIZ UDPGothic"/>
              </a:rPr>
              <a:t>業界</a:t>
            </a:r>
            <a:r>
              <a:rPr dirty="0" sz="1500" spc="850" b="1">
                <a:solidFill>
                  <a:srgbClr val="093767"/>
                </a:solidFill>
                <a:latin typeface="Meiryo"/>
                <a:cs typeface="Meiryo"/>
              </a:rPr>
              <a:t>‧</a:t>
            </a:r>
            <a:r>
              <a:rPr dirty="0" sz="1500" spc="-150" b="1">
                <a:solidFill>
                  <a:srgbClr val="093767"/>
                </a:solidFill>
                <a:latin typeface="BIZ UDPGothic"/>
                <a:cs typeface="BIZ UDPGothic"/>
              </a:rPr>
              <a:t>地域</a:t>
            </a:r>
            <a:r>
              <a:rPr dirty="0" sz="1500" spc="-150" b="1">
                <a:solidFill>
                  <a:srgbClr val="093767"/>
                </a:solidFill>
                <a:latin typeface="Meiryo"/>
                <a:cs typeface="Meiryo"/>
              </a:rPr>
              <a:t>の</a:t>
            </a:r>
            <a:r>
              <a:rPr dirty="0" sz="1500" spc="-150" b="1">
                <a:solidFill>
                  <a:srgbClr val="093767"/>
                </a:solidFill>
                <a:latin typeface="BIZ UDPGothic"/>
                <a:cs typeface="BIZ UDPGothic"/>
              </a:rPr>
              <a:t>最新動向把握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8800" y="3926992"/>
            <a:ext cx="5360035" cy="482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9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担当業種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展示会参加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や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業界紙購読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地域経済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レポートの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定期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チェックを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通</a:t>
            </a:r>
            <a:r>
              <a:rPr dirty="0" sz="1350" spc="-50">
                <a:solidFill>
                  <a:srgbClr val="333333"/>
                </a:solidFill>
                <a:latin typeface="PMingLiU"/>
                <a:cs typeface="PMingLiU"/>
              </a:rPr>
              <a:t>じ</a:t>
            </a:r>
            <a:r>
              <a:rPr dirty="0" sz="1350" spc="-200">
                <a:solidFill>
                  <a:srgbClr val="333333"/>
                </a:solidFill>
                <a:latin typeface="PMingLiU"/>
                <a:cs typeface="PMingLiU"/>
              </a:rPr>
              <a:t>て、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最新情報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をアップデートし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続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けることが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重要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です。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6210299" y="1009649"/>
            <a:ext cx="47625" cy="342900"/>
          </a:xfrm>
          <a:custGeom>
            <a:avLst/>
            <a:gdLst/>
            <a:ahLst/>
            <a:cxnLst/>
            <a:rect l="l" t="t" r="r" b="b"/>
            <a:pathLst>
              <a:path w="47625" h="342900">
                <a:moveTo>
                  <a:pt x="47624" y="342899"/>
                </a:moveTo>
                <a:lnTo>
                  <a:pt x="0" y="342899"/>
                </a:lnTo>
                <a:lnTo>
                  <a:pt x="0" y="0"/>
                </a:lnTo>
                <a:lnTo>
                  <a:pt x="47624" y="0"/>
                </a:lnTo>
                <a:lnTo>
                  <a:pt x="47624" y="34289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5" name="object 15" descr=""/>
          <p:cNvGrpSpPr/>
          <p:nvPr/>
        </p:nvGrpSpPr>
        <p:grpSpPr>
          <a:xfrm>
            <a:off x="6210299" y="1504949"/>
            <a:ext cx="5600700" cy="1924050"/>
            <a:chOff x="6210299" y="1504949"/>
            <a:chExt cx="5600700" cy="1924050"/>
          </a:xfrm>
        </p:grpSpPr>
        <p:sp>
          <p:nvSpPr>
            <p:cNvPr id="16" name="object 16" descr=""/>
            <p:cNvSpPr/>
            <p:nvPr/>
          </p:nvSpPr>
          <p:spPr>
            <a:xfrm>
              <a:off x="6215062" y="1509712"/>
              <a:ext cx="5591175" cy="1914525"/>
            </a:xfrm>
            <a:custGeom>
              <a:avLst/>
              <a:gdLst/>
              <a:ahLst/>
              <a:cxnLst/>
              <a:rect l="l" t="t" r="r" b="b"/>
              <a:pathLst>
                <a:path w="5591175" h="1914525">
                  <a:moveTo>
                    <a:pt x="5542226" y="1914524"/>
                  </a:moveTo>
                  <a:lnTo>
                    <a:pt x="48947" y="1914524"/>
                  </a:lnTo>
                  <a:lnTo>
                    <a:pt x="45540" y="1914189"/>
                  </a:lnTo>
                  <a:lnTo>
                    <a:pt x="10739" y="1894102"/>
                  </a:lnTo>
                  <a:lnTo>
                    <a:pt x="0" y="1865576"/>
                  </a:lnTo>
                  <a:lnTo>
                    <a:pt x="0" y="1862137"/>
                  </a:lnTo>
                  <a:lnTo>
                    <a:pt x="0" y="48947"/>
                  </a:lnTo>
                  <a:lnTo>
                    <a:pt x="17776" y="12911"/>
                  </a:lnTo>
                  <a:lnTo>
                    <a:pt x="48947" y="0"/>
                  </a:lnTo>
                  <a:lnTo>
                    <a:pt x="5542226" y="0"/>
                  </a:lnTo>
                  <a:lnTo>
                    <a:pt x="5578261" y="17776"/>
                  </a:lnTo>
                  <a:lnTo>
                    <a:pt x="5591173" y="48947"/>
                  </a:lnTo>
                  <a:lnTo>
                    <a:pt x="5591173" y="1865576"/>
                  </a:lnTo>
                  <a:lnTo>
                    <a:pt x="5573397" y="1901612"/>
                  </a:lnTo>
                  <a:lnTo>
                    <a:pt x="5545633" y="1914189"/>
                  </a:lnTo>
                  <a:lnTo>
                    <a:pt x="5542226" y="1914524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6215062" y="1509712"/>
              <a:ext cx="5591175" cy="1914525"/>
            </a:xfrm>
            <a:custGeom>
              <a:avLst/>
              <a:gdLst/>
              <a:ahLst/>
              <a:cxnLst/>
              <a:rect l="l" t="t" r="r" b="b"/>
              <a:pathLst>
                <a:path w="5591175" h="1914525">
                  <a:moveTo>
                    <a:pt x="0" y="1862137"/>
                  </a:moveTo>
                  <a:lnTo>
                    <a:pt x="0" y="52387"/>
                  </a:lnTo>
                  <a:lnTo>
                    <a:pt x="0" y="48947"/>
                  </a:lnTo>
                  <a:lnTo>
                    <a:pt x="335" y="45540"/>
                  </a:lnTo>
                  <a:lnTo>
                    <a:pt x="1005" y="42167"/>
                  </a:lnTo>
                  <a:lnTo>
                    <a:pt x="1676" y="38793"/>
                  </a:lnTo>
                  <a:lnTo>
                    <a:pt x="2670" y="35517"/>
                  </a:lnTo>
                  <a:lnTo>
                    <a:pt x="3986" y="32339"/>
                  </a:lnTo>
                  <a:lnTo>
                    <a:pt x="5303" y="29161"/>
                  </a:lnTo>
                  <a:lnTo>
                    <a:pt x="6917" y="26142"/>
                  </a:lnTo>
                  <a:lnTo>
                    <a:pt x="8828" y="23282"/>
                  </a:lnTo>
                  <a:lnTo>
                    <a:pt x="10739" y="20422"/>
                  </a:lnTo>
                  <a:lnTo>
                    <a:pt x="23282" y="8828"/>
                  </a:lnTo>
                  <a:lnTo>
                    <a:pt x="26142" y="6917"/>
                  </a:lnTo>
                  <a:lnTo>
                    <a:pt x="42166" y="1006"/>
                  </a:lnTo>
                  <a:lnTo>
                    <a:pt x="45540" y="335"/>
                  </a:lnTo>
                  <a:lnTo>
                    <a:pt x="48947" y="0"/>
                  </a:lnTo>
                  <a:lnTo>
                    <a:pt x="52387" y="0"/>
                  </a:lnTo>
                  <a:lnTo>
                    <a:pt x="5538787" y="0"/>
                  </a:lnTo>
                  <a:lnTo>
                    <a:pt x="5542226" y="0"/>
                  </a:lnTo>
                  <a:lnTo>
                    <a:pt x="5545633" y="335"/>
                  </a:lnTo>
                  <a:lnTo>
                    <a:pt x="5549006" y="1006"/>
                  </a:lnTo>
                  <a:lnTo>
                    <a:pt x="5552380" y="1677"/>
                  </a:lnTo>
                  <a:lnTo>
                    <a:pt x="5582344" y="23282"/>
                  </a:lnTo>
                  <a:lnTo>
                    <a:pt x="5584256" y="26142"/>
                  </a:lnTo>
                  <a:lnTo>
                    <a:pt x="5591174" y="52387"/>
                  </a:lnTo>
                  <a:lnTo>
                    <a:pt x="5591174" y="1862137"/>
                  </a:lnTo>
                  <a:lnTo>
                    <a:pt x="5582344" y="1891241"/>
                  </a:lnTo>
                  <a:lnTo>
                    <a:pt x="5580433" y="1894102"/>
                  </a:lnTo>
                  <a:lnTo>
                    <a:pt x="5567889" y="1905695"/>
                  </a:lnTo>
                  <a:lnTo>
                    <a:pt x="5565030" y="1907606"/>
                  </a:lnTo>
                  <a:lnTo>
                    <a:pt x="5549006" y="1913517"/>
                  </a:lnTo>
                  <a:lnTo>
                    <a:pt x="5545633" y="1914189"/>
                  </a:lnTo>
                  <a:lnTo>
                    <a:pt x="5542226" y="1914524"/>
                  </a:lnTo>
                  <a:lnTo>
                    <a:pt x="5538787" y="1914524"/>
                  </a:lnTo>
                  <a:lnTo>
                    <a:pt x="52387" y="1914524"/>
                  </a:lnTo>
                  <a:lnTo>
                    <a:pt x="15343" y="1899180"/>
                  </a:lnTo>
                  <a:lnTo>
                    <a:pt x="8828" y="1891241"/>
                  </a:lnTo>
                  <a:lnTo>
                    <a:pt x="6917" y="1888381"/>
                  </a:lnTo>
                  <a:lnTo>
                    <a:pt x="5303" y="1885362"/>
                  </a:lnTo>
                  <a:lnTo>
                    <a:pt x="3986" y="1882184"/>
                  </a:lnTo>
                  <a:lnTo>
                    <a:pt x="2670" y="1879006"/>
                  </a:lnTo>
                  <a:lnTo>
                    <a:pt x="1676" y="1875730"/>
                  </a:lnTo>
                  <a:lnTo>
                    <a:pt x="1005" y="1872357"/>
                  </a:lnTo>
                  <a:lnTo>
                    <a:pt x="335" y="1868983"/>
                  </a:lnTo>
                  <a:lnTo>
                    <a:pt x="0" y="1865576"/>
                  </a:lnTo>
                  <a:lnTo>
                    <a:pt x="0" y="1862137"/>
                  </a:lnTo>
                  <a:close/>
                </a:path>
              </a:pathLst>
            </a:custGeom>
            <a:ln w="9524">
              <a:solidFill>
                <a:srgbClr val="DFDFD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 descr=""/>
          <p:cNvSpPr txBox="1"/>
          <p:nvPr/>
        </p:nvSpPr>
        <p:spPr>
          <a:xfrm>
            <a:off x="6359524" y="1005332"/>
            <a:ext cx="231140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135" b="1">
                <a:solidFill>
                  <a:srgbClr val="093767"/>
                </a:solidFill>
                <a:latin typeface="BIZ UDPGothic"/>
                <a:cs typeface="BIZ UDPGothic"/>
              </a:rPr>
              <a:t>組織的なナレッジ共有</a:t>
            </a:r>
            <a:endParaRPr sz="2000">
              <a:latin typeface="BIZ UDPGothic"/>
              <a:cs typeface="BIZ UDPGothic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7918648" y="1669986"/>
            <a:ext cx="218440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90" b="1">
                <a:solidFill>
                  <a:srgbClr val="374050"/>
                </a:solidFill>
                <a:latin typeface="BIZ UDPGothic"/>
                <a:cs typeface="BIZ UDPGothic"/>
              </a:rPr>
              <a:t>ナレッジ共有の</a:t>
            </a:r>
            <a:r>
              <a:rPr dirty="0" sz="1450" spc="-60" b="1">
                <a:solidFill>
                  <a:srgbClr val="374050"/>
                </a:solidFill>
                <a:latin typeface="Trebuchet MS"/>
                <a:cs typeface="Trebuchet MS"/>
              </a:rPr>
              <a:t>4</a:t>
            </a:r>
            <a:r>
              <a:rPr dirty="0" sz="1500" spc="-135" b="1">
                <a:solidFill>
                  <a:srgbClr val="374050"/>
                </a:solidFill>
                <a:latin typeface="BIZ UDPGothic"/>
                <a:cs typeface="BIZ UDPGothic"/>
              </a:rPr>
              <a:t>つの仕組み</a:t>
            </a:r>
            <a:endParaRPr sz="1500">
              <a:latin typeface="BIZ UDPGothic"/>
              <a:cs typeface="BIZ UDPGothic"/>
            </a:endParaRPr>
          </a:p>
        </p:txBody>
      </p:sp>
      <p:pic>
        <p:nvPicPr>
          <p:cNvPr id="20" name="object 20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72224" y="2066925"/>
            <a:ext cx="238124" cy="190499"/>
          </a:xfrm>
          <a:prstGeom prst="rect">
            <a:avLst/>
          </a:prstGeom>
        </p:spPr>
      </p:pic>
      <p:sp>
        <p:nvSpPr>
          <p:cNvPr id="21" name="object 21" descr=""/>
          <p:cNvSpPr txBox="1"/>
          <p:nvPr/>
        </p:nvSpPr>
        <p:spPr>
          <a:xfrm>
            <a:off x="6597650" y="2043938"/>
            <a:ext cx="2701290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指導員同士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事例検討会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（月</a:t>
            </a:r>
            <a:r>
              <a:rPr dirty="0" sz="1300" spc="-65">
                <a:solidFill>
                  <a:srgbClr val="333333"/>
                </a:solidFill>
                <a:latin typeface="Noto Sans JP"/>
                <a:cs typeface="Noto Sans JP"/>
              </a:rPr>
              <a:t>1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回程度</a:t>
            </a:r>
            <a:r>
              <a:rPr dirty="0" sz="1350" spc="-50">
                <a:solidFill>
                  <a:srgbClr val="333333"/>
                </a:solidFill>
                <a:latin typeface="SimSun"/>
                <a:cs typeface="SimSun"/>
              </a:rPr>
              <a:t>）</a:t>
            </a:r>
            <a:endParaRPr sz="1350">
              <a:latin typeface="SimSun"/>
              <a:cs typeface="SimSun"/>
            </a:endParaRPr>
          </a:p>
        </p:txBody>
      </p:sp>
      <p:pic>
        <p:nvPicPr>
          <p:cNvPr id="22" name="object 22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72224" y="2371724"/>
            <a:ext cx="166687" cy="190499"/>
          </a:xfrm>
          <a:prstGeom prst="rect">
            <a:avLst/>
          </a:prstGeom>
        </p:spPr>
      </p:pic>
      <p:sp>
        <p:nvSpPr>
          <p:cNvPr id="23" name="object 23" descr=""/>
          <p:cNvSpPr txBox="1"/>
          <p:nvPr/>
        </p:nvSpPr>
        <p:spPr>
          <a:xfrm>
            <a:off x="6526212" y="2348738"/>
            <a:ext cx="230441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支援事例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30" b="1">
                <a:solidFill>
                  <a:srgbClr val="1D40AF"/>
                </a:solidFill>
                <a:latin typeface="BIZ UDPGothic"/>
                <a:cs typeface="BIZ UDPGothic"/>
              </a:rPr>
              <a:t>データベース化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と</a:t>
            </a:r>
            <a:r>
              <a:rPr dirty="0" sz="1350" spc="-110">
                <a:solidFill>
                  <a:srgbClr val="333333"/>
                </a:solidFill>
                <a:latin typeface="SimSun"/>
                <a:cs typeface="SimSun"/>
              </a:rPr>
              <a:t>共有</a:t>
            </a:r>
            <a:endParaRPr sz="1350">
              <a:latin typeface="SimSun"/>
              <a:cs typeface="SimSun"/>
            </a:endParaRPr>
          </a:p>
        </p:txBody>
      </p:sp>
      <p:pic>
        <p:nvPicPr>
          <p:cNvPr id="24" name="object 2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72224" y="2700337"/>
            <a:ext cx="238124" cy="142842"/>
          </a:xfrm>
          <a:prstGeom prst="rect">
            <a:avLst/>
          </a:prstGeom>
        </p:spPr>
      </p:pic>
      <p:sp>
        <p:nvSpPr>
          <p:cNvPr id="25" name="object 25" descr=""/>
          <p:cNvSpPr txBox="1"/>
          <p:nvPr/>
        </p:nvSpPr>
        <p:spPr>
          <a:xfrm>
            <a:off x="6597650" y="2653538"/>
            <a:ext cx="231203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新人指導員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への</a:t>
            </a:r>
            <a:r>
              <a:rPr dirty="0" sz="1350" spc="-110" b="1">
                <a:solidFill>
                  <a:srgbClr val="1D40AF"/>
                </a:solidFill>
                <a:latin typeface="BIZ UDPGothic"/>
                <a:cs typeface="BIZ UDPGothic"/>
              </a:rPr>
              <a:t>メンター制度</a:t>
            </a:r>
            <a:r>
              <a:rPr dirty="0" sz="1350" spc="-110">
                <a:solidFill>
                  <a:srgbClr val="333333"/>
                </a:solidFill>
                <a:latin typeface="SimSun"/>
                <a:cs typeface="SimSun"/>
              </a:rPr>
              <a:t>導入</a:t>
            </a:r>
            <a:endParaRPr sz="1350">
              <a:latin typeface="SimSun"/>
              <a:cs typeface="SimSun"/>
            </a:endParaRPr>
          </a:p>
        </p:txBody>
      </p:sp>
      <p:pic>
        <p:nvPicPr>
          <p:cNvPr id="26" name="object 2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372224" y="2981324"/>
            <a:ext cx="238124" cy="190499"/>
          </a:xfrm>
          <a:prstGeom prst="rect">
            <a:avLst/>
          </a:prstGeom>
        </p:spPr>
      </p:pic>
      <p:sp>
        <p:nvSpPr>
          <p:cNvPr id="27" name="object 27" descr=""/>
          <p:cNvSpPr txBox="1"/>
          <p:nvPr/>
        </p:nvSpPr>
        <p:spPr>
          <a:xfrm>
            <a:off x="6597650" y="2958338"/>
            <a:ext cx="246443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実践型</a:t>
            </a:r>
            <a:r>
              <a:rPr dirty="0" sz="1350" spc="-110" b="1">
                <a:solidFill>
                  <a:srgbClr val="1D40AF"/>
                </a:solidFill>
                <a:latin typeface="BIZ UDPGothic"/>
                <a:cs typeface="BIZ UDPGothic"/>
              </a:rPr>
              <a:t>ロールプレイング研修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10">
                <a:solidFill>
                  <a:srgbClr val="333333"/>
                </a:solidFill>
                <a:latin typeface="SimSun"/>
                <a:cs typeface="SimSun"/>
              </a:rPr>
              <a:t>実施</a:t>
            </a:r>
            <a:endParaRPr sz="1350">
              <a:latin typeface="SimSun"/>
              <a:cs typeface="SimSun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6349999" y="3622611"/>
            <a:ext cx="191135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40" b="1">
                <a:solidFill>
                  <a:srgbClr val="1D40AF"/>
                </a:solidFill>
                <a:latin typeface="BIZ UDPGothic"/>
                <a:cs typeface="BIZ UDPGothic"/>
              </a:rPr>
              <a:t>成功事例の展開プロセス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29" name="object 29" descr=""/>
          <p:cNvSpPr/>
          <p:nvPr/>
        </p:nvSpPr>
        <p:spPr>
          <a:xfrm>
            <a:off x="6372223" y="4057649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364" y="57149"/>
                </a:moveTo>
                <a:lnTo>
                  <a:pt x="24785" y="57149"/>
                </a:lnTo>
                <a:lnTo>
                  <a:pt x="21140" y="56424"/>
                </a:lnTo>
                <a:lnTo>
                  <a:pt x="0" y="32364"/>
                </a:lnTo>
                <a:lnTo>
                  <a:pt x="0" y="24785"/>
                </a:lnTo>
                <a:lnTo>
                  <a:pt x="24785" y="0"/>
                </a:lnTo>
                <a:lnTo>
                  <a:pt x="32364" y="0"/>
                </a:lnTo>
                <a:lnTo>
                  <a:pt x="57150" y="28574"/>
                </a:lnTo>
                <a:lnTo>
                  <a:pt x="57149" y="32364"/>
                </a:lnTo>
                <a:lnTo>
                  <a:pt x="32364" y="57149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 descr=""/>
          <p:cNvSpPr txBox="1"/>
          <p:nvPr/>
        </p:nvSpPr>
        <p:spPr>
          <a:xfrm>
            <a:off x="6540500" y="3958462"/>
            <a:ext cx="353123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事例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 b="1">
                <a:solidFill>
                  <a:srgbClr val="333333"/>
                </a:solidFill>
                <a:latin typeface="BIZ UDPGothic"/>
                <a:cs typeface="BIZ UDPGothic"/>
              </a:rPr>
              <a:t>選定基準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明確化（再現性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効果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普遍性</a:t>
            </a:r>
            <a:r>
              <a:rPr dirty="0" sz="1350" spc="-50">
                <a:solidFill>
                  <a:srgbClr val="333333"/>
                </a:solidFill>
                <a:latin typeface="SimSun"/>
                <a:cs typeface="SimSun"/>
              </a:rPr>
              <a:t>）</a:t>
            </a:r>
            <a:endParaRPr sz="1350">
              <a:latin typeface="SimSun"/>
              <a:cs typeface="SimSun"/>
            </a:endParaRPr>
          </a:p>
        </p:txBody>
      </p:sp>
      <p:sp>
        <p:nvSpPr>
          <p:cNvPr id="31" name="object 31" descr=""/>
          <p:cNvSpPr/>
          <p:nvPr/>
        </p:nvSpPr>
        <p:spPr>
          <a:xfrm>
            <a:off x="6372223" y="4362449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364" y="57149"/>
                </a:moveTo>
                <a:lnTo>
                  <a:pt x="24785" y="57149"/>
                </a:lnTo>
                <a:lnTo>
                  <a:pt x="21140" y="56424"/>
                </a:lnTo>
                <a:lnTo>
                  <a:pt x="0" y="32364"/>
                </a:lnTo>
                <a:lnTo>
                  <a:pt x="0" y="24785"/>
                </a:lnTo>
                <a:lnTo>
                  <a:pt x="24785" y="0"/>
                </a:lnTo>
                <a:lnTo>
                  <a:pt x="32364" y="0"/>
                </a:lnTo>
                <a:lnTo>
                  <a:pt x="57150" y="28574"/>
                </a:lnTo>
                <a:lnTo>
                  <a:pt x="57149" y="32364"/>
                </a:lnTo>
                <a:lnTo>
                  <a:pt x="32364" y="57149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 descr=""/>
          <p:cNvSpPr txBox="1"/>
          <p:nvPr/>
        </p:nvSpPr>
        <p:spPr>
          <a:xfrm>
            <a:off x="6540500" y="4263262"/>
            <a:ext cx="322643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事例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 b="1">
                <a:solidFill>
                  <a:srgbClr val="333333"/>
                </a:solidFill>
                <a:latin typeface="BIZ UDPGothic"/>
                <a:cs typeface="BIZ UDPGothic"/>
              </a:rPr>
              <a:t>文書化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（背景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手法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成果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‧ポイント</a:t>
            </a:r>
            <a:r>
              <a:rPr dirty="0" sz="1350" spc="-50">
                <a:solidFill>
                  <a:srgbClr val="333333"/>
                </a:solidFill>
                <a:latin typeface="SimSun"/>
                <a:cs typeface="SimSun"/>
              </a:rPr>
              <a:t>）</a:t>
            </a:r>
            <a:endParaRPr sz="1350">
              <a:latin typeface="SimSun"/>
              <a:cs typeface="SimSun"/>
            </a:endParaRPr>
          </a:p>
        </p:txBody>
      </p:sp>
      <p:sp>
        <p:nvSpPr>
          <p:cNvPr id="33" name="object 33" descr=""/>
          <p:cNvSpPr/>
          <p:nvPr/>
        </p:nvSpPr>
        <p:spPr>
          <a:xfrm>
            <a:off x="6372223" y="4667249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364" y="57149"/>
                </a:moveTo>
                <a:lnTo>
                  <a:pt x="24785" y="57149"/>
                </a:lnTo>
                <a:lnTo>
                  <a:pt x="21140" y="56424"/>
                </a:lnTo>
                <a:lnTo>
                  <a:pt x="0" y="32364"/>
                </a:lnTo>
                <a:lnTo>
                  <a:pt x="0" y="24785"/>
                </a:lnTo>
                <a:lnTo>
                  <a:pt x="24785" y="0"/>
                </a:lnTo>
                <a:lnTo>
                  <a:pt x="32364" y="0"/>
                </a:lnTo>
                <a:lnTo>
                  <a:pt x="57150" y="28574"/>
                </a:lnTo>
                <a:lnTo>
                  <a:pt x="57149" y="32364"/>
                </a:lnTo>
                <a:lnTo>
                  <a:pt x="32364" y="57149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 descr=""/>
          <p:cNvSpPr/>
          <p:nvPr/>
        </p:nvSpPr>
        <p:spPr>
          <a:xfrm>
            <a:off x="6372223" y="4972049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364" y="57149"/>
                </a:moveTo>
                <a:lnTo>
                  <a:pt x="24785" y="57149"/>
                </a:lnTo>
                <a:lnTo>
                  <a:pt x="21140" y="56424"/>
                </a:lnTo>
                <a:lnTo>
                  <a:pt x="0" y="32363"/>
                </a:lnTo>
                <a:lnTo>
                  <a:pt x="0" y="24785"/>
                </a:lnTo>
                <a:lnTo>
                  <a:pt x="24785" y="0"/>
                </a:lnTo>
                <a:lnTo>
                  <a:pt x="32364" y="0"/>
                </a:lnTo>
                <a:lnTo>
                  <a:pt x="57150" y="28574"/>
                </a:lnTo>
                <a:lnTo>
                  <a:pt x="57149" y="32363"/>
                </a:lnTo>
                <a:lnTo>
                  <a:pt x="32364" y="57149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 descr=""/>
          <p:cNvSpPr txBox="1"/>
          <p:nvPr/>
        </p:nvSpPr>
        <p:spPr>
          <a:xfrm>
            <a:off x="939800" y="4469917"/>
            <a:ext cx="10680065" cy="1483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612765" marR="2771775">
              <a:lnSpc>
                <a:spcPct val="148100"/>
              </a:lnSpc>
              <a:spcBef>
                <a:spcPts val="100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組織内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での</a:t>
            </a:r>
            <a:r>
              <a:rPr dirty="0" sz="1350" spc="-170" b="1">
                <a:solidFill>
                  <a:srgbClr val="333333"/>
                </a:solidFill>
                <a:latin typeface="BIZ UDPGothic"/>
                <a:cs typeface="BIZ UDPGothic"/>
              </a:rPr>
              <a:t>共有会</a:t>
            </a:r>
            <a:r>
              <a:rPr dirty="0" sz="1350" spc="-185">
                <a:solidFill>
                  <a:srgbClr val="333333"/>
                </a:solidFill>
                <a:latin typeface="PMingLiU"/>
                <a:cs typeface="PMingLiU"/>
              </a:rPr>
              <a:t>による</a:t>
            </a:r>
            <a:r>
              <a:rPr dirty="0" sz="1350" spc="-130">
                <a:solidFill>
                  <a:srgbClr val="333333"/>
                </a:solidFill>
                <a:latin typeface="SimSun"/>
                <a:cs typeface="SimSun"/>
              </a:rPr>
              <a:t>横展開</a:t>
            </a:r>
            <a:r>
              <a:rPr dirty="0" sz="1350" spc="-50">
                <a:solidFill>
                  <a:srgbClr val="333333"/>
                </a:solidFill>
                <a:latin typeface="SimSun"/>
                <a:cs typeface="SimSun"/>
              </a:rPr>
              <a:t> 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事業者向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け</a:t>
            </a:r>
            <a:r>
              <a:rPr dirty="0" sz="1350" spc="-90" b="1">
                <a:solidFill>
                  <a:srgbClr val="333333"/>
                </a:solidFill>
                <a:latin typeface="BIZ UDPGothic"/>
                <a:cs typeface="BIZ UDPGothic"/>
              </a:rPr>
              <a:t>セミナー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での</a:t>
            </a:r>
            <a:r>
              <a:rPr dirty="0" sz="1350" spc="-140">
                <a:solidFill>
                  <a:srgbClr val="333333"/>
                </a:solidFill>
                <a:latin typeface="SimSun"/>
                <a:cs typeface="SimSun"/>
              </a:rPr>
              <a:t>実例紹介</a:t>
            </a:r>
            <a:endParaRPr sz="1350">
              <a:latin typeface="SimSun"/>
              <a:cs typeface="SimSun"/>
            </a:endParaRPr>
          </a:p>
          <a:p>
            <a:pPr>
              <a:lnSpc>
                <a:spcPct val="100000"/>
              </a:lnSpc>
              <a:spcBef>
                <a:spcPts val="1525"/>
              </a:spcBef>
            </a:pPr>
            <a:endParaRPr sz="1200">
              <a:latin typeface="SimSun"/>
              <a:cs typeface="SimSun"/>
            </a:endParaRPr>
          </a:p>
          <a:p>
            <a:pPr marL="12700" marR="5080">
              <a:lnSpc>
                <a:spcPct val="107100"/>
              </a:lnSpc>
            </a:pPr>
            <a:r>
              <a:rPr dirty="0" sz="1400" spc="-210" i="1">
                <a:solidFill>
                  <a:srgbClr val="4A5462"/>
                </a:solidFill>
                <a:latin typeface="Meiryo"/>
                <a:cs typeface="Meiryo"/>
              </a:rPr>
              <a:t>「商工会議所の広域指導員</a:t>
            </a:r>
            <a:r>
              <a:rPr dirty="0" sz="1400" spc="-225" i="1">
                <a:solidFill>
                  <a:srgbClr val="4A5462"/>
                </a:solidFill>
                <a:latin typeface="Meiryo"/>
                <a:cs typeface="Meiryo"/>
              </a:rPr>
              <a:t>‧黒澤元国氏は、経営指導員が互いの支援ノウハウを共有し、相互フィードバックを行う定期勉強会を実施することで、指導員全</a:t>
            </a:r>
            <a:r>
              <a:rPr dirty="0" sz="1400" spc="-190" i="1">
                <a:solidFill>
                  <a:srgbClr val="4A5462"/>
                </a:solidFill>
                <a:latin typeface="Meiryo"/>
                <a:cs typeface="Meiryo"/>
              </a:rPr>
              <a:t>体のスキル底上げに成功している」 </a:t>
            </a:r>
            <a:r>
              <a:rPr dirty="0" sz="1200" spc="-75" i="1">
                <a:solidFill>
                  <a:srgbClr val="4A5462"/>
                </a:solidFill>
                <a:latin typeface="Arial"/>
                <a:cs typeface="Arial"/>
              </a:rPr>
              <a:t>- </a:t>
            </a:r>
            <a:r>
              <a:rPr dirty="0" sz="1200" spc="-195" i="1">
                <a:solidFill>
                  <a:srgbClr val="4A5462"/>
                </a:solidFill>
                <a:latin typeface="Meiryo"/>
                <a:cs typeface="Meiryo"/>
              </a:rPr>
              <a:t>経営支援の現場から </a:t>
            </a:r>
            <a:r>
              <a:rPr dirty="0" sz="1200" spc="-114" i="1">
                <a:solidFill>
                  <a:srgbClr val="4A5462"/>
                </a:solidFill>
                <a:latin typeface="Meiryo"/>
                <a:cs typeface="Meiryo"/>
              </a:rPr>
              <a:t>（</a:t>
            </a:r>
            <a:r>
              <a:rPr dirty="0" sz="1200" spc="-114" i="1">
                <a:solidFill>
                  <a:srgbClr val="4A5462"/>
                </a:solidFill>
                <a:latin typeface="Arial"/>
                <a:cs typeface="Arial"/>
              </a:rPr>
              <a:t>2023</a:t>
            </a:r>
            <a:r>
              <a:rPr dirty="0" sz="1200" spc="-165" i="1">
                <a:solidFill>
                  <a:srgbClr val="4A5462"/>
                </a:solidFill>
                <a:latin typeface="Meiryo"/>
                <a:cs typeface="Meiryo"/>
              </a:rPr>
              <a:t>年</a:t>
            </a:r>
            <a:r>
              <a:rPr dirty="0" sz="1200" spc="-50" i="1">
                <a:solidFill>
                  <a:srgbClr val="4A5462"/>
                </a:solidFill>
                <a:latin typeface="Meiryo"/>
                <a:cs typeface="Meiryo"/>
              </a:rPr>
              <a:t>）</a:t>
            </a:r>
            <a:endParaRPr sz="1200">
              <a:latin typeface="Meiryo"/>
              <a:cs typeface="Meiryo"/>
            </a:endParaRPr>
          </a:p>
        </p:txBody>
      </p:sp>
      <p:grpSp>
        <p:nvGrpSpPr>
          <p:cNvPr id="36" name="object 36" descr=""/>
          <p:cNvGrpSpPr/>
          <p:nvPr/>
        </p:nvGrpSpPr>
        <p:grpSpPr>
          <a:xfrm>
            <a:off x="533399" y="5534024"/>
            <a:ext cx="266700" cy="381000"/>
            <a:chOff x="533399" y="5534024"/>
            <a:chExt cx="266700" cy="381000"/>
          </a:xfrm>
        </p:grpSpPr>
        <p:sp>
          <p:nvSpPr>
            <p:cNvPr id="37" name="object 37" descr=""/>
            <p:cNvSpPr/>
            <p:nvPr/>
          </p:nvSpPr>
          <p:spPr>
            <a:xfrm>
              <a:off x="533399" y="5534024"/>
              <a:ext cx="266700" cy="381000"/>
            </a:xfrm>
            <a:custGeom>
              <a:avLst/>
              <a:gdLst/>
              <a:ahLst/>
              <a:cxnLst/>
              <a:rect l="l" t="t" r="r" b="b"/>
              <a:pathLst>
                <a:path w="266700" h="381000">
                  <a:moveTo>
                    <a:pt x="133349" y="380999"/>
                  </a:moveTo>
                  <a:lnTo>
                    <a:pt x="94639" y="375258"/>
                  </a:lnTo>
                  <a:lnTo>
                    <a:pt x="59264" y="358525"/>
                  </a:lnTo>
                  <a:lnTo>
                    <a:pt x="30267" y="332246"/>
                  </a:lnTo>
                  <a:lnTo>
                    <a:pt x="10150" y="298679"/>
                  </a:lnTo>
                  <a:lnTo>
                    <a:pt x="640" y="260720"/>
                  </a:lnTo>
                  <a:lnTo>
                    <a:pt x="0" y="247649"/>
                  </a:lnTo>
                  <a:lnTo>
                    <a:pt x="0" y="133349"/>
                  </a:lnTo>
                  <a:lnTo>
                    <a:pt x="5740" y="94639"/>
                  </a:lnTo>
                  <a:lnTo>
                    <a:pt x="22473" y="59264"/>
                  </a:lnTo>
                  <a:lnTo>
                    <a:pt x="48752" y="30267"/>
                  </a:lnTo>
                  <a:lnTo>
                    <a:pt x="82319" y="10149"/>
                  </a:lnTo>
                  <a:lnTo>
                    <a:pt x="120279" y="640"/>
                  </a:lnTo>
                  <a:lnTo>
                    <a:pt x="133349" y="0"/>
                  </a:lnTo>
                  <a:lnTo>
                    <a:pt x="139901" y="160"/>
                  </a:lnTo>
                  <a:lnTo>
                    <a:pt x="178267" y="7791"/>
                  </a:lnTo>
                  <a:lnTo>
                    <a:pt x="212793" y="26246"/>
                  </a:lnTo>
                  <a:lnTo>
                    <a:pt x="240453" y="53906"/>
                  </a:lnTo>
                  <a:lnTo>
                    <a:pt x="258908" y="88432"/>
                  </a:lnTo>
                  <a:lnTo>
                    <a:pt x="266539" y="126798"/>
                  </a:lnTo>
                  <a:lnTo>
                    <a:pt x="266699" y="133349"/>
                  </a:lnTo>
                  <a:lnTo>
                    <a:pt x="266699" y="247649"/>
                  </a:lnTo>
                  <a:lnTo>
                    <a:pt x="260959" y="286358"/>
                  </a:lnTo>
                  <a:lnTo>
                    <a:pt x="244226" y="321733"/>
                  </a:lnTo>
                  <a:lnTo>
                    <a:pt x="217947" y="350731"/>
                  </a:lnTo>
                  <a:lnTo>
                    <a:pt x="184380" y="370848"/>
                  </a:lnTo>
                  <a:lnTo>
                    <a:pt x="146420" y="380359"/>
                  </a:lnTo>
                  <a:lnTo>
                    <a:pt x="133349" y="380999"/>
                  </a:lnTo>
                  <a:close/>
                </a:path>
              </a:pathLst>
            </a:custGeom>
            <a:solidFill>
              <a:srgbClr val="FEF2C7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14362" y="5657849"/>
              <a:ext cx="104768" cy="152399"/>
            </a:xfrm>
            <a:prstGeom prst="rect">
              <a:avLst/>
            </a:prstGeom>
          </p:spPr>
        </p:pic>
      </p:grpSp>
      <p:sp>
        <p:nvSpPr>
          <p:cNvPr id="39" name="object 39" descr=""/>
          <p:cNvSpPr/>
          <p:nvPr/>
        </p:nvSpPr>
        <p:spPr>
          <a:xfrm>
            <a:off x="76199" y="0"/>
            <a:ext cx="12115800" cy="819150"/>
          </a:xfrm>
          <a:custGeom>
            <a:avLst/>
            <a:gdLst/>
            <a:ahLst/>
            <a:cxnLst/>
            <a:rect l="l" t="t" r="r" b="b"/>
            <a:pathLst>
              <a:path w="12115800" h="819150">
                <a:moveTo>
                  <a:pt x="0" y="819149"/>
                </a:moveTo>
                <a:lnTo>
                  <a:pt x="12115799" y="819149"/>
                </a:lnTo>
                <a:lnTo>
                  <a:pt x="12115799" y="0"/>
                </a:lnTo>
                <a:lnTo>
                  <a:pt x="0" y="0"/>
                </a:lnTo>
                <a:lnTo>
                  <a:pt x="0" y="81914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 txBox="1">
            <a:spLocks noGrp="1"/>
          </p:cNvSpPr>
          <p:nvPr>
            <p:ph type="title"/>
          </p:nvPr>
        </p:nvSpPr>
        <p:spPr>
          <a:xfrm>
            <a:off x="368299" y="161797"/>
            <a:ext cx="5848985" cy="4908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-110">
                <a:latin typeface="Noto Sans JP"/>
                <a:cs typeface="Noto Sans JP"/>
              </a:rPr>
              <a:t>10</a:t>
            </a:r>
            <a:r>
              <a:rPr dirty="0" sz="3000" spc="-50">
                <a:latin typeface="Noto Sans JP"/>
                <a:cs typeface="Noto Sans JP"/>
              </a:rPr>
              <a:t>. </a:t>
            </a:r>
            <a:r>
              <a:rPr dirty="0" spc="-280"/>
              <a:t>自己研鑽とナレッジ共有の習慣化</a:t>
            </a:r>
            <a:endParaRPr sz="3000">
              <a:latin typeface="Noto Sans JP"/>
              <a:cs typeface="Noto Sans JP"/>
            </a:endParaRPr>
          </a:p>
        </p:txBody>
      </p:sp>
      <p:sp>
        <p:nvSpPr>
          <p:cNvPr id="41" name="object 41" descr=""/>
          <p:cNvSpPr/>
          <p:nvPr/>
        </p:nvSpPr>
        <p:spPr>
          <a:xfrm>
            <a:off x="0" y="0"/>
            <a:ext cx="76200" cy="819150"/>
          </a:xfrm>
          <a:custGeom>
            <a:avLst/>
            <a:gdLst/>
            <a:ahLst/>
            <a:cxnLst/>
            <a:rect l="l" t="t" r="r" b="b"/>
            <a:pathLst>
              <a:path w="76200" h="819150">
                <a:moveTo>
                  <a:pt x="76199" y="819149"/>
                </a:moveTo>
                <a:lnTo>
                  <a:pt x="0" y="819149"/>
                </a:lnTo>
                <a:lnTo>
                  <a:pt x="0" y="0"/>
                </a:lnTo>
                <a:lnTo>
                  <a:pt x="76199" y="0"/>
                </a:lnTo>
                <a:lnTo>
                  <a:pt x="76199" y="81914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 descr=""/>
          <p:cNvSpPr/>
          <p:nvPr/>
        </p:nvSpPr>
        <p:spPr>
          <a:xfrm>
            <a:off x="0" y="6762749"/>
            <a:ext cx="12192000" cy="95250"/>
          </a:xfrm>
          <a:custGeom>
            <a:avLst/>
            <a:gdLst/>
            <a:ahLst/>
            <a:cxnLst/>
            <a:rect l="l" t="t" r="r" b="b"/>
            <a:pathLst>
              <a:path w="12192000" h="95250">
                <a:moveTo>
                  <a:pt x="12191999" y="95249"/>
                </a:moveTo>
                <a:lnTo>
                  <a:pt x="0" y="95249"/>
                </a:lnTo>
                <a:lnTo>
                  <a:pt x="0" y="0"/>
                </a:lnTo>
                <a:lnTo>
                  <a:pt x="12191999" y="0"/>
                </a:lnTo>
                <a:lnTo>
                  <a:pt x="12191999" y="9524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43" name="object 43" descr=""/>
          <p:cNvGrpSpPr/>
          <p:nvPr/>
        </p:nvGrpSpPr>
        <p:grpSpPr>
          <a:xfrm>
            <a:off x="10706099" y="6343649"/>
            <a:ext cx="1295400" cy="323850"/>
            <a:chOff x="10706099" y="6343649"/>
            <a:chExt cx="1295400" cy="323850"/>
          </a:xfrm>
        </p:grpSpPr>
        <p:sp>
          <p:nvSpPr>
            <p:cNvPr id="44" name="object 44" descr=""/>
            <p:cNvSpPr/>
            <p:nvPr/>
          </p:nvSpPr>
          <p:spPr>
            <a:xfrm>
              <a:off x="10706099" y="6343649"/>
              <a:ext cx="1295400" cy="323850"/>
            </a:xfrm>
            <a:custGeom>
              <a:avLst/>
              <a:gdLst/>
              <a:ahLst/>
              <a:cxnLst/>
              <a:rect l="l" t="t" r="r" b="b"/>
              <a:pathLst>
                <a:path w="1295400" h="323850">
                  <a:moveTo>
                    <a:pt x="1262352" y="323849"/>
                  </a:moveTo>
                  <a:lnTo>
                    <a:pt x="33047" y="323849"/>
                  </a:lnTo>
                  <a:lnTo>
                    <a:pt x="28187" y="322883"/>
                  </a:lnTo>
                  <a:lnTo>
                    <a:pt x="966" y="295662"/>
                  </a:lnTo>
                  <a:lnTo>
                    <a:pt x="0" y="290802"/>
                  </a:lnTo>
                  <a:lnTo>
                    <a:pt x="0" y="285749"/>
                  </a:lnTo>
                  <a:lnTo>
                    <a:pt x="0" y="33047"/>
                  </a:lnTo>
                  <a:lnTo>
                    <a:pt x="28187" y="966"/>
                  </a:lnTo>
                  <a:lnTo>
                    <a:pt x="33047" y="0"/>
                  </a:lnTo>
                  <a:lnTo>
                    <a:pt x="1262352" y="0"/>
                  </a:lnTo>
                  <a:lnTo>
                    <a:pt x="1294433" y="28187"/>
                  </a:lnTo>
                  <a:lnTo>
                    <a:pt x="1295399" y="33047"/>
                  </a:lnTo>
                  <a:lnTo>
                    <a:pt x="1295399" y="290802"/>
                  </a:lnTo>
                  <a:lnTo>
                    <a:pt x="1267212" y="322883"/>
                  </a:lnTo>
                  <a:lnTo>
                    <a:pt x="1262352" y="32384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5" name="object 45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820399" y="6438899"/>
              <a:ext cx="133349" cy="133349"/>
            </a:xfrm>
            <a:prstGeom prst="rect">
              <a:avLst/>
            </a:prstGeom>
          </p:spPr>
        </p:pic>
      </p:grpSp>
      <p:sp>
        <p:nvSpPr>
          <p:cNvPr id="46" name="object 4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00"/>
              </a:lnSpc>
            </a:pPr>
            <a:r>
              <a:rPr dirty="0" spc="-95"/>
              <a:t>Genspark</a:t>
            </a:r>
            <a:r>
              <a:rPr dirty="0" spc="-10"/>
              <a:t> </a:t>
            </a:r>
            <a:r>
              <a:rPr dirty="0" sz="1000" spc="-85">
                <a:latin typeface="SimSun"/>
                <a:cs typeface="SimSun"/>
              </a:rPr>
              <a:t>で作成</a:t>
            </a:r>
            <a:endParaRPr sz="1000">
              <a:latin typeface="SimSun"/>
              <a:cs typeface="SimSu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80999" y="7391399"/>
            <a:ext cx="11430000" cy="9525"/>
          </a:xfrm>
          <a:custGeom>
            <a:avLst/>
            <a:gdLst/>
            <a:ahLst/>
            <a:cxnLst/>
            <a:rect l="l" t="t" r="r" b="b"/>
            <a:pathLst>
              <a:path w="11430000" h="9525">
                <a:moveTo>
                  <a:pt x="11429999" y="9524"/>
                </a:moveTo>
                <a:lnTo>
                  <a:pt x="0" y="9524"/>
                </a:lnTo>
                <a:lnTo>
                  <a:pt x="0" y="0"/>
                </a:lnTo>
                <a:lnTo>
                  <a:pt x="11429999" y="0"/>
                </a:lnTo>
                <a:lnTo>
                  <a:pt x="11429999" y="9524"/>
                </a:lnTo>
                <a:close/>
              </a:path>
            </a:pathLst>
          </a:custGeom>
          <a:solidFill>
            <a:srgbClr val="E4E7E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80999" y="1009649"/>
            <a:ext cx="47625" cy="342900"/>
          </a:xfrm>
          <a:custGeom>
            <a:avLst/>
            <a:gdLst/>
            <a:ahLst/>
            <a:cxnLst/>
            <a:rect l="l" t="t" r="r" b="b"/>
            <a:pathLst>
              <a:path w="47625" h="342900">
                <a:moveTo>
                  <a:pt x="47624" y="342899"/>
                </a:moveTo>
                <a:lnTo>
                  <a:pt x="0" y="342899"/>
                </a:lnTo>
                <a:lnTo>
                  <a:pt x="0" y="0"/>
                </a:lnTo>
                <a:lnTo>
                  <a:pt x="47624" y="0"/>
                </a:lnTo>
                <a:lnTo>
                  <a:pt x="47624" y="34289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80999" y="1504949"/>
            <a:ext cx="38100" cy="2486025"/>
          </a:xfrm>
          <a:custGeom>
            <a:avLst/>
            <a:gdLst/>
            <a:ahLst/>
            <a:cxnLst/>
            <a:rect l="l" t="t" r="r" b="b"/>
            <a:pathLst>
              <a:path w="38100" h="2486025">
                <a:moveTo>
                  <a:pt x="38099" y="2486024"/>
                </a:moveTo>
                <a:lnTo>
                  <a:pt x="0" y="2486024"/>
                </a:lnTo>
                <a:lnTo>
                  <a:pt x="0" y="0"/>
                </a:lnTo>
                <a:lnTo>
                  <a:pt x="38099" y="0"/>
                </a:lnTo>
                <a:lnTo>
                  <a:pt x="38099" y="248602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76262" y="1881187"/>
            <a:ext cx="5400675" cy="619125"/>
          </a:xfrm>
          <a:custGeom>
            <a:avLst/>
            <a:gdLst/>
            <a:ahLst/>
            <a:cxnLst/>
            <a:rect l="l" t="t" r="r" b="b"/>
            <a:pathLst>
              <a:path w="5400675" h="619125">
                <a:moveTo>
                  <a:pt x="0" y="566737"/>
                </a:moveTo>
                <a:lnTo>
                  <a:pt x="0" y="52387"/>
                </a:lnTo>
                <a:lnTo>
                  <a:pt x="0" y="48947"/>
                </a:lnTo>
                <a:lnTo>
                  <a:pt x="335" y="45540"/>
                </a:lnTo>
                <a:lnTo>
                  <a:pt x="1006" y="42166"/>
                </a:lnTo>
                <a:lnTo>
                  <a:pt x="1677" y="38793"/>
                </a:lnTo>
                <a:lnTo>
                  <a:pt x="2671" y="35517"/>
                </a:lnTo>
                <a:lnTo>
                  <a:pt x="15343" y="15343"/>
                </a:lnTo>
                <a:lnTo>
                  <a:pt x="17776" y="12911"/>
                </a:lnTo>
                <a:lnTo>
                  <a:pt x="20422" y="10739"/>
                </a:lnTo>
                <a:lnTo>
                  <a:pt x="23282" y="8828"/>
                </a:lnTo>
                <a:lnTo>
                  <a:pt x="26142" y="6917"/>
                </a:lnTo>
                <a:lnTo>
                  <a:pt x="42167" y="1006"/>
                </a:lnTo>
                <a:lnTo>
                  <a:pt x="45540" y="335"/>
                </a:lnTo>
                <a:lnTo>
                  <a:pt x="48947" y="0"/>
                </a:lnTo>
                <a:lnTo>
                  <a:pt x="52387" y="0"/>
                </a:lnTo>
                <a:lnTo>
                  <a:pt x="5348287" y="0"/>
                </a:lnTo>
                <a:lnTo>
                  <a:pt x="5351726" y="0"/>
                </a:lnTo>
                <a:lnTo>
                  <a:pt x="5355133" y="335"/>
                </a:lnTo>
                <a:lnTo>
                  <a:pt x="5377391" y="8828"/>
                </a:lnTo>
                <a:lnTo>
                  <a:pt x="5380251" y="10739"/>
                </a:lnTo>
                <a:lnTo>
                  <a:pt x="5400339" y="45540"/>
                </a:lnTo>
                <a:lnTo>
                  <a:pt x="5400674" y="48947"/>
                </a:lnTo>
                <a:lnTo>
                  <a:pt x="5400674" y="52387"/>
                </a:lnTo>
                <a:lnTo>
                  <a:pt x="5400674" y="566737"/>
                </a:lnTo>
                <a:lnTo>
                  <a:pt x="5400674" y="570177"/>
                </a:lnTo>
                <a:lnTo>
                  <a:pt x="5400339" y="573583"/>
                </a:lnTo>
                <a:lnTo>
                  <a:pt x="5380251" y="608384"/>
                </a:lnTo>
                <a:lnTo>
                  <a:pt x="5377391" y="610295"/>
                </a:lnTo>
                <a:lnTo>
                  <a:pt x="5374531" y="612206"/>
                </a:lnTo>
                <a:lnTo>
                  <a:pt x="5348287" y="619124"/>
                </a:lnTo>
                <a:lnTo>
                  <a:pt x="52387" y="619124"/>
                </a:lnTo>
                <a:lnTo>
                  <a:pt x="15343" y="603780"/>
                </a:lnTo>
                <a:lnTo>
                  <a:pt x="8828" y="595842"/>
                </a:lnTo>
                <a:lnTo>
                  <a:pt x="6917" y="592982"/>
                </a:lnTo>
                <a:lnTo>
                  <a:pt x="0" y="570177"/>
                </a:lnTo>
                <a:lnTo>
                  <a:pt x="0" y="566737"/>
                </a:lnTo>
                <a:close/>
              </a:path>
            </a:pathLst>
          </a:custGeom>
          <a:ln w="9524">
            <a:solidFill>
              <a:srgbClr val="DFDF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576262" y="2624137"/>
            <a:ext cx="5400675" cy="619125"/>
          </a:xfrm>
          <a:custGeom>
            <a:avLst/>
            <a:gdLst/>
            <a:ahLst/>
            <a:cxnLst/>
            <a:rect l="l" t="t" r="r" b="b"/>
            <a:pathLst>
              <a:path w="5400675" h="619125">
                <a:moveTo>
                  <a:pt x="0" y="566737"/>
                </a:moveTo>
                <a:lnTo>
                  <a:pt x="0" y="52387"/>
                </a:lnTo>
                <a:lnTo>
                  <a:pt x="0" y="48947"/>
                </a:lnTo>
                <a:lnTo>
                  <a:pt x="335" y="45540"/>
                </a:lnTo>
                <a:lnTo>
                  <a:pt x="1006" y="42166"/>
                </a:lnTo>
                <a:lnTo>
                  <a:pt x="1677" y="38792"/>
                </a:lnTo>
                <a:lnTo>
                  <a:pt x="2671" y="35517"/>
                </a:lnTo>
                <a:lnTo>
                  <a:pt x="3987" y="32339"/>
                </a:lnTo>
                <a:lnTo>
                  <a:pt x="5304" y="29161"/>
                </a:lnTo>
                <a:lnTo>
                  <a:pt x="6917" y="26142"/>
                </a:lnTo>
                <a:lnTo>
                  <a:pt x="8828" y="23282"/>
                </a:lnTo>
                <a:lnTo>
                  <a:pt x="10739" y="20422"/>
                </a:lnTo>
                <a:lnTo>
                  <a:pt x="12911" y="17775"/>
                </a:lnTo>
                <a:lnTo>
                  <a:pt x="15343" y="15343"/>
                </a:lnTo>
                <a:lnTo>
                  <a:pt x="17776" y="12911"/>
                </a:lnTo>
                <a:lnTo>
                  <a:pt x="20422" y="10739"/>
                </a:lnTo>
                <a:lnTo>
                  <a:pt x="23282" y="8828"/>
                </a:lnTo>
                <a:lnTo>
                  <a:pt x="26142" y="6917"/>
                </a:lnTo>
                <a:lnTo>
                  <a:pt x="48947" y="0"/>
                </a:lnTo>
                <a:lnTo>
                  <a:pt x="52387" y="0"/>
                </a:lnTo>
                <a:lnTo>
                  <a:pt x="5348287" y="0"/>
                </a:lnTo>
                <a:lnTo>
                  <a:pt x="5351726" y="0"/>
                </a:lnTo>
                <a:lnTo>
                  <a:pt x="5355133" y="335"/>
                </a:lnTo>
                <a:lnTo>
                  <a:pt x="5377391" y="8828"/>
                </a:lnTo>
                <a:lnTo>
                  <a:pt x="5380251" y="10739"/>
                </a:lnTo>
                <a:lnTo>
                  <a:pt x="5400339" y="45540"/>
                </a:lnTo>
                <a:lnTo>
                  <a:pt x="5400674" y="48947"/>
                </a:lnTo>
                <a:lnTo>
                  <a:pt x="5400674" y="52387"/>
                </a:lnTo>
                <a:lnTo>
                  <a:pt x="5400674" y="566737"/>
                </a:lnTo>
                <a:lnTo>
                  <a:pt x="5400674" y="570177"/>
                </a:lnTo>
                <a:lnTo>
                  <a:pt x="5400339" y="573583"/>
                </a:lnTo>
                <a:lnTo>
                  <a:pt x="5380251" y="608384"/>
                </a:lnTo>
                <a:lnTo>
                  <a:pt x="5377391" y="610295"/>
                </a:lnTo>
                <a:lnTo>
                  <a:pt x="5374531" y="612206"/>
                </a:lnTo>
                <a:lnTo>
                  <a:pt x="5348287" y="619124"/>
                </a:lnTo>
                <a:lnTo>
                  <a:pt x="52387" y="619124"/>
                </a:lnTo>
                <a:lnTo>
                  <a:pt x="23282" y="610295"/>
                </a:lnTo>
                <a:lnTo>
                  <a:pt x="20422" y="608384"/>
                </a:lnTo>
                <a:lnTo>
                  <a:pt x="335" y="573583"/>
                </a:lnTo>
                <a:lnTo>
                  <a:pt x="0" y="570177"/>
                </a:lnTo>
                <a:lnTo>
                  <a:pt x="0" y="566737"/>
                </a:lnTo>
                <a:close/>
              </a:path>
            </a:pathLst>
          </a:custGeom>
          <a:ln w="9524">
            <a:solidFill>
              <a:srgbClr val="DFDF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576262" y="3367087"/>
            <a:ext cx="5400675" cy="619125"/>
          </a:xfrm>
          <a:custGeom>
            <a:avLst/>
            <a:gdLst/>
            <a:ahLst/>
            <a:cxnLst/>
            <a:rect l="l" t="t" r="r" b="b"/>
            <a:pathLst>
              <a:path w="5400675" h="619125">
                <a:moveTo>
                  <a:pt x="0" y="566737"/>
                </a:moveTo>
                <a:lnTo>
                  <a:pt x="0" y="52387"/>
                </a:lnTo>
                <a:lnTo>
                  <a:pt x="0" y="48947"/>
                </a:lnTo>
                <a:lnTo>
                  <a:pt x="335" y="45540"/>
                </a:lnTo>
                <a:lnTo>
                  <a:pt x="1006" y="42167"/>
                </a:lnTo>
                <a:lnTo>
                  <a:pt x="1677" y="38793"/>
                </a:lnTo>
                <a:lnTo>
                  <a:pt x="2671" y="35517"/>
                </a:lnTo>
                <a:lnTo>
                  <a:pt x="29161" y="5303"/>
                </a:lnTo>
                <a:lnTo>
                  <a:pt x="52387" y="0"/>
                </a:lnTo>
                <a:lnTo>
                  <a:pt x="5348287" y="0"/>
                </a:lnTo>
                <a:lnTo>
                  <a:pt x="5377391" y="8828"/>
                </a:lnTo>
                <a:lnTo>
                  <a:pt x="5380251" y="10739"/>
                </a:lnTo>
                <a:lnTo>
                  <a:pt x="5400339" y="45540"/>
                </a:lnTo>
                <a:lnTo>
                  <a:pt x="5400674" y="48947"/>
                </a:lnTo>
                <a:lnTo>
                  <a:pt x="5400674" y="52387"/>
                </a:lnTo>
                <a:lnTo>
                  <a:pt x="5400674" y="566737"/>
                </a:lnTo>
                <a:lnTo>
                  <a:pt x="5400674" y="570177"/>
                </a:lnTo>
                <a:lnTo>
                  <a:pt x="5400339" y="573583"/>
                </a:lnTo>
                <a:lnTo>
                  <a:pt x="5380251" y="608384"/>
                </a:lnTo>
                <a:lnTo>
                  <a:pt x="5377391" y="610295"/>
                </a:lnTo>
                <a:lnTo>
                  <a:pt x="5374531" y="612206"/>
                </a:lnTo>
                <a:lnTo>
                  <a:pt x="5348287" y="619124"/>
                </a:lnTo>
                <a:lnTo>
                  <a:pt x="52387" y="619124"/>
                </a:lnTo>
                <a:lnTo>
                  <a:pt x="15343" y="603780"/>
                </a:lnTo>
                <a:lnTo>
                  <a:pt x="0" y="570177"/>
                </a:lnTo>
                <a:lnTo>
                  <a:pt x="0" y="566737"/>
                </a:lnTo>
                <a:close/>
              </a:path>
            </a:pathLst>
          </a:custGeom>
          <a:ln w="9524">
            <a:solidFill>
              <a:srgbClr val="DFDF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380999" y="4143374"/>
            <a:ext cx="38100" cy="1362075"/>
          </a:xfrm>
          <a:custGeom>
            <a:avLst/>
            <a:gdLst/>
            <a:ahLst/>
            <a:cxnLst/>
            <a:rect l="l" t="t" r="r" b="b"/>
            <a:pathLst>
              <a:path w="38100" h="1362075">
                <a:moveTo>
                  <a:pt x="38099" y="1362074"/>
                </a:moveTo>
                <a:lnTo>
                  <a:pt x="0" y="1362074"/>
                </a:lnTo>
                <a:lnTo>
                  <a:pt x="0" y="0"/>
                </a:lnTo>
                <a:lnTo>
                  <a:pt x="38099" y="0"/>
                </a:lnTo>
                <a:lnTo>
                  <a:pt x="38099" y="13620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9" name="object 9" descr=""/>
          <p:cNvGrpSpPr/>
          <p:nvPr/>
        </p:nvGrpSpPr>
        <p:grpSpPr>
          <a:xfrm>
            <a:off x="380999" y="5657849"/>
            <a:ext cx="5600700" cy="1543050"/>
            <a:chOff x="380999" y="5657849"/>
            <a:chExt cx="5600700" cy="1543050"/>
          </a:xfrm>
        </p:grpSpPr>
        <p:sp>
          <p:nvSpPr>
            <p:cNvPr id="10" name="object 10" descr=""/>
            <p:cNvSpPr/>
            <p:nvPr/>
          </p:nvSpPr>
          <p:spPr>
            <a:xfrm>
              <a:off x="385762" y="5662612"/>
              <a:ext cx="5591175" cy="1533525"/>
            </a:xfrm>
            <a:custGeom>
              <a:avLst/>
              <a:gdLst/>
              <a:ahLst/>
              <a:cxnLst/>
              <a:rect l="l" t="t" r="r" b="b"/>
              <a:pathLst>
                <a:path w="5591175" h="1533525">
                  <a:moveTo>
                    <a:pt x="5542226" y="1533524"/>
                  </a:moveTo>
                  <a:lnTo>
                    <a:pt x="48947" y="1533524"/>
                  </a:lnTo>
                  <a:lnTo>
                    <a:pt x="45540" y="1533188"/>
                  </a:lnTo>
                  <a:lnTo>
                    <a:pt x="10739" y="1513102"/>
                  </a:lnTo>
                  <a:lnTo>
                    <a:pt x="0" y="1484576"/>
                  </a:lnTo>
                  <a:lnTo>
                    <a:pt x="0" y="1481137"/>
                  </a:lnTo>
                  <a:lnTo>
                    <a:pt x="0" y="48947"/>
                  </a:lnTo>
                  <a:lnTo>
                    <a:pt x="17776" y="12911"/>
                  </a:lnTo>
                  <a:lnTo>
                    <a:pt x="48947" y="0"/>
                  </a:lnTo>
                  <a:lnTo>
                    <a:pt x="5542226" y="0"/>
                  </a:lnTo>
                  <a:lnTo>
                    <a:pt x="5578261" y="17775"/>
                  </a:lnTo>
                  <a:lnTo>
                    <a:pt x="5591174" y="48947"/>
                  </a:lnTo>
                  <a:lnTo>
                    <a:pt x="5591174" y="1484576"/>
                  </a:lnTo>
                  <a:lnTo>
                    <a:pt x="5573397" y="1520612"/>
                  </a:lnTo>
                  <a:lnTo>
                    <a:pt x="5545633" y="1533188"/>
                  </a:lnTo>
                  <a:lnTo>
                    <a:pt x="5542226" y="1533524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385762" y="5662612"/>
              <a:ext cx="5591175" cy="1533525"/>
            </a:xfrm>
            <a:custGeom>
              <a:avLst/>
              <a:gdLst/>
              <a:ahLst/>
              <a:cxnLst/>
              <a:rect l="l" t="t" r="r" b="b"/>
              <a:pathLst>
                <a:path w="5591175" h="1533525">
                  <a:moveTo>
                    <a:pt x="0" y="1481137"/>
                  </a:moveTo>
                  <a:lnTo>
                    <a:pt x="0" y="52387"/>
                  </a:lnTo>
                  <a:lnTo>
                    <a:pt x="0" y="48947"/>
                  </a:lnTo>
                  <a:lnTo>
                    <a:pt x="335" y="45540"/>
                  </a:lnTo>
                  <a:lnTo>
                    <a:pt x="1006" y="42166"/>
                  </a:lnTo>
                  <a:lnTo>
                    <a:pt x="1677" y="38792"/>
                  </a:lnTo>
                  <a:lnTo>
                    <a:pt x="2671" y="35516"/>
                  </a:lnTo>
                  <a:lnTo>
                    <a:pt x="3987" y="32339"/>
                  </a:lnTo>
                  <a:lnTo>
                    <a:pt x="5304" y="29161"/>
                  </a:lnTo>
                  <a:lnTo>
                    <a:pt x="6917" y="26142"/>
                  </a:lnTo>
                  <a:lnTo>
                    <a:pt x="8828" y="23282"/>
                  </a:lnTo>
                  <a:lnTo>
                    <a:pt x="10739" y="20421"/>
                  </a:lnTo>
                  <a:lnTo>
                    <a:pt x="12911" y="17775"/>
                  </a:lnTo>
                  <a:lnTo>
                    <a:pt x="15343" y="15343"/>
                  </a:lnTo>
                  <a:lnTo>
                    <a:pt x="17776" y="12911"/>
                  </a:lnTo>
                  <a:lnTo>
                    <a:pt x="20422" y="10740"/>
                  </a:lnTo>
                  <a:lnTo>
                    <a:pt x="23282" y="8828"/>
                  </a:lnTo>
                  <a:lnTo>
                    <a:pt x="26142" y="6917"/>
                  </a:lnTo>
                  <a:lnTo>
                    <a:pt x="29161" y="5303"/>
                  </a:lnTo>
                  <a:lnTo>
                    <a:pt x="32339" y="3987"/>
                  </a:lnTo>
                  <a:lnTo>
                    <a:pt x="35517" y="2671"/>
                  </a:lnTo>
                  <a:lnTo>
                    <a:pt x="38793" y="1677"/>
                  </a:lnTo>
                  <a:lnTo>
                    <a:pt x="42167" y="1006"/>
                  </a:lnTo>
                  <a:lnTo>
                    <a:pt x="45540" y="335"/>
                  </a:lnTo>
                  <a:lnTo>
                    <a:pt x="48947" y="0"/>
                  </a:lnTo>
                  <a:lnTo>
                    <a:pt x="52387" y="0"/>
                  </a:lnTo>
                  <a:lnTo>
                    <a:pt x="5538787" y="0"/>
                  </a:lnTo>
                  <a:lnTo>
                    <a:pt x="5542226" y="0"/>
                  </a:lnTo>
                  <a:lnTo>
                    <a:pt x="5545633" y="335"/>
                  </a:lnTo>
                  <a:lnTo>
                    <a:pt x="5580433" y="20421"/>
                  </a:lnTo>
                  <a:lnTo>
                    <a:pt x="5590167" y="42166"/>
                  </a:lnTo>
                  <a:lnTo>
                    <a:pt x="5590839" y="45540"/>
                  </a:lnTo>
                  <a:lnTo>
                    <a:pt x="5591174" y="48947"/>
                  </a:lnTo>
                  <a:lnTo>
                    <a:pt x="5591174" y="52387"/>
                  </a:lnTo>
                  <a:lnTo>
                    <a:pt x="5591174" y="1481137"/>
                  </a:lnTo>
                  <a:lnTo>
                    <a:pt x="5591174" y="1484576"/>
                  </a:lnTo>
                  <a:lnTo>
                    <a:pt x="5590839" y="1487983"/>
                  </a:lnTo>
                  <a:lnTo>
                    <a:pt x="5570751" y="1522784"/>
                  </a:lnTo>
                  <a:lnTo>
                    <a:pt x="5567891" y="1524695"/>
                  </a:lnTo>
                  <a:lnTo>
                    <a:pt x="5565031" y="1526606"/>
                  </a:lnTo>
                  <a:lnTo>
                    <a:pt x="5538787" y="1533524"/>
                  </a:lnTo>
                  <a:lnTo>
                    <a:pt x="52387" y="1533524"/>
                  </a:lnTo>
                  <a:lnTo>
                    <a:pt x="15343" y="1518181"/>
                  </a:lnTo>
                  <a:lnTo>
                    <a:pt x="8828" y="1510241"/>
                  </a:lnTo>
                  <a:lnTo>
                    <a:pt x="6917" y="1507381"/>
                  </a:lnTo>
                  <a:lnTo>
                    <a:pt x="0" y="1484576"/>
                  </a:lnTo>
                  <a:lnTo>
                    <a:pt x="0" y="1481137"/>
                  </a:lnTo>
                  <a:close/>
                </a:path>
              </a:pathLst>
            </a:custGeom>
            <a:ln w="9524">
              <a:solidFill>
                <a:srgbClr val="DFDFD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 descr=""/>
          <p:cNvSpPr txBox="1"/>
          <p:nvPr/>
        </p:nvSpPr>
        <p:spPr>
          <a:xfrm>
            <a:off x="530225" y="1005332"/>
            <a:ext cx="231140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200" b="1">
                <a:solidFill>
                  <a:srgbClr val="093767"/>
                </a:solidFill>
                <a:latin typeface="BIZ UDPGothic"/>
                <a:cs typeface="BIZ UDPGothic"/>
              </a:rPr>
              <a:t>支援成果</a:t>
            </a:r>
            <a:r>
              <a:rPr dirty="0" sz="2000" spc="-200" b="1">
                <a:solidFill>
                  <a:srgbClr val="093767"/>
                </a:solidFill>
                <a:latin typeface="Meiryo"/>
                <a:cs typeface="Meiryo"/>
              </a:rPr>
              <a:t>の</a:t>
            </a:r>
            <a:r>
              <a:rPr dirty="0" sz="2000" spc="-190" b="1">
                <a:solidFill>
                  <a:srgbClr val="093767"/>
                </a:solidFill>
                <a:latin typeface="BIZ UDPGothic"/>
                <a:cs typeface="BIZ UDPGothic"/>
              </a:rPr>
              <a:t>可視化指標</a:t>
            </a:r>
            <a:endParaRPr sz="2000">
              <a:latin typeface="BIZ UDPGothic"/>
              <a:cs typeface="BIZ UDPGothic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8800" y="1498536"/>
            <a:ext cx="88265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40" b="1">
                <a:solidFill>
                  <a:srgbClr val="093767"/>
                </a:solidFill>
                <a:latin typeface="BIZ UDPGothic"/>
                <a:cs typeface="BIZ UDPGothic"/>
              </a:rPr>
              <a:t>定量的指標</a:t>
            </a:r>
            <a:endParaRPr sz="1500">
              <a:latin typeface="BIZ UDPGothic"/>
              <a:cs typeface="BIZ UDPGothic"/>
            </a:endParaRPr>
          </a:p>
        </p:txBody>
      </p:sp>
      <p:grpSp>
        <p:nvGrpSpPr>
          <p:cNvPr id="14" name="object 14" descr=""/>
          <p:cNvGrpSpPr/>
          <p:nvPr/>
        </p:nvGrpSpPr>
        <p:grpSpPr>
          <a:xfrm>
            <a:off x="676274" y="2000249"/>
            <a:ext cx="381000" cy="381000"/>
            <a:chOff x="676274" y="2000249"/>
            <a:chExt cx="381000" cy="381000"/>
          </a:xfrm>
        </p:grpSpPr>
        <p:sp>
          <p:nvSpPr>
            <p:cNvPr id="15" name="object 15" descr=""/>
            <p:cNvSpPr/>
            <p:nvPr/>
          </p:nvSpPr>
          <p:spPr>
            <a:xfrm>
              <a:off x="676274" y="2000249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190499" y="380999"/>
                  </a:moveTo>
                  <a:lnTo>
                    <a:pt x="144200" y="375289"/>
                  </a:lnTo>
                  <a:lnTo>
                    <a:pt x="100697" y="358507"/>
                  </a:lnTo>
                  <a:lnTo>
                    <a:pt x="62575" y="331659"/>
                  </a:lnTo>
                  <a:lnTo>
                    <a:pt x="32104" y="296335"/>
                  </a:lnTo>
                  <a:lnTo>
                    <a:pt x="11130" y="254666"/>
                  </a:lnTo>
                  <a:lnTo>
                    <a:pt x="915" y="209172"/>
                  </a:lnTo>
                  <a:lnTo>
                    <a:pt x="0" y="190499"/>
                  </a:lnTo>
                  <a:lnTo>
                    <a:pt x="228" y="181141"/>
                  </a:lnTo>
                  <a:lnTo>
                    <a:pt x="8200" y="135199"/>
                  </a:lnTo>
                  <a:lnTo>
                    <a:pt x="27095" y="92572"/>
                  </a:lnTo>
                  <a:lnTo>
                    <a:pt x="55796" y="55796"/>
                  </a:lnTo>
                  <a:lnTo>
                    <a:pt x="92572" y="27095"/>
                  </a:lnTo>
                  <a:lnTo>
                    <a:pt x="135200" y="8200"/>
                  </a:lnTo>
                  <a:lnTo>
                    <a:pt x="181141" y="228"/>
                  </a:lnTo>
                  <a:lnTo>
                    <a:pt x="190499" y="0"/>
                  </a:lnTo>
                  <a:lnTo>
                    <a:pt x="199858" y="228"/>
                  </a:lnTo>
                  <a:lnTo>
                    <a:pt x="245799" y="8200"/>
                  </a:lnTo>
                  <a:lnTo>
                    <a:pt x="288427" y="27095"/>
                  </a:lnTo>
                  <a:lnTo>
                    <a:pt x="325203" y="55796"/>
                  </a:lnTo>
                  <a:lnTo>
                    <a:pt x="353904" y="92572"/>
                  </a:lnTo>
                  <a:lnTo>
                    <a:pt x="372799" y="135199"/>
                  </a:lnTo>
                  <a:lnTo>
                    <a:pt x="380771" y="181141"/>
                  </a:lnTo>
                  <a:lnTo>
                    <a:pt x="380999" y="190499"/>
                  </a:lnTo>
                  <a:lnTo>
                    <a:pt x="380771" y="199858"/>
                  </a:lnTo>
                  <a:lnTo>
                    <a:pt x="372799" y="245799"/>
                  </a:lnTo>
                  <a:lnTo>
                    <a:pt x="353904" y="288426"/>
                  </a:lnTo>
                  <a:lnTo>
                    <a:pt x="325203" y="325203"/>
                  </a:lnTo>
                  <a:lnTo>
                    <a:pt x="288427" y="353903"/>
                  </a:lnTo>
                  <a:lnTo>
                    <a:pt x="245799" y="372798"/>
                  </a:lnTo>
                  <a:lnTo>
                    <a:pt x="199858" y="380771"/>
                  </a:lnTo>
                  <a:lnTo>
                    <a:pt x="190499" y="380999"/>
                  </a:lnTo>
                  <a:close/>
                </a:path>
              </a:pathLst>
            </a:custGeom>
            <a:solidFill>
              <a:srgbClr val="E6F0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6" name="object 1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90574" y="2124074"/>
              <a:ext cx="152399" cy="133349"/>
            </a:xfrm>
            <a:prstGeom prst="rect">
              <a:avLst/>
            </a:prstGeom>
          </p:spPr>
        </p:pic>
      </p:grpSp>
      <p:sp>
        <p:nvSpPr>
          <p:cNvPr id="17" name="object 17" descr=""/>
          <p:cNvSpPr txBox="1"/>
          <p:nvPr/>
        </p:nvSpPr>
        <p:spPr>
          <a:xfrm>
            <a:off x="1158874" y="1960237"/>
            <a:ext cx="2159000" cy="445134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350" spc="-170" b="1">
                <a:solidFill>
                  <a:srgbClr val="333333"/>
                </a:solidFill>
                <a:latin typeface="BIZ UDPGothic"/>
                <a:cs typeface="BIZ UDPGothic"/>
              </a:rPr>
              <a:t>売上</a:t>
            </a:r>
            <a:r>
              <a:rPr dirty="0" sz="1350" spc="780" b="1">
                <a:solidFill>
                  <a:srgbClr val="333333"/>
                </a:solidFill>
                <a:latin typeface="Tahoma"/>
                <a:cs typeface="Tahoma"/>
              </a:rPr>
              <a:t>‧</a:t>
            </a:r>
            <a:r>
              <a:rPr dirty="0" sz="1350" spc="-150" b="1">
                <a:solidFill>
                  <a:srgbClr val="333333"/>
                </a:solidFill>
                <a:latin typeface="BIZ UDPGothic"/>
                <a:cs typeface="BIZ UDPGothic"/>
              </a:rPr>
              <a:t>利益向上率</a:t>
            </a:r>
            <a:endParaRPr sz="1350">
              <a:latin typeface="BIZ UDPGothic"/>
              <a:cs typeface="BIZ UDPGothic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dirty="0" sz="1150" spc="-110">
                <a:solidFill>
                  <a:srgbClr val="4A5462"/>
                </a:solidFill>
                <a:latin typeface="SimSun"/>
                <a:cs typeface="SimSun"/>
              </a:rPr>
              <a:t>支援前後</a:t>
            </a:r>
            <a:r>
              <a:rPr dirty="0" sz="1150" spc="-110">
                <a:solidFill>
                  <a:srgbClr val="4A5462"/>
                </a:solidFill>
                <a:latin typeface="PMingLiU"/>
                <a:cs typeface="PMingLiU"/>
              </a:rPr>
              <a:t>での</a:t>
            </a:r>
            <a:r>
              <a:rPr dirty="0" sz="1150" spc="-110">
                <a:solidFill>
                  <a:srgbClr val="4A5462"/>
                </a:solidFill>
                <a:latin typeface="SimSun"/>
                <a:cs typeface="SimSun"/>
              </a:rPr>
              <a:t>経営指標</a:t>
            </a:r>
            <a:r>
              <a:rPr dirty="0" sz="1150" spc="-110">
                <a:solidFill>
                  <a:srgbClr val="4A5462"/>
                </a:solidFill>
                <a:latin typeface="PMingLiU"/>
                <a:cs typeface="PMingLiU"/>
              </a:rPr>
              <a:t>の</a:t>
            </a:r>
            <a:r>
              <a:rPr dirty="0" sz="1150" spc="-110">
                <a:solidFill>
                  <a:srgbClr val="4A5462"/>
                </a:solidFill>
                <a:latin typeface="SimSun"/>
                <a:cs typeface="SimSun"/>
              </a:rPr>
              <a:t>改善度合</a:t>
            </a:r>
            <a:r>
              <a:rPr dirty="0" sz="1150" spc="-50">
                <a:solidFill>
                  <a:srgbClr val="4A5462"/>
                </a:solidFill>
                <a:latin typeface="PMingLiU"/>
                <a:cs typeface="PMingLiU"/>
              </a:rPr>
              <a:t>い</a:t>
            </a:r>
            <a:endParaRPr sz="1150">
              <a:latin typeface="PMingLiU"/>
              <a:cs typeface="PMingLiU"/>
            </a:endParaRPr>
          </a:p>
        </p:txBody>
      </p:sp>
      <p:grpSp>
        <p:nvGrpSpPr>
          <p:cNvPr id="18" name="object 18" descr=""/>
          <p:cNvGrpSpPr/>
          <p:nvPr/>
        </p:nvGrpSpPr>
        <p:grpSpPr>
          <a:xfrm>
            <a:off x="676274" y="2743199"/>
            <a:ext cx="381000" cy="381000"/>
            <a:chOff x="676274" y="2743199"/>
            <a:chExt cx="381000" cy="381000"/>
          </a:xfrm>
        </p:grpSpPr>
        <p:sp>
          <p:nvSpPr>
            <p:cNvPr id="19" name="object 19" descr=""/>
            <p:cNvSpPr/>
            <p:nvPr/>
          </p:nvSpPr>
          <p:spPr>
            <a:xfrm>
              <a:off x="676274" y="2743199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190499" y="380999"/>
                  </a:moveTo>
                  <a:lnTo>
                    <a:pt x="144200" y="375288"/>
                  </a:lnTo>
                  <a:lnTo>
                    <a:pt x="100697" y="358507"/>
                  </a:lnTo>
                  <a:lnTo>
                    <a:pt x="62575" y="331659"/>
                  </a:lnTo>
                  <a:lnTo>
                    <a:pt x="32104" y="296336"/>
                  </a:lnTo>
                  <a:lnTo>
                    <a:pt x="11130" y="254666"/>
                  </a:lnTo>
                  <a:lnTo>
                    <a:pt x="915" y="209172"/>
                  </a:lnTo>
                  <a:lnTo>
                    <a:pt x="0" y="190499"/>
                  </a:lnTo>
                  <a:lnTo>
                    <a:pt x="228" y="181141"/>
                  </a:lnTo>
                  <a:lnTo>
                    <a:pt x="8200" y="135199"/>
                  </a:lnTo>
                  <a:lnTo>
                    <a:pt x="27095" y="92571"/>
                  </a:lnTo>
                  <a:lnTo>
                    <a:pt x="55796" y="55795"/>
                  </a:lnTo>
                  <a:lnTo>
                    <a:pt x="92572" y="27095"/>
                  </a:lnTo>
                  <a:lnTo>
                    <a:pt x="135200" y="8200"/>
                  </a:lnTo>
                  <a:lnTo>
                    <a:pt x="181141" y="228"/>
                  </a:lnTo>
                  <a:lnTo>
                    <a:pt x="190499" y="0"/>
                  </a:lnTo>
                  <a:lnTo>
                    <a:pt x="199858" y="228"/>
                  </a:lnTo>
                  <a:lnTo>
                    <a:pt x="245799" y="8200"/>
                  </a:lnTo>
                  <a:lnTo>
                    <a:pt x="288427" y="27095"/>
                  </a:lnTo>
                  <a:lnTo>
                    <a:pt x="325203" y="55795"/>
                  </a:lnTo>
                  <a:lnTo>
                    <a:pt x="353904" y="92572"/>
                  </a:lnTo>
                  <a:lnTo>
                    <a:pt x="372799" y="135199"/>
                  </a:lnTo>
                  <a:lnTo>
                    <a:pt x="380771" y="181141"/>
                  </a:lnTo>
                  <a:lnTo>
                    <a:pt x="380999" y="190499"/>
                  </a:lnTo>
                  <a:lnTo>
                    <a:pt x="380771" y="199858"/>
                  </a:lnTo>
                  <a:lnTo>
                    <a:pt x="372799" y="245799"/>
                  </a:lnTo>
                  <a:lnTo>
                    <a:pt x="353904" y="288427"/>
                  </a:lnTo>
                  <a:lnTo>
                    <a:pt x="325203" y="325203"/>
                  </a:lnTo>
                  <a:lnTo>
                    <a:pt x="288427" y="353903"/>
                  </a:lnTo>
                  <a:lnTo>
                    <a:pt x="245799" y="372798"/>
                  </a:lnTo>
                  <a:lnTo>
                    <a:pt x="199858" y="380771"/>
                  </a:lnTo>
                  <a:lnTo>
                    <a:pt x="190499" y="380999"/>
                  </a:lnTo>
                  <a:close/>
                </a:path>
              </a:pathLst>
            </a:custGeom>
            <a:solidFill>
              <a:srgbClr val="E6F0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0" name="object 2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71524" y="2857499"/>
              <a:ext cx="190499" cy="152399"/>
            </a:xfrm>
            <a:prstGeom prst="rect">
              <a:avLst/>
            </a:prstGeom>
          </p:spPr>
        </p:pic>
      </p:grpSp>
      <p:sp>
        <p:nvSpPr>
          <p:cNvPr id="21" name="object 21" descr=""/>
          <p:cNvSpPr txBox="1"/>
          <p:nvPr/>
        </p:nvSpPr>
        <p:spPr>
          <a:xfrm>
            <a:off x="1158874" y="2703187"/>
            <a:ext cx="2288540" cy="445134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350" spc="-155" b="1">
                <a:solidFill>
                  <a:srgbClr val="333333"/>
                </a:solidFill>
                <a:latin typeface="BIZ UDPGothic"/>
                <a:cs typeface="BIZ UDPGothic"/>
              </a:rPr>
              <a:t>新規顧客獲得数</a:t>
            </a:r>
            <a:endParaRPr sz="1350">
              <a:latin typeface="BIZ UDPGothic"/>
              <a:cs typeface="BIZ UDPGothic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dirty="0" sz="1150" spc="-110">
                <a:solidFill>
                  <a:srgbClr val="4A5462"/>
                </a:solidFill>
                <a:latin typeface="SimSun"/>
                <a:cs typeface="SimSun"/>
              </a:rPr>
              <a:t>支援</a:t>
            </a:r>
            <a:r>
              <a:rPr dirty="0" sz="1150" spc="-125">
                <a:solidFill>
                  <a:srgbClr val="4A5462"/>
                </a:solidFill>
                <a:latin typeface="PMingLiU"/>
                <a:cs typeface="PMingLiU"/>
              </a:rPr>
              <a:t>による</a:t>
            </a:r>
            <a:r>
              <a:rPr dirty="0" sz="1150" spc="-110">
                <a:solidFill>
                  <a:srgbClr val="4A5462"/>
                </a:solidFill>
                <a:latin typeface="SimSun"/>
                <a:cs typeface="SimSun"/>
              </a:rPr>
              <a:t>新規取引先</a:t>
            </a:r>
            <a:r>
              <a:rPr dirty="0" sz="1150" spc="-110">
                <a:solidFill>
                  <a:srgbClr val="4A5462"/>
                </a:solidFill>
                <a:latin typeface="PMingLiU"/>
                <a:cs typeface="PMingLiU"/>
              </a:rPr>
              <a:t>‧</a:t>
            </a:r>
            <a:r>
              <a:rPr dirty="0" sz="1150" spc="-110">
                <a:solidFill>
                  <a:srgbClr val="4A5462"/>
                </a:solidFill>
                <a:latin typeface="SimSun"/>
                <a:cs typeface="SimSun"/>
              </a:rPr>
              <a:t>顧客数</a:t>
            </a:r>
            <a:r>
              <a:rPr dirty="0" sz="1150" spc="-110">
                <a:solidFill>
                  <a:srgbClr val="4A5462"/>
                </a:solidFill>
                <a:latin typeface="PMingLiU"/>
                <a:cs typeface="PMingLiU"/>
              </a:rPr>
              <a:t>の</a:t>
            </a:r>
            <a:r>
              <a:rPr dirty="0" sz="1150" spc="-80">
                <a:solidFill>
                  <a:srgbClr val="4A5462"/>
                </a:solidFill>
                <a:latin typeface="SimSun"/>
                <a:cs typeface="SimSun"/>
              </a:rPr>
              <a:t>増加</a:t>
            </a:r>
            <a:endParaRPr sz="1150">
              <a:latin typeface="SimSun"/>
              <a:cs typeface="SimSun"/>
            </a:endParaRPr>
          </a:p>
        </p:txBody>
      </p:sp>
      <p:grpSp>
        <p:nvGrpSpPr>
          <p:cNvPr id="22" name="object 22" descr=""/>
          <p:cNvGrpSpPr/>
          <p:nvPr/>
        </p:nvGrpSpPr>
        <p:grpSpPr>
          <a:xfrm>
            <a:off x="676274" y="3486149"/>
            <a:ext cx="381000" cy="381000"/>
            <a:chOff x="676274" y="3486149"/>
            <a:chExt cx="381000" cy="381000"/>
          </a:xfrm>
        </p:grpSpPr>
        <p:sp>
          <p:nvSpPr>
            <p:cNvPr id="23" name="object 23" descr=""/>
            <p:cNvSpPr/>
            <p:nvPr/>
          </p:nvSpPr>
          <p:spPr>
            <a:xfrm>
              <a:off x="676274" y="3486149"/>
              <a:ext cx="381000" cy="381000"/>
            </a:xfrm>
            <a:custGeom>
              <a:avLst/>
              <a:gdLst/>
              <a:ahLst/>
              <a:cxnLst/>
              <a:rect l="l" t="t" r="r" b="b"/>
              <a:pathLst>
                <a:path w="381000" h="381000">
                  <a:moveTo>
                    <a:pt x="190499" y="380999"/>
                  </a:moveTo>
                  <a:lnTo>
                    <a:pt x="144200" y="375288"/>
                  </a:lnTo>
                  <a:lnTo>
                    <a:pt x="100697" y="358507"/>
                  </a:lnTo>
                  <a:lnTo>
                    <a:pt x="62575" y="331659"/>
                  </a:lnTo>
                  <a:lnTo>
                    <a:pt x="32104" y="296335"/>
                  </a:lnTo>
                  <a:lnTo>
                    <a:pt x="11130" y="254666"/>
                  </a:lnTo>
                  <a:lnTo>
                    <a:pt x="915" y="209172"/>
                  </a:lnTo>
                  <a:lnTo>
                    <a:pt x="0" y="190499"/>
                  </a:lnTo>
                  <a:lnTo>
                    <a:pt x="228" y="181141"/>
                  </a:lnTo>
                  <a:lnTo>
                    <a:pt x="8200" y="135199"/>
                  </a:lnTo>
                  <a:lnTo>
                    <a:pt x="27095" y="92572"/>
                  </a:lnTo>
                  <a:lnTo>
                    <a:pt x="55796" y="55796"/>
                  </a:lnTo>
                  <a:lnTo>
                    <a:pt x="92572" y="27095"/>
                  </a:lnTo>
                  <a:lnTo>
                    <a:pt x="135200" y="8200"/>
                  </a:lnTo>
                  <a:lnTo>
                    <a:pt x="181141" y="228"/>
                  </a:lnTo>
                  <a:lnTo>
                    <a:pt x="190499" y="0"/>
                  </a:lnTo>
                  <a:lnTo>
                    <a:pt x="199858" y="228"/>
                  </a:lnTo>
                  <a:lnTo>
                    <a:pt x="245799" y="8200"/>
                  </a:lnTo>
                  <a:lnTo>
                    <a:pt x="288427" y="27095"/>
                  </a:lnTo>
                  <a:lnTo>
                    <a:pt x="325203" y="55796"/>
                  </a:lnTo>
                  <a:lnTo>
                    <a:pt x="353904" y="92572"/>
                  </a:lnTo>
                  <a:lnTo>
                    <a:pt x="372799" y="135199"/>
                  </a:lnTo>
                  <a:lnTo>
                    <a:pt x="380771" y="181141"/>
                  </a:lnTo>
                  <a:lnTo>
                    <a:pt x="380999" y="190499"/>
                  </a:lnTo>
                  <a:lnTo>
                    <a:pt x="380771" y="199858"/>
                  </a:lnTo>
                  <a:lnTo>
                    <a:pt x="372799" y="245798"/>
                  </a:lnTo>
                  <a:lnTo>
                    <a:pt x="353904" y="288426"/>
                  </a:lnTo>
                  <a:lnTo>
                    <a:pt x="325203" y="325203"/>
                  </a:lnTo>
                  <a:lnTo>
                    <a:pt x="288427" y="353903"/>
                  </a:lnTo>
                  <a:lnTo>
                    <a:pt x="245799" y="372798"/>
                  </a:lnTo>
                  <a:lnTo>
                    <a:pt x="199858" y="380771"/>
                  </a:lnTo>
                  <a:lnTo>
                    <a:pt x="190499" y="380999"/>
                  </a:lnTo>
                  <a:close/>
                </a:path>
              </a:pathLst>
            </a:custGeom>
            <a:solidFill>
              <a:srgbClr val="E6F0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4" name="object 24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09624" y="3600449"/>
              <a:ext cx="114299" cy="152399"/>
            </a:xfrm>
            <a:prstGeom prst="rect">
              <a:avLst/>
            </a:prstGeom>
          </p:spPr>
        </p:pic>
      </p:grpSp>
      <p:sp>
        <p:nvSpPr>
          <p:cNvPr id="25" name="object 25" descr=""/>
          <p:cNvSpPr txBox="1"/>
          <p:nvPr/>
        </p:nvSpPr>
        <p:spPr>
          <a:xfrm>
            <a:off x="1158874" y="3446137"/>
            <a:ext cx="2292350" cy="445134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350" spc="-150" b="1">
                <a:solidFill>
                  <a:srgbClr val="333333"/>
                </a:solidFill>
                <a:latin typeface="BIZ UDPGothic"/>
                <a:cs typeface="BIZ UDPGothic"/>
              </a:rPr>
              <a:t>支援達成率</a:t>
            </a:r>
            <a:endParaRPr sz="1350">
              <a:latin typeface="BIZ UDPGothic"/>
              <a:cs typeface="BIZ UDPGothic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dirty="0" sz="1150" spc="-110">
                <a:solidFill>
                  <a:srgbClr val="4A5462"/>
                </a:solidFill>
                <a:latin typeface="SimSun"/>
                <a:cs typeface="SimSun"/>
              </a:rPr>
              <a:t>当初設定</a:t>
            </a:r>
            <a:r>
              <a:rPr dirty="0" sz="1150" spc="-110">
                <a:solidFill>
                  <a:srgbClr val="4A5462"/>
                </a:solidFill>
                <a:latin typeface="PMingLiU"/>
                <a:cs typeface="PMingLiU"/>
              </a:rPr>
              <a:t>した</a:t>
            </a:r>
            <a:r>
              <a:rPr dirty="0" sz="1150" spc="-110">
                <a:solidFill>
                  <a:srgbClr val="4A5462"/>
                </a:solidFill>
                <a:latin typeface="SimSun"/>
                <a:cs typeface="SimSun"/>
              </a:rPr>
              <a:t>目標</a:t>
            </a:r>
            <a:r>
              <a:rPr dirty="0" sz="1150" spc="-110">
                <a:solidFill>
                  <a:srgbClr val="4A5462"/>
                </a:solidFill>
                <a:latin typeface="PMingLiU"/>
                <a:cs typeface="PMingLiU"/>
              </a:rPr>
              <a:t>に</a:t>
            </a:r>
            <a:r>
              <a:rPr dirty="0" sz="1150" spc="-110">
                <a:solidFill>
                  <a:srgbClr val="4A5462"/>
                </a:solidFill>
                <a:latin typeface="SimSun"/>
                <a:cs typeface="SimSun"/>
              </a:rPr>
              <a:t>対</a:t>
            </a:r>
            <a:r>
              <a:rPr dirty="0" sz="1150" spc="-110">
                <a:solidFill>
                  <a:srgbClr val="4A5462"/>
                </a:solidFill>
                <a:latin typeface="PMingLiU"/>
                <a:cs typeface="PMingLiU"/>
              </a:rPr>
              <a:t>する</a:t>
            </a:r>
            <a:r>
              <a:rPr dirty="0" sz="1150" spc="-110">
                <a:solidFill>
                  <a:srgbClr val="4A5462"/>
                </a:solidFill>
                <a:latin typeface="SimSun"/>
                <a:cs typeface="SimSun"/>
              </a:rPr>
              <a:t>達成度合</a:t>
            </a:r>
            <a:r>
              <a:rPr dirty="0" sz="1150" spc="-50">
                <a:solidFill>
                  <a:srgbClr val="4A5462"/>
                </a:solidFill>
                <a:latin typeface="PMingLiU"/>
                <a:cs typeface="PMingLiU"/>
              </a:rPr>
              <a:t>い</a:t>
            </a:r>
            <a:endParaRPr sz="1150">
              <a:latin typeface="PMingLiU"/>
              <a:cs typeface="PMingLiU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558800" y="4136961"/>
            <a:ext cx="88265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40" b="1">
                <a:solidFill>
                  <a:srgbClr val="093767"/>
                </a:solidFill>
                <a:latin typeface="BIZ UDPGothic"/>
                <a:cs typeface="BIZ UDPGothic"/>
              </a:rPr>
              <a:t>定性的指標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27" name="object 27" descr=""/>
          <p:cNvSpPr/>
          <p:nvPr/>
        </p:nvSpPr>
        <p:spPr>
          <a:xfrm>
            <a:off x="581024" y="4571999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364" y="57149"/>
                </a:moveTo>
                <a:lnTo>
                  <a:pt x="24785" y="57149"/>
                </a:lnTo>
                <a:lnTo>
                  <a:pt x="21140" y="56424"/>
                </a:lnTo>
                <a:lnTo>
                  <a:pt x="0" y="32364"/>
                </a:lnTo>
                <a:lnTo>
                  <a:pt x="0" y="24785"/>
                </a:lnTo>
                <a:lnTo>
                  <a:pt x="24785" y="0"/>
                </a:lnTo>
                <a:lnTo>
                  <a:pt x="32364" y="0"/>
                </a:lnTo>
                <a:lnTo>
                  <a:pt x="57150" y="24785"/>
                </a:lnTo>
                <a:lnTo>
                  <a:pt x="57150" y="28574"/>
                </a:lnTo>
                <a:lnTo>
                  <a:pt x="57150" y="32364"/>
                </a:lnTo>
                <a:lnTo>
                  <a:pt x="36009" y="56424"/>
                </a:lnTo>
                <a:lnTo>
                  <a:pt x="32364" y="57149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 descr=""/>
          <p:cNvSpPr txBox="1"/>
          <p:nvPr/>
        </p:nvSpPr>
        <p:spPr>
          <a:xfrm>
            <a:off x="749299" y="4412767"/>
            <a:ext cx="2306955" cy="1092200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経営者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満足度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350" spc="-150">
                <a:solidFill>
                  <a:srgbClr val="333333"/>
                </a:solidFill>
                <a:latin typeface="SimSun"/>
                <a:cs typeface="SimSun"/>
              </a:rPr>
              <a:t>推奨度評価</a:t>
            </a:r>
            <a:endParaRPr sz="1350">
              <a:latin typeface="SimSun"/>
              <a:cs typeface="SimSun"/>
            </a:endParaRPr>
          </a:p>
          <a:p>
            <a:pPr marL="12700" marR="5080">
              <a:lnSpc>
                <a:spcPct val="129600"/>
              </a:lnSpc>
              <a:spcBef>
                <a:spcPts val="5"/>
              </a:spcBef>
            </a:pP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課題解決</a:t>
            </a:r>
            <a:r>
              <a:rPr dirty="0" sz="1350" spc="-180">
                <a:solidFill>
                  <a:srgbClr val="333333"/>
                </a:solidFill>
                <a:latin typeface="PMingLiU"/>
                <a:cs typeface="PMingLiU"/>
              </a:rPr>
              <a:t>による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経営者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意識変化持続可能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経営体制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構築状況地域内外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での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認知度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350" spc="-165">
                <a:solidFill>
                  <a:srgbClr val="333333"/>
                </a:solidFill>
                <a:latin typeface="SimSun"/>
                <a:cs typeface="SimSun"/>
              </a:rPr>
              <a:t>評判向上</a:t>
            </a:r>
            <a:endParaRPr sz="1350">
              <a:latin typeface="SimSun"/>
              <a:cs typeface="SimSun"/>
            </a:endParaRPr>
          </a:p>
        </p:txBody>
      </p:sp>
      <p:sp>
        <p:nvSpPr>
          <p:cNvPr id="29" name="object 29" descr=""/>
          <p:cNvSpPr/>
          <p:nvPr/>
        </p:nvSpPr>
        <p:spPr>
          <a:xfrm>
            <a:off x="581024" y="4838699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364" y="57149"/>
                </a:moveTo>
                <a:lnTo>
                  <a:pt x="24785" y="57149"/>
                </a:lnTo>
                <a:lnTo>
                  <a:pt x="21140" y="56424"/>
                </a:lnTo>
                <a:lnTo>
                  <a:pt x="0" y="32364"/>
                </a:lnTo>
                <a:lnTo>
                  <a:pt x="0" y="24785"/>
                </a:lnTo>
                <a:lnTo>
                  <a:pt x="24785" y="0"/>
                </a:lnTo>
                <a:lnTo>
                  <a:pt x="32364" y="0"/>
                </a:lnTo>
                <a:lnTo>
                  <a:pt x="57150" y="24785"/>
                </a:lnTo>
                <a:lnTo>
                  <a:pt x="57150" y="28574"/>
                </a:lnTo>
                <a:lnTo>
                  <a:pt x="57150" y="32364"/>
                </a:lnTo>
                <a:lnTo>
                  <a:pt x="36009" y="56424"/>
                </a:lnTo>
                <a:lnTo>
                  <a:pt x="32364" y="57149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 descr=""/>
          <p:cNvSpPr/>
          <p:nvPr/>
        </p:nvSpPr>
        <p:spPr>
          <a:xfrm>
            <a:off x="581024" y="5105399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364" y="57149"/>
                </a:moveTo>
                <a:lnTo>
                  <a:pt x="24785" y="57149"/>
                </a:lnTo>
                <a:lnTo>
                  <a:pt x="21140" y="56424"/>
                </a:lnTo>
                <a:lnTo>
                  <a:pt x="0" y="32363"/>
                </a:lnTo>
                <a:lnTo>
                  <a:pt x="0" y="24785"/>
                </a:lnTo>
                <a:lnTo>
                  <a:pt x="24785" y="0"/>
                </a:lnTo>
                <a:lnTo>
                  <a:pt x="32364" y="0"/>
                </a:lnTo>
                <a:lnTo>
                  <a:pt x="57150" y="24785"/>
                </a:lnTo>
                <a:lnTo>
                  <a:pt x="57150" y="28574"/>
                </a:lnTo>
                <a:lnTo>
                  <a:pt x="57150" y="32363"/>
                </a:lnTo>
                <a:lnTo>
                  <a:pt x="36009" y="56424"/>
                </a:lnTo>
                <a:lnTo>
                  <a:pt x="32364" y="57149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 descr=""/>
          <p:cNvSpPr/>
          <p:nvPr/>
        </p:nvSpPr>
        <p:spPr>
          <a:xfrm>
            <a:off x="581024" y="5372099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364" y="57149"/>
                </a:moveTo>
                <a:lnTo>
                  <a:pt x="24785" y="57149"/>
                </a:lnTo>
                <a:lnTo>
                  <a:pt x="21140" y="56424"/>
                </a:lnTo>
                <a:lnTo>
                  <a:pt x="0" y="32364"/>
                </a:lnTo>
                <a:lnTo>
                  <a:pt x="0" y="24785"/>
                </a:lnTo>
                <a:lnTo>
                  <a:pt x="24785" y="0"/>
                </a:lnTo>
                <a:lnTo>
                  <a:pt x="32364" y="0"/>
                </a:lnTo>
                <a:lnTo>
                  <a:pt x="57150" y="24785"/>
                </a:lnTo>
                <a:lnTo>
                  <a:pt x="57150" y="28574"/>
                </a:lnTo>
                <a:lnTo>
                  <a:pt x="57150" y="32364"/>
                </a:lnTo>
                <a:lnTo>
                  <a:pt x="36009" y="56424"/>
                </a:lnTo>
                <a:lnTo>
                  <a:pt x="32364" y="57149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 descr=""/>
          <p:cNvSpPr txBox="1"/>
          <p:nvPr/>
        </p:nvSpPr>
        <p:spPr>
          <a:xfrm>
            <a:off x="2482701" y="5815837"/>
            <a:ext cx="1397000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10" b="1">
                <a:solidFill>
                  <a:srgbClr val="1D40AF"/>
                </a:solidFill>
                <a:latin typeface="BIZ UDPGothic"/>
                <a:cs typeface="BIZ UDPGothic"/>
              </a:rPr>
              <a:t>指標活用のポイント</a:t>
            </a:r>
            <a:endParaRPr sz="1350">
              <a:latin typeface="BIZ UDPGothic"/>
              <a:cs typeface="BIZ UDPGothic"/>
            </a:endParaRPr>
          </a:p>
        </p:txBody>
      </p:sp>
      <p:pic>
        <p:nvPicPr>
          <p:cNvPr id="33" name="object 33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43352" y="6172199"/>
            <a:ext cx="132495" cy="133349"/>
          </a:xfrm>
          <a:prstGeom prst="rect">
            <a:avLst/>
          </a:prstGeom>
        </p:spPr>
      </p:pic>
      <p:sp>
        <p:nvSpPr>
          <p:cNvPr id="34" name="object 34" descr=""/>
          <p:cNvSpPr txBox="1"/>
          <p:nvPr/>
        </p:nvSpPr>
        <p:spPr>
          <a:xfrm>
            <a:off x="663574" y="6120637"/>
            <a:ext cx="246443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初回面談時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明確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350" spc="-170" b="1">
                <a:solidFill>
                  <a:srgbClr val="333333"/>
                </a:solidFill>
                <a:latin typeface="BIZ UDPGothic"/>
                <a:cs typeface="BIZ UDPGothic"/>
              </a:rPr>
              <a:t>目標設定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行</a:t>
            </a:r>
            <a:r>
              <a:rPr dirty="0" sz="1350" spc="-50">
                <a:solidFill>
                  <a:srgbClr val="333333"/>
                </a:solidFill>
                <a:latin typeface="PMingLiU"/>
                <a:cs typeface="PMingLiU"/>
              </a:rPr>
              <a:t>う</a:t>
            </a:r>
            <a:endParaRPr sz="1350">
              <a:latin typeface="PMingLiU"/>
              <a:cs typeface="PMingLiU"/>
            </a:endParaRPr>
          </a:p>
        </p:txBody>
      </p:sp>
      <p:pic>
        <p:nvPicPr>
          <p:cNvPr id="35" name="object 35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42925" y="6476999"/>
            <a:ext cx="116681" cy="133350"/>
          </a:xfrm>
          <a:prstGeom prst="rect">
            <a:avLst/>
          </a:prstGeom>
        </p:spPr>
      </p:pic>
      <p:sp>
        <p:nvSpPr>
          <p:cNvPr id="36" name="object 36" descr=""/>
          <p:cNvSpPr txBox="1"/>
          <p:nvPr/>
        </p:nvSpPr>
        <p:spPr>
          <a:xfrm>
            <a:off x="646906" y="6425437"/>
            <a:ext cx="185483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定期的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350" spc="-170" b="1">
                <a:solidFill>
                  <a:srgbClr val="333333"/>
                </a:solidFill>
                <a:latin typeface="BIZ UDPGothic"/>
                <a:cs typeface="BIZ UDPGothic"/>
              </a:rPr>
              <a:t>進捗確認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と</a:t>
            </a:r>
            <a:r>
              <a:rPr dirty="0" sz="1350" spc="-130">
                <a:solidFill>
                  <a:srgbClr val="333333"/>
                </a:solidFill>
                <a:latin typeface="SimSun"/>
                <a:cs typeface="SimSun"/>
              </a:rPr>
              <a:t>可視化</a:t>
            </a:r>
            <a:endParaRPr sz="1350">
              <a:latin typeface="SimSun"/>
              <a:cs typeface="SimSun"/>
            </a:endParaRPr>
          </a:p>
        </p:txBody>
      </p:sp>
      <p:pic>
        <p:nvPicPr>
          <p:cNvPr id="37" name="object 3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42925" y="6781800"/>
            <a:ext cx="150018" cy="133350"/>
          </a:xfrm>
          <a:prstGeom prst="rect">
            <a:avLst/>
          </a:prstGeom>
        </p:spPr>
      </p:pic>
      <p:sp>
        <p:nvSpPr>
          <p:cNvPr id="38" name="object 38" descr=""/>
          <p:cNvSpPr txBox="1"/>
          <p:nvPr/>
        </p:nvSpPr>
        <p:spPr>
          <a:xfrm>
            <a:off x="680243" y="6730238"/>
            <a:ext cx="246443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成功体験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 b="1">
                <a:solidFill>
                  <a:srgbClr val="333333"/>
                </a:solidFill>
                <a:latin typeface="BIZ UDPGothic"/>
                <a:cs typeface="BIZ UDPGothic"/>
              </a:rPr>
              <a:t>組織的に共有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する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仕組</a:t>
            </a:r>
            <a:r>
              <a:rPr dirty="0" sz="1350" spc="-50">
                <a:solidFill>
                  <a:srgbClr val="333333"/>
                </a:solidFill>
                <a:latin typeface="PMingLiU"/>
                <a:cs typeface="PMingLiU"/>
              </a:rPr>
              <a:t>み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39" name="object 39" descr=""/>
          <p:cNvSpPr/>
          <p:nvPr/>
        </p:nvSpPr>
        <p:spPr>
          <a:xfrm>
            <a:off x="6210299" y="1009649"/>
            <a:ext cx="47625" cy="342900"/>
          </a:xfrm>
          <a:custGeom>
            <a:avLst/>
            <a:gdLst/>
            <a:ahLst/>
            <a:cxnLst/>
            <a:rect l="l" t="t" r="r" b="b"/>
            <a:pathLst>
              <a:path w="47625" h="342900">
                <a:moveTo>
                  <a:pt x="47624" y="342899"/>
                </a:moveTo>
                <a:lnTo>
                  <a:pt x="0" y="342899"/>
                </a:lnTo>
                <a:lnTo>
                  <a:pt x="0" y="0"/>
                </a:lnTo>
                <a:lnTo>
                  <a:pt x="47624" y="0"/>
                </a:lnTo>
                <a:lnTo>
                  <a:pt x="47624" y="34289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40" name="object 40" descr=""/>
          <p:cNvGrpSpPr/>
          <p:nvPr/>
        </p:nvGrpSpPr>
        <p:grpSpPr>
          <a:xfrm>
            <a:off x="6210299" y="1504949"/>
            <a:ext cx="5600700" cy="1304925"/>
            <a:chOff x="6210299" y="1504949"/>
            <a:chExt cx="5600700" cy="1304925"/>
          </a:xfrm>
        </p:grpSpPr>
        <p:sp>
          <p:nvSpPr>
            <p:cNvPr id="41" name="object 41" descr=""/>
            <p:cNvSpPr/>
            <p:nvPr/>
          </p:nvSpPr>
          <p:spPr>
            <a:xfrm>
              <a:off x="6229349" y="1504949"/>
              <a:ext cx="5581650" cy="1304925"/>
            </a:xfrm>
            <a:custGeom>
              <a:avLst/>
              <a:gdLst/>
              <a:ahLst/>
              <a:cxnLst/>
              <a:rect l="l" t="t" r="r" b="b"/>
              <a:pathLst>
                <a:path w="5581650" h="1304925">
                  <a:moveTo>
                    <a:pt x="5510452" y="1304924"/>
                  </a:moveTo>
                  <a:lnTo>
                    <a:pt x="53397" y="1304924"/>
                  </a:lnTo>
                  <a:lnTo>
                    <a:pt x="49680" y="1304436"/>
                  </a:lnTo>
                  <a:lnTo>
                    <a:pt x="14084" y="1279068"/>
                  </a:lnTo>
                  <a:lnTo>
                    <a:pt x="365" y="1238683"/>
                  </a:lnTo>
                  <a:lnTo>
                    <a:pt x="0" y="1233727"/>
                  </a:lnTo>
                  <a:lnTo>
                    <a:pt x="0" y="1228724"/>
                  </a:lnTo>
                  <a:lnTo>
                    <a:pt x="0" y="71196"/>
                  </a:lnTo>
                  <a:lnTo>
                    <a:pt x="11714" y="29705"/>
                  </a:lnTo>
                  <a:lnTo>
                    <a:pt x="42319" y="2440"/>
                  </a:lnTo>
                  <a:lnTo>
                    <a:pt x="53397" y="0"/>
                  </a:lnTo>
                  <a:lnTo>
                    <a:pt x="5510452" y="0"/>
                  </a:lnTo>
                  <a:lnTo>
                    <a:pt x="5551944" y="15621"/>
                  </a:lnTo>
                  <a:lnTo>
                    <a:pt x="5577763" y="51661"/>
                  </a:lnTo>
                  <a:lnTo>
                    <a:pt x="5581649" y="71196"/>
                  </a:lnTo>
                  <a:lnTo>
                    <a:pt x="5581649" y="1233727"/>
                  </a:lnTo>
                  <a:lnTo>
                    <a:pt x="5566027" y="1275219"/>
                  </a:lnTo>
                  <a:lnTo>
                    <a:pt x="5529987" y="1301038"/>
                  </a:lnTo>
                  <a:lnTo>
                    <a:pt x="5515408" y="1304436"/>
                  </a:lnTo>
                  <a:lnTo>
                    <a:pt x="5510452" y="1304924"/>
                  </a:lnTo>
                  <a:close/>
                </a:path>
              </a:pathLst>
            </a:custGeom>
            <a:solidFill>
              <a:srgbClr val="F0F6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6210299" y="1505227"/>
              <a:ext cx="70485" cy="1304925"/>
            </a:xfrm>
            <a:custGeom>
              <a:avLst/>
              <a:gdLst/>
              <a:ahLst/>
              <a:cxnLst/>
              <a:rect l="l" t="t" r="r" b="b"/>
              <a:pathLst>
                <a:path w="70485" h="1304925">
                  <a:moveTo>
                    <a:pt x="70449" y="1304369"/>
                  </a:moveTo>
                  <a:lnTo>
                    <a:pt x="33857" y="1291816"/>
                  </a:lnTo>
                  <a:lnTo>
                    <a:pt x="5800" y="1257607"/>
                  </a:lnTo>
                  <a:lnTo>
                    <a:pt x="0" y="1228447"/>
                  </a:lnTo>
                  <a:lnTo>
                    <a:pt x="0" y="75922"/>
                  </a:lnTo>
                  <a:lnTo>
                    <a:pt x="12829" y="33579"/>
                  </a:lnTo>
                  <a:lnTo>
                    <a:pt x="47038" y="5522"/>
                  </a:lnTo>
                  <a:lnTo>
                    <a:pt x="70449" y="0"/>
                  </a:lnTo>
                  <a:lnTo>
                    <a:pt x="66287" y="1655"/>
                  </a:lnTo>
                  <a:lnTo>
                    <a:pt x="56951" y="9389"/>
                  </a:lnTo>
                  <a:lnTo>
                    <a:pt x="40999" y="46761"/>
                  </a:lnTo>
                  <a:lnTo>
                    <a:pt x="38100" y="75922"/>
                  </a:lnTo>
                  <a:lnTo>
                    <a:pt x="38100" y="1228447"/>
                  </a:lnTo>
                  <a:lnTo>
                    <a:pt x="44514" y="1270789"/>
                  </a:lnTo>
                  <a:lnTo>
                    <a:pt x="66287" y="1302713"/>
                  </a:lnTo>
                  <a:lnTo>
                    <a:pt x="70449" y="1304369"/>
                  </a:lnTo>
                  <a:close/>
                </a:path>
              </a:pathLst>
            </a:custGeom>
            <a:solidFill>
              <a:srgbClr val="093767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43" name="object 43" descr=""/>
          <p:cNvGrpSpPr/>
          <p:nvPr/>
        </p:nvGrpSpPr>
        <p:grpSpPr>
          <a:xfrm>
            <a:off x="6210299" y="2924174"/>
            <a:ext cx="5600700" cy="1152525"/>
            <a:chOff x="6210299" y="2924174"/>
            <a:chExt cx="5600700" cy="1152525"/>
          </a:xfrm>
        </p:grpSpPr>
        <p:sp>
          <p:nvSpPr>
            <p:cNvPr id="44" name="object 44" descr=""/>
            <p:cNvSpPr/>
            <p:nvPr/>
          </p:nvSpPr>
          <p:spPr>
            <a:xfrm>
              <a:off x="6229349" y="2924174"/>
              <a:ext cx="5581650" cy="1152525"/>
            </a:xfrm>
            <a:custGeom>
              <a:avLst/>
              <a:gdLst/>
              <a:ahLst/>
              <a:cxnLst/>
              <a:rect l="l" t="t" r="r" b="b"/>
              <a:pathLst>
                <a:path w="5581650" h="1152525">
                  <a:moveTo>
                    <a:pt x="5510452" y="1152524"/>
                  </a:moveTo>
                  <a:lnTo>
                    <a:pt x="53397" y="1152524"/>
                  </a:lnTo>
                  <a:lnTo>
                    <a:pt x="49680" y="1152036"/>
                  </a:lnTo>
                  <a:lnTo>
                    <a:pt x="14084" y="1126668"/>
                  </a:lnTo>
                  <a:lnTo>
                    <a:pt x="365" y="1086283"/>
                  </a:lnTo>
                  <a:lnTo>
                    <a:pt x="0" y="1081328"/>
                  </a:lnTo>
                  <a:lnTo>
                    <a:pt x="0" y="1076324"/>
                  </a:lnTo>
                  <a:lnTo>
                    <a:pt x="0" y="71196"/>
                  </a:lnTo>
                  <a:lnTo>
                    <a:pt x="11714" y="29705"/>
                  </a:lnTo>
                  <a:lnTo>
                    <a:pt x="42319" y="2440"/>
                  </a:lnTo>
                  <a:lnTo>
                    <a:pt x="53397" y="0"/>
                  </a:lnTo>
                  <a:lnTo>
                    <a:pt x="5510452" y="0"/>
                  </a:lnTo>
                  <a:lnTo>
                    <a:pt x="5551944" y="15621"/>
                  </a:lnTo>
                  <a:lnTo>
                    <a:pt x="5577763" y="51661"/>
                  </a:lnTo>
                  <a:lnTo>
                    <a:pt x="5581649" y="71196"/>
                  </a:lnTo>
                  <a:lnTo>
                    <a:pt x="5581649" y="1081328"/>
                  </a:lnTo>
                  <a:lnTo>
                    <a:pt x="5566027" y="1122818"/>
                  </a:lnTo>
                  <a:lnTo>
                    <a:pt x="5529987" y="1148638"/>
                  </a:lnTo>
                  <a:lnTo>
                    <a:pt x="5515408" y="1152036"/>
                  </a:lnTo>
                  <a:lnTo>
                    <a:pt x="5510452" y="1152524"/>
                  </a:lnTo>
                  <a:close/>
                </a:path>
              </a:pathLst>
            </a:custGeom>
            <a:solidFill>
              <a:srgbClr val="F0F6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6210299" y="2924452"/>
              <a:ext cx="70485" cy="1152525"/>
            </a:xfrm>
            <a:custGeom>
              <a:avLst/>
              <a:gdLst/>
              <a:ahLst/>
              <a:cxnLst/>
              <a:rect l="l" t="t" r="r" b="b"/>
              <a:pathLst>
                <a:path w="70485" h="1152525">
                  <a:moveTo>
                    <a:pt x="70450" y="1151969"/>
                  </a:moveTo>
                  <a:lnTo>
                    <a:pt x="33857" y="1139416"/>
                  </a:lnTo>
                  <a:lnTo>
                    <a:pt x="5800" y="1105207"/>
                  </a:lnTo>
                  <a:lnTo>
                    <a:pt x="0" y="1076047"/>
                  </a:lnTo>
                  <a:lnTo>
                    <a:pt x="0" y="75922"/>
                  </a:lnTo>
                  <a:lnTo>
                    <a:pt x="12829" y="33579"/>
                  </a:lnTo>
                  <a:lnTo>
                    <a:pt x="47038" y="5522"/>
                  </a:lnTo>
                  <a:lnTo>
                    <a:pt x="70449" y="0"/>
                  </a:lnTo>
                  <a:lnTo>
                    <a:pt x="66287" y="1655"/>
                  </a:lnTo>
                  <a:lnTo>
                    <a:pt x="56951" y="9389"/>
                  </a:lnTo>
                  <a:lnTo>
                    <a:pt x="40999" y="46761"/>
                  </a:lnTo>
                  <a:lnTo>
                    <a:pt x="38100" y="75922"/>
                  </a:lnTo>
                  <a:lnTo>
                    <a:pt x="38100" y="1076047"/>
                  </a:lnTo>
                  <a:lnTo>
                    <a:pt x="44514" y="1118389"/>
                  </a:lnTo>
                  <a:lnTo>
                    <a:pt x="66287" y="1150313"/>
                  </a:lnTo>
                  <a:lnTo>
                    <a:pt x="70450" y="1151969"/>
                  </a:lnTo>
                  <a:close/>
                </a:path>
              </a:pathLst>
            </a:custGeom>
            <a:solidFill>
              <a:srgbClr val="093767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46" name="object 46" descr=""/>
          <p:cNvGrpSpPr/>
          <p:nvPr/>
        </p:nvGrpSpPr>
        <p:grpSpPr>
          <a:xfrm>
            <a:off x="6210299" y="4190999"/>
            <a:ext cx="5600700" cy="1304925"/>
            <a:chOff x="6210299" y="4190999"/>
            <a:chExt cx="5600700" cy="1304925"/>
          </a:xfrm>
        </p:grpSpPr>
        <p:sp>
          <p:nvSpPr>
            <p:cNvPr id="47" name="object 47" descr=""/>
            <p:cNvSpPr/>
            <p:nvPr/>
          </p:nvSpPr>
          <p:spPr>
            <a:xfrm>
              <a:off x="6229349" y="4190999"/>
              <a:ext cx="5581650" cy="1304925"/>
            </a:xfrm>
            <a:custGeom>
              <a:avLst/>
              <a:gdLst/>
              <a:ahLst/>
              <a:cxnLst/>
              <a:rect l="l" t="t" r="r" b="b"/>
              <a:pathLst>
                <a:path w="5581650" h="1304925">
                  <a:moveTo>
                    <a:pt x="5510452" y="1304924"/>
                  </a:moveTo>
                  <a:lnTo>
                    <a:pt x="53397" y="1304924"/>
                  </a:lnTo>
                  <a:lnTo>
                    <a:pt x="49680" y="1304436"/>
                  </a:lnTo>
                  <a:lnTo>
                    <a:pt x="14084" y="1279068"/>
                  </a:lnTo>
                  <a:lnTo>
                    <a:pt x="365" y="1238683"/>
                  </a:lnTo>
                  <a:lnTo>
                    <a:pt x="0" y="1233727"/>
                  </a:lnTo>
                  <a:lnTo>
                    <a:pt x="0" y="1228724"/>
                  </a:lnTo>
                  <a:lnTo>
                    <a:pt x="0" y="71196"/>
                  </a:lnTo>
                  <a:lnTo>
                    <a:pt x="11714" y="29704"/>
                  </a:lnTo>
                  <a:lnTo>
                    <a:pt x="42319" y="2440"/>
                  </a:lnTo>
                  <a:lnTo>
                    <a:pt x="53397" y="0"/>
                  </a:lnTo>
                  <a:lnTo>
                    <a:pt x="5510452" y="0"/>
                  </a:lnTo>
                  <a:lnTo>
                    <a:pt x="5551944" y="15621"/>
                  </a:lnTo>
                  <a:lnTo>
                    <a:pt x="5577763" y="51661"/>
                  </a:lnTo>
                  <a:lnTo>
                    <a:pt x="5581649" y="71196"/>
                  </a:lnTo>
                  <a:lnTo>
                    <a:pt x="5581649" y="1233727"/>
                  </a:lnTo>
                  <a:lnTo>
                    <a:pt x="5566027" y="1275219"/>
                  </a:lnTo>
                  <a:lnTo>
                    <a:pt x="5529987" y="1301037"/>
                  </a:lnTo>
                  <a:lnTo>
                    <a:pt x="5515408" y="1304436"/>
                  </a:lnTo>
                  <a:lnTo>
                    <a:pt x="5510452" y="1304924"/>
                  </a:lnTo>
                  <a:close/>
                </a:path>
              </a:pathLst>
            </a:custGeom>
            <a:solidFill>
              <a:srgbClr val="F0F6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6210299" y="4191277"/>
              <a:ext cx="70485" cy="1304925"/>
            </a:xfrm>
            <a:custGeom>
              <a:avLst/>
              <a:gdLst/>
              <a:ahLst/>
              <a:cxnLst/>
              <a:rect l="l" t="t" r="r" b="b"/>
              <a:pathLst>
                <a:path w="70485" h="1304925">
                  <a:moveTo>
                    <a:pt x="70449" y="1304369"/>
                  </a:moveTo>
                  <a:lnTo>
                    <a:pt x="33857" y="1291816"/>
                  </a:lnTo>
                  <a:lnTo>
                    <a:pt x="5800" y="1257607"/>
                  </a:lnTo>
                  <a:lnTo>
                    <a:pt x="0" y="1228447"/>
                  </a:lnTo>
                  <a:lnTo>
                    <a:pt x="0" y="75922"/>
                  </a:lnTo>
                  <a:lnTo>
                    <a:pt x="12829" y="33579"/>
                  </a:lnTo>
                  <a:lnTo>
                    <a:pt x="47038" y="5522"/>
                  </a:lnTo>
                  <a:lnTo>
                    <a:pt x="70449" y="0"/>
                  </a:lnTo>
                  <a:lnTo>
                    <a:pt x="66287" y="1655"/>
                  </a:lnTo>
                  <a:lnTo>
                    <a:pt x="56951" y="9389"/>
                  </a:lnTo>
                  <a:lnTo>
                    <a:pt x="40999" y="46760"/>
                  </a:lnTo>
                  <a:lnTo>
                    <a:pt x="38100" y="75922"/>
                  </a:lnTo>
                  <a:lnTo>
                    <a:pt x="38100" y="1228447"/>
                  </a:lnTo>
                  <a:lnTo>
                    <a:pt x="44514" y="1270789"/>
                  </a:lnTo>
                  <a:lnTo>
                    <a:pt x="66287" y="1302713"/>
                  </a:lnTo>
                  <a:lnTo>
                    <a:pt x="70449" y="1304369"/>
                  </a:lnTo>
                  <a:close/>
                </a:path>
              </a:pathLst>
            </a:custGeom>
            <a:solidFill>
              <a:srgbClr val="093767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49" name="object 49" descr=""/>
          <p:cNvGrpSpPr/>
          <p:nvPr/>
        </p:nvGrpSpPr>
        <p:grpSpPr>
          <a:xfrm>
            <a:off x="6210299" y="5648324"/>
            <a:ext cx="5600700" cy="1371600"/>
            <a:chOff x="6210299" y="5648324"/>
            <a:chExt cx="5600700" cy="1371600"/>
          </a:xfrm>
        </p:grpSpPr>
        <p:sp>
          <p:nvSpPr>
            <p:cNvPr id="50" name="object 50" descr=""/>
            <p:cNvSpPr/>
            <p:nvPr/>
          </p:nvSpPr>
          <p:spPr>
            <a:xfrm>
              <a:off x="6229348" y="5648324"/>
              <a:ext cx="5581650" cy="1371600"/>
            </a:xfrm>
            <a:custGeom>
              <a:avLst/>
              <a:gdLst/>
              <a:ahLst/>
              <a:cxnLst/>
              <a:rect l="l" t="t" r="r" b="b"/>
              <a:pathLst>
                <a:path w="5581650" h="1371600">
                  <a:moveTo>
                    <a:pt x="5548602" y="1371599"/>
                  </a:moveTo>
                  <a:lnTo>
                    <a:pt x="16523" y="1371599"/>
                  </a:lnTo>
                  <a:lnTo>
                    <a:pt x="14093" y="1370632"/>
                  </a:lnTo>
                  <a:lnTo>
                    <a:pt x="0" y="1338551"/>
                  </a:lnTo>
                  <a:lnTo>
                    <a:pt x="0" y="1333499"/>
                  </a:lnTo>
                  <a:lnTo>
                    <a:pt x="0" y="33047"/>
                  </a:lnTo>
                  <a:lnTo>
                    <a:pt x="16523" y="0"/>
                  </a:lnTo>
                  <a:lnTo>
                    <a:pt x="5548602" y="0"/>
                  </a:lnTo>
                  <a:lnTo>
                    <a:pt x="5580682" y="28187"/>
                  </a:lnTo>
                  <a:lnTo>
                    <a:pt x="5581650" y="33047"/>
                  </a:lnTo>
                  <a:lnTo>
                    <a:pt x="5581650" y="1338551"/>
                  </a:lnTo>
                  <a:lnTo>
                    <a:pt x="5553461" y="1370632"/>
                  </a:lnTo>
                  <a:lnTo>
                    <a:pt x="5548602" y="1371599"/>
                  </a:lnTo>
                  <a:close/>
                </a:path>
              </a:pathLst>
            </a:custGeom>
            <a:solidFill>
              <a:srgbClr val="FFFA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6210299" y="5648324"/>
              <a:ext cx="38100" cy="1371600"/>
            </a:xfrm>
            <a:custGeom>
              <a:avLst/>
              <a:gdLst/>
              <a:ahLst/>
              <a:cxnLst/>
              <a:rect l="l" t="t" r="r" b="b"/>
              <a:pathLst>
                <a:path w="38100" h="1371600">
                  <a:moveTo>
                    <a:pt x="38099" y="1371599"/>
                  </a:moveTo>
                  <a:lnTo>
                    <a:pt x="2789" y="1348125"/>
                  </a:lnTo>
                  <a:lnTo>
                    <a:pt x="0" y="1333499"/>
                  </a:lnTo>
                  <a:lnTo>
                    <a:pt x="0" y="38099"/>
                  </a:lnTo>
                  <a:lnTo>
                    <a:pt x="23473" y="2789"/>
                  </a:lnTo>
                  <a:lnTo>
                    <a:pt x="38099" y="0"/>
                  </a:lnTo>
                  <a:lnTo>
                    <a:pt x="38099" y="1371599"/>
                  </a:lnTo>
                  <a:close/>
                </a:path>
              </a:pathLst>
            </a:custGeom>
            <a:solidFill>
              <a:srgbClr val="FABE2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6391262" y="6115062"/>
              <a:ext cx="47625" cy="733425"/>
            </a:xfrm>
            <a:custGeom>
              <a:avLst/>
              <a:gdLst/>
              <a:ahLst/>
              <a:cxnLst/>
              <a:rect l="l" t="t" r="r" b="b"/>
              <a:pathLst>
                <a:path w="47625" h="733425">
                  <a:moveTo>
                    <a:pt x="47625" y="706450"/>
                  </a:moveTo>
                  <a:lnTo>
                    <a:pt x="26974" y="685787"/>
                  </a:lnTo>
                  <a:lnTo>
                    <a:pt x="20662" y="685787"/>
                  </a:lnTo>
                  <a:lnTo>
                    <a:pt x="0" y="706450"/>
                  </a:lnTo>
                  <a:lnTo>
                    <a:pt x="0" y="712762"/>
                  </a:lnTo>
                  <a:lnTo>
                    <a:pt x="20662" y="733412"/>
                  </a:lnTo>
                  <a:lnTo>
                    <a:pt x="26974" y="733412"/>
                  </a:lnTo>
                  <a:lnTo>
                    <a:pt x="47625" y="712762"/>
                  </a:lnTo>
                  <a:lnTo>
                    <a:pt x="47625" y="709599"/>
                  </a:lnTo>
                  <a:lnTo>
                    <a:pt x="47625" y="706450"/>
                  </a:lnTo>
                  <a:close/>
                </a:path>
                <a:path w="47625" h="733425">
                  <a:moveTo>
                    <a:pt x="47625" y="477850"/>
                  </a:moveTo>
                  <a:lnTo>
                    <a:pt x="26974" y="457187"/>
                  </a:lnTo>
                  <a:lnTo>
                    <a:pt x="20662" y="457187"/>
                  </a:lnTo>
                  <a:lnTo>
                    <a:pt x="0" y="477850"/>
                  </a:lnTo>
                  <a:lnTo>
                    <a:pt x="0" y="484162"/>
                  </a:lnTo>
                  <a:lnTo>
                    <a:pt x="20662" y="504812"/>
                  </a:lnTo>
                  <a:lnTo>
                    <a:pt x="26974" y="504812"/>
                  </a:lnTo>
                  <a:lnTo>
                    <a:pt x="47625" y="484162"/>
                  </a:lnTo>
                  <a:lnTo>
                    <a:pt x="47625" y="480999"/>
                  </a:lnTo>
                  <a:lnTo>
                    <a:pt x="47625" y="477850"/>
                  </a:lnTo>
                  <a:close/>
                </a:path>
                <a:path w="47625" h="733425">
                  <a:moveTo>
                    <a:pt x="47625" y="249250"/>
                  </a:moveTo>
                  <a:lnTo>
                    <a:pt x="26974" y="228587"/>
                  </a:lnTo>
                  <a:lnTo>
                    <a:pt x="20662" y="228587"/>
                  </a:lnTo>
                  <a:lnTo>
                    <a:pt x="0" y="249250"/>
                  </a:lnTo>
                  <a:lnTo>
                    <a:pt x="0" y="255562"/>
                  </a:lnTo>
                  <a:lnTo>
                    <a:pt x="20662" y="276212"/>
                  </a:lnTo>
                  <a:lnTo>
                    <a:pt x="26974" y="276212"/>
                  </a:lnTo>
                  <a:lnTo>
                    <a:pt x="47625" y="255562"/>
                  </a:lnTo>
                  <a:lnTo>
                    <a:pt x="47625" y="252399"/>
                  </a:lnTo>
                  <a:lnTo>
                    <a:pt x="47625" y="249250"/>
                  </a:lnTo>
                  <a:close/>
                </a:path>
                <a:path w="47625" h="733425">
                  <a:moveTo>
                    <a:pt x="47625" y="20650"/>
                  </a:moveTo>
                  <a:lnTo>
                    <a:pt x="26974" y="0"/>
                  </a:lnTo>
                  <a:lnTo>
                    <a:pt x="20662" y="0"/>
                  </a:lnTo>
                  <a:lnTo>
                    <a:pt x="0" y="20650"/>
                  </a:lnTo>
                  <a:lnTo>
                    <a:pt x="0" y="26962"/>
                  </a:lnTo>
                  <a:lnTo>
                    <a:pt x="20662" y="47612"/>
                  </a:lnTo>
                  <a:lnTo>
                    <a:pt x="26974" y="47612"/>
                  </a:lnTo>
                  <a:lnTo>
                    <a:pt x="47625" y="26962"/>
                  </a:lnTo>
                  <a:lnTo>
                    <a:pt x="47625" y="23812"/>
                  </a:lnTo>
                  <a:lnTo>
                    <a:pt x="47625" y="20650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3" name="object 53" descr=""/>
          <p:cNvSpPr txBox="1"/>
          <p:nvPr/>
        </p:nvSpPr>
        <p:spPr>
          <a:xfrm>
            <a:off x="6359524" y="1005332"/>
            <a:ext cx="321691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200" b="1">
                <a:solidFill>
                  <a:srgbClr val="093767"/>
                </a:solidFill>
                <a:latin typeface="BIZ UDPGothic"/>
                <a:cs typeface="BIZ UDPGothic"/>
              </a:rPr>
              <a:t>成功事例</a:t>
            </a:r>
            <a:r>
              <a:rPr dirty="0" sz="2000" spc="-90" b="1">
                <a:solidFill>
                  <a:srgbClr val="093767"/>
                </a:solidFill>
                <a:latin typeface="Meiryo"/>
                <a:cs typeface="Meiryo"/>
              </a:rPr>
              <a:t>‧ベストプラクティス</a:t>
            </a:r>
            <a:endParaRPr sz="2000">
              <a:latin typeface="Meiryo"/>
              <a:cs typeface="Meiryo"/>
            </a:endParaRPr>
          </a:p>
        </p:txBody>
      </p:sp>
      <p:sp>
        <p:nvSpPr>
          <p:cNvPr id="54" name="object 54" descr=""/>
          <p:cNvSpPr txBox="1"/>
          <p:nvPr/>
        </p:nvSpPr>
        <p:spPr>
          <a:xfrm>
            <a:off x="6349999" y="1615313"/>
            <a:ext cx="1244600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55" b="1">
                <a:solidFill>
                  <a:srgbClr val="1D40AF"/>
                </a:solidFill>
                <a:latin typeface="BIZ UDPGothic"/>
                <a:cs typeface="BIZ UDPGothic"/>
              </a:rPr>
              <a:t>創業支援成功事例</a:t>
            </a:r>
            <a:endParaRPr sz="1350">
              <a:latin typeface="BIZ UDPGothic"/>
              <a:cs typeface="BIZ UDPGothic"/>
            </a:endParaRPr>
          </a:p>
        </p:txBody>
      </p:sp>
      <p:sp>
        <p:nvSpPr>
          <p:cNvPr id="55" name="object 55" descr=""/>
          <p:cNvSpPr/>
          <p:nvPr/>
        </p:nvSpPr>
        <p:spPr>
          <a:xfrm>
            <a:off x="9972662" y="1647836"/>
            <a:ext cx="1666875" cy="209550"/>
          </a:xfrm>
          <a:custGeom>
            <a:avLst/>
            <a:gdLst/>
            <a:ahLst/>
            <a:cxnLst/>
            <a:rect l="l" t="t" r="r" b="b"/>
            <a:pathLst>
              <a:path w="1666875" h="209550">
                <a:moveTo>
                  <a:pt x="790575" y="33045"/>
                </a:moveTo>
                <a:lnTo>
                  <a:pt x="762393" y="965"/>
                </a:lnTo>
                <a:lnTo>
                  <a:pt x="757529" y="0"/>
                </a:lnTo>
                <a:lnTo>
                  <a:pt x="33058" y="0"/>
                </a:lnTo>
                <a:lnTo>
                  <a:pt x="977" y="28181"/>
                </a:lnTo>
                <a:lnTo>
                  <a:pt x="0" y="33045"/>
                </a:lnTo>
                <a:lnTo>
                  <a:pt x="0" y="171450"/>
                </a:lnTo>
                <a:lnTo>
                  <a:pt x="0" y="176491"/>
                </a:lnTo>
                <a:lnTo>
                  <a:pt x="28194" y="208572"/>
                </a:lnTo>
                <a:lnTo>
                  <a:pt x="33058" y="209550"/>
                </a:lnTo>
                <a:lnTo>
                  <a:pt x="757529" y="209550"/>
                </a:lnTo>
                <a:lnTo>
                  <a:pt x="789609" y="181356"/>
                </a:lnTo>
                <a:lnTo>
                  <a:pt x="790575" y="176491"/>
                </a:lnTo>
                <a:lnTo>
                  <a:pt x="790575" y="33045"/>
                </a:lnTo>
                <a:close/>
              </a:path>
              <a:path w="1666875" h="209550">
                <a:moveTo>
                  <a:pt x="1666875" y="33045"/>
                </a:moveTo>
                <a:lnTo>
                  <a:pt x="1638693" y="965"/>
                </a:lnTo>
                <a:lnTo>
                  <a:pt x="1633829" y="0"/>
                </a:lnTo>
                <a:lnTo>
                  <a:pt x="909345" y="0"/>
                </a:lnTo>
                <a:lnTo>
                  <a:pt x="877265" y="28181"/>
                </a:lnTo>
                <a:lnTo>
                  <a:pt x="876300" y="33045"/>
                </a:lnTo>
                <a:lnTo>
                  <a:pt x="876300" y="171450"/>
                </a:lnTo>
                <a:lnTo>
                  <a:pt x="876300" y="176491"/>
                </a:lnTo>
                <a:lnTo>
                  <a:pt x="904494" y="208572"/>
                </a:lnTo>
                <a:lnTo>
                  <a:pt x="909345" y="209550"/>
                </a:lnTo>
                <a:lnTo>
                  <a:pt x="1633829" y="209550"/>
                </a:lnTo>
                <a:lnTo>
                  <a:pt x="1665909" y="181356"/>
                </a:lnTo>
                <a:lnTo>
                  <a:pt x="1666875" y="176491"/>
                </a:lnTo>
                <a:lnTo>
                  <a:pt x="1666875" y="33045"/>
                </a:lnTo>
                <a:close/>
              </a:path>
            </a:pathLst>
          </a:custGeom>
          <a:solidFill>
            <a:srgbClr val="E6F6E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" name="object 56" descr=""/>
          <p:cNvSpPr txBox="1"/>
          <p:nvPr/>
        </p:nvSpPr>
        <p:spPr>
          <a:xfrm>
            <a:off x="10033197" y="1658366"/>
            <a:ext cx="1543050" cy="1809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894715" algn="l"/>
              </a:tabLst>
            </a:pPr>
            <a:r>
              <a:rPr dirty="0" sz="1000" spc="-100">
                <a:solidFill>
                  <a:srgbClr val="2E7D32"/>
                </a:solidFill>
                <a:latin typeface="SimSun"/>
                <a:cs typeface="SimSun"/>
              </a:rPr>
              <a:t>売上</a:t>
            </a:r>
            <a:r>
              <a:rPr dirty="0" sz="1000" spc="-75">
                <a:solidFill>
                  <a:srgbClr val="2E7D32"/>
                </a:solidFill>
                <a:latin typeface="Noto Sans JP"/>
                <a:cs typeface="Noto Sans JP"/>
              </a:rPr>
              <a:t>150%</a:t>
            </a:r>
            <a:r>
              <a:rPr dirty="0" sz="1000" spc="-50">
                <a:solidFill>
                  <a:srgbClr val="2E7D32"/>
                </a:solidFill>
                <a:latin typeface="SimSun"/>
                <a:cs typeface="SimSun"/>
              </a:rPr>
              <a:t>増</a:t>
            </a:r>
            <a:r>
              <a:rPr dirty="0" sz="1000">
                <a:solidFill>
                  <a:srgbClr val="2E7D32"/>
                </a:solidFill>
                <a:latin typeface="SimSun"/>
                <a:cs typeface="SimSun"/>
              </a:rPr>
              <a:t>	</a:t>
            </a:r>
            <a:r>
              <a:rPr dirty="0" sz="1000" spc="-100">
                <a:solidFill>
                  <a:srgbClr val="2E7D32"/>
                </a:solidFill>
                <a:latin typeface="SimSun"/>
                <a:cs typeface="SimSun"/>
              </a:rPr>
              <a:t>雇用</a:t>
            </a:r>
            <a:r>
              <a:rPr dirty="0" sz="1000" spc="-70">
                <a:solidFill>
                  <a:srgbClr val="2E7D32"/>
                </a:solidFill>
                <a:latin typeface="Noto Sans JP"/>
                <a:cs typeface="Noto Sans JP"/>
              </a:rPr>
              <a:t>5</a:t>
            </a:r>
            <a:r>
              <a:rPr dirty="0" sz="1000" spc="-100">
                <a:solidFill>
                  <a:srgbClr val="2E7D32"/>
                </a:solidFill>
                <a:latin typeface="SimSun"/>
                <a:cs typeface="SimSun"/>
              </a:rPr>
              <a:t>名創</a:t>
            </a:r>
            <a:r>
              <a:rPr dirty="0" sz="1000" spc="-50">
                <a:solidFill>
                  <a:srgbClr val="2E7D32"/>
                </a:solidFill>
                <a:latin typeface="SimSun"/>
                <a:cs typeface="SimSun"/>
              </a:rPr>
              <a:t>出</a:t>
            </a:r>
            <a:endParaRPr sz="1000">
              <a:latin typeface="SimSun"/>
              <a:cs typeface="SimSun"/>
            </a:endParaRPr>
          </a:p>
        </p:txBody>
      </p:sp>
      <p:sp>
        <p:nvSpPr>
          <p:cNvPr id="57" name="object 57" descr=""/>
          <p:cNvSpPr txBox="1"/>
          <p:nvPr/>
        </p:nvSpPr>
        <p:spPr>
          <a:xfrm>
            <a:off x="6349999" y="1912912"/>
            <a:ext cx="5359400" cy="40640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8700"/>
              </a:lnSpc>
              <a:spcBef>
                <a:spcPts val="90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地元食材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活用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した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飲食店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創業支援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。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事業計画策定</a:t>
            </a:r>
            <a:r>
              <a:rPr dirty="0" sz="1150" spc="-125">
                <a:solidFill>
                  <a:srgbClr val="333333"/>
                </a:solidFill>
                <a:latin typeface="PMingLiU"/>
                <a:cs typeface="PMingLiU"/>
              </a:rPr>
              <a:t>から 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資金調達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、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販路開拓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まで</a:t>
            </a:r>
            <a:r>
              <a:rPr dirty="0" sz="1150" spc="-90">
                <a:solidFill>
                  <a:srgbClr val="333333"/>
                </a:solidFill>
                <a:latin typeface="SimSun"/>
                <a:cs typeface="SimSun"/>
              </a:rPr>
              <a:t>一貫支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援</a:t>
            </a:r>
            <a:r>
              <a:rPr dirty="0" sz="1150" spc="-50">
                <a:solidFill>
                  <a:srgbClr val="333333"/>
                </a:solidFill>
                <a:latin typeface="PMingLiU"/>
                <a:cs typeface="PMingLiU"/>
              </a:rPr>
              <a:t>。</a:t>
            </a:r>
            <a:endParaRPr sz="1150">
              <a:latin typeface="PMingLiU"/>
              <a:cs typeface="PMingLiU"/>
            </a:endParaRPr>
          </a:p>
        </p:txBody>
      </p:sp>
      <p:sp>
        <p:nvSpPr>
          <p:cNvPr id="58" name="object 58" descr=""/>
          <p:cNvSpPr txBox="1"/>
          <p:nvPr/>
        </p:nvSpPr>
        <p:spPr>
          <a:xfrm>
            <a:off x="6349999" y="2368765"/>
            <a:ext cx="5340985" cy="33782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200"/>
              </a:lnSpc>
              <a:spcBef>
                <a:spcPts val="185"/>
              </a:spcBef>
            </a:pPr>
            <a:r>
              <a:rPr dirty="0" sz="1050" spc="-165" i="1">
                <a:solidFill>
                  <a:srgbClr val="4A5462"/>
                </a:solidFill>
                <a:latin typeface="Meiryo"/>
                <a:cs typeface="Meiryo"/>
              </a:rPr>
              <a:t>支援ポイント</a:t>
            </a:r>
            <a:r>
              <a:rPr dirty="0" sz="1000" spc="-35" i="1">
                <a:solidFill>
                  <a:srgbClr val="4A5462"/>
                </a:solidFill>
                <a:latin typeface="Arial"/>
                <a:cs typeface="Arial"/>
              </a:rPr>
              <a:t>: </a:t>
            </a:r>
            <a:r>
              <a:rPr dirty="0" sz="1050" spc="-165" i="1">
                <a:solidFill>
                  <a:srgbClr val="4A5462"/>
                </a:solidFill>
                <a:latin typeface="Meiryo"/>
                <a:cs typeface="Meiryo"/>
              </a:rPr>
              <a:t>ビジネスモデルキャンバスを活用した事業構想の具体化、補助金と創業融資の組み合わせ提案、</a:t>
            </a:r>
            <a:r>
              <a:rPr dirty="0" sz="1000" spc="-120" i="1">
                <a:solidFill>
                  <a:srgbClr val="4A5462"/>
                </a:solidFill>
                <a:latin typeface="Arial"/>
                <a:cs typeface="Arial"/>
              </a:rPr>
              <a:t>SNS</a:t>
            </a:r>
            <a:r>
              <a:rPr dirty="0" sz="1050" spc="-165" i="1">
                <a:solidFill>
                  <a:srgbClr val="4A5462"/>
                </a:solidFill>
                <a:latin typeface="Meiryo"/>
                <a:cs typeface="Meiryo"/>
              </a:rPr>
              <a:t>活用による認知度向上支援</a:t>
            </a:r>
            <a:endParaRPr sz="1050">
              <a:latin typeface="Meiryo"/>
              <a:cs typeface="Meiryo"/>
            </a:endParaRPr>
          </a:p>
        </p:txBody>
      </p:sp>
      <p:sp>
        <p:nvSpPr>
          <p:cNvPr id="59" name="object 59" descr=""/>
          <p:cNvSpPr txBox="1"/>
          <p:nvPr/>
        </p:nvSpPr>
        <p:spPr>
          <a:xfrm>
            <a:off x="6349999" y="3034538"/>
            <a:ext cx="1139190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00" spc="-85" b="1">
                <a:solidFill>
                  <a:srgbClr val="1D40AF"/>
                </a:solidFill>
                <a:latin typeface="Cambria"/>
                <a:cs typeface="Cambria"/>
              </a:rPr>
              <a:t>DX</a:t>
            </a:r>
            <a:r>
              <a:rPr dirty="0" sz="1350" spc="-150" b="1">
                <a:solidFill>
                  <a:srgbClr val="1D40AF"/>
                </a:solidFill>
                <a:latin typeface="BIZ UDPGothic"/>
                <a:cs typeface="BIZ UDPGothic"/>
              </a:rPr>
              <a:t>導入支援事例</a:t>
            </a:r>
            <a:endParaRPr sz="1350">
              <a:latin typeface="BIZ UDPGothic"/>
              <a:cs typeface="BIZ UDPGothic"/>
            </a:endParaRPr>
          </a:p>
        </p:txBody>
      </p:sp>
      <p:sp>
        <p:nvSpPr>
          <p:cNvPr id="60" name="object 60" descr=""/>
          <p:cNvSpPr/>
          <p:nvPr/>
        </p:nvSpPr>
        <p:spPr>
          <a:xfrm>
            <a:off x="9524987" y="3067061"/>
            <a:ext cx="2114550" cy="209550"/>
          </a:xfrm>
          <a:custGeom>
            <a:avLst/>
            <a:gdLst/>
            <a:ahLst/>
            <a:cxnLst/>
            <a:rect l="l" t="t" r="r" b="b"/>
            <a:pathLst>
              <a:path w="2114550" h="209550">
                <a:moveTo>
                  <a:pt x="1066800" y="33045"/>
                </a:moveTo>
                <a:lnTo>
                  <a:pt x="1038618" y="965"/>
                </a:lnTo>
                <a:lnTo>
                  <a:pt x="1033754" y="0"/>
                </a:lnTo>
                <a:lnTo>
                  <a:pt x="33058" y="0"/>
                </a:lnTo>
                <a:lnTo>
                  <a:pt x="965" y="28181"/>
                </a:lnTo>
                <a:lnTo>
                  <a:pt x="0" y="33045"/>
                </a:lnTo>
                <a:lnTo>
                  <a:pt x="0" y="171450"/>
                </a:lnTo>
                <a:lnTo>
                  <a:pt x="0" y="176491"/>
                </a:lnTo>
                <a:lnTo>
                  <a:pt x="28194" y="208572"/>
                </a:lnTo>
                <a:lnTo>
                  <a:pt x="33058" y="209537"/>
                </a:lnTo>
                <a:lnTo>
                  <a:pt x="1033754" y="209537"/>
                </a:lnTo>
                <a:lnTo>
                  <a:pt x="1065834" y="181356"/>
                </a:lnTo>
                <a:lnTo>
                  <a:pt x="1066800" y="176491"/>
                </a:lnTo>
                <a:lnTo>
                  <a:pt x="1066800" y="33045"/>
                </a:lnTo>
                <a:close/>
              </a:path>
              <a:path w="2114550" h="209550">
                <a:moveTo>
                  <a:pt x="2114550" y="33045"/>
                </a:moveTo>
                <a:lnTo>
                  <a:pt x="2086368" y="965"/>
                </a:lnTo>
                <a:lnTo>
                  <a:pt x="2081504" y="0"/>
                </a:lnTo>
                <a:lnTo>
                  <a:pt x="1195108" y="0"/>
                </a:lnTo>
                <a:lnTo>
                  <a:pt x="1163015" y="28181"/>
                </a:lnTo>
                <a:lnTo>
                  <a:pt x="1162050" y="33045"/>
                </a:lnTo>
                <a:lnTo>
                  <a:pt x="1162050" y="171450"/>
                </a:lnTo>
                <a:lnTo>
                  <a:pt x="1162050" y="176491"/>
                </a:lnTo>
                <a:lnTo>
                  <a:pt x="1190244" y="208572"/>
                </a:lnTo>
                <a:lnTo>
                  <a:pt x="1195108" y="209537"/>
                </a:lnTo>
                <a:lnTo>
                  <a:pt x="2081504" y="209537"/>
                </a:lnTo>
                <a:lnTo>
                  <a:pt x="2113584" y="181356"/>
                </a:lnTo>
                <a:lnTo>
                  <a:pt x="2114550" y="176491"/>
                </a:lnTo>
                <a:lnTo>
                  <a:pt x="2114550" y="33045"/>
                </a:lnTo>
                <a:close/>
              </a:path>
            </a:pathLst>
          </a:custGeom>
          <a:solidFill>
            <a:srgbClr val="E6F6E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" name="object 61" descr=""/>
          <p:cNvSpPr txBox="1"/>
          <p:nvPr/>
        </p:nvSpPr>
        <p:spPr>
          <a:xfrm>
            <a:off x="9588648" y="3077591"/>
            <a:ext cx="1987550" cy="1809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1174115" algn="l"/>
              </a:tabLst>
            </a:pPr>
            <a:r>
              <a:rPr dirty="0" sz="1000" spc="-100">
                <a:solidFill>
                  <a:srgbClr val="2E7D32"/>
                </a:solidFill>
                <a:latin typeface="SimSun"/>
                <a:cs typeface="SimSun"/>
              </a:rPr>
              <a:t>業務効率</a:t>
            </a:r>
            <a:r>
              <a:rPr dirty="0" sz="1000" spc="-80">
                <a:solidFill>
                  <a:srgbClr val="2E7D32"/>
                </a:solidFill>
                <a:latin typeface="Noto Sans JP"/>
                <a:cs typeface="Noto Sans JP"/>
              </a:rPr>
              <a:t>30%</a:t>
            </a:r>
            <a:r>
              <a:rPr dirty="0" sz="1000" spc="-100">
                <a:solidFill>
                  <a:srgbClr val="2E7D32"/>
                </a:solidFill>
                <a:latin typeface="SimSun"/>
                <a:cs typeface="SimSun"/>
              </a:rPr>
              <a:t>向</a:t>
            </a:r>
            <a:r>
              <a:rPr dirty="0" sz="1000" spc="-50">
                <a:solidFill>
                  <a:srgbClr val="2E7D32"/>
                </a:solidFill>
                <a:latin typeface="SimSun"/>
                <a:cs typeface="SimSun"/>
              </a:rPr>
              <a:t>上</a:t>
            </a:r>
            <a:r>
              <a:rPr dirty="0" sz="1000">
                <a:solidFill>
                  <a:srgbClr val="2E7D32"/>
                </a:solidFill>
                <a:latin typeface="SimSun"/>
                <a:cs typeface="SimSun"/>
              </a:rPr>
              <a:t>	</a:t>
            </a:r>
            <a:r>
              <a:rPr dirty="0" sz="1000" spc="-100">
                <a:solidFill>
                  <a:srgbClr val="2E7D32"/>
                </a:solidFill>
                <a:latin typeface="SimSun"/>
                <a:cs typeface="SimSun"/>
              </a:rPr>
              <a:t>顧客満足度向</a:t>
            </a:r>
            <a:r>
              <a:rPr dirty="0" sz="1000" spc="-50">
                <a:solidFill>
                  <a:srgbClr val="2E7D32"/>
                </a:solidFill>
                <a:latin typeface="SimSun"/>
                <a:cs typeface="SimSun"/>
              </a:rPr>
              <a:t>上</a:t>
            </a:r>
            <a:endParaRPr sz="1000">
              <a:latin typeface="SimSun"/>
              <a:cs typeface="SimSun"/>
            </a:endParaRPr>
          </a:p>
        </p:txBody>
      </p:sp>
      <p:sp>
        <p:nvSpPr>
          <p:cNvPr id="62" name="object 62" descr=""/>
          <p:cNvSpPr txBox="1"/>
          <p:nvPr/>
        </p:nvSpPr>
        <p:spPr>
          <a:xfrm>
            <a:off x="6349999" y="3332136"/>
            <a:ext cx="5340985" cy="40640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8700"/>
              </a:lnSpc>
              <a:spcBef>
                <a:spcPts val="90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老舗製造業</a:t>
            </a:r>
            <a:r>
              <a:rPr dirty="0" sz="1150" spc="-114">
                <a:solidFill>
                  <a:srgbClr val="333333"/>
                </a:solidFill>
                <a:latin typeface="PMingLiU"/>
                <a:cs typeface="PMingLiU"/>
              </a:rPr>
              <a:t>へのクラウド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在庫管理</a:t>
            </a:r>
            <a:r>
              <a:rPr dirty="0" sz="1150" spc="-125">
                <a:solidFill>
                  <a:srgbClr val="333333"/>
                </a:solidFill>
                <a:latin typeface="PMingLiU"/>
                <a:cs typeface="PMingLiU"/>
              </a:rPr>
              <a:t>システム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導入支援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。</a:t>
            </a:r>
            <a:r>
              <a:rPr dirty="0" sz="1150" spc="-60">
                <a:solidFill>
                  <a:srgbClr val="333333"/>
                </a:solidFill>
                <a:latin typeface="DejaVu Sans"/>
                <a:cs typeface="DejaVu Sans"/>
              </a:rPr>
              <a:t>IT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専門家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と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連携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し、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操作研修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から ア</a:t>
            </a:r>
            <a:r>
              <a:rPr dirty="0" sz="1150" spc="-130">
                <a:solidFill>
                  <a:srgbClr val="333333"/>
                </a:solidFill>
                <a:latin typeface="PMingLiU"/>
                <a:cs typeface="PMingLiU"/>
              </a:rPr>
              <a:t>フターフォローまで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実施</a:t>
            </a:r>
            <a:r>
              <a:rPr dirty="0" sz="1150" spc="-50">
                <a:solidFill>
                  <a:srgbClr val="333333"/>
                </a:solidFill>
                <a:latin typeface="PMingLiU"/>
                <a:cs typeface="PMingLiU"/>
              </a:rPr>
              <a:t>。</a:t>
            </a:r>
            <a:endParaRPr sz="1150">
              <a:latin typeface="PMingLiU"/>
              <a:cs typeface="PMingLiU"/>
            </a:endParaRPr>
          </a:p>
        </p:txBody>
      </p:sp>
      <p:sp>
        <p:nvSpPr>
          <p:cNvPr id="63" name="object 63" descr=""/>
          <p:cNvSpPr txBox="1"/>
          <p:nvPr/>
        </p:nvSpPr>
        <p:spPr>
          <a:xfrm>
            <a:off x="6349999" y="3787990"/>
            <a:ext cx="4642485" cy="1854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50" spc="-165" i="1">
                <a:solidFill>
                  <a:srgbClr val="4A5462"/>
                </a:solidFill>
                <a:latin typeface="Meiryo"/>
                <a:cs typeface="Meiryo"/>
              </a:rPr>
              <a:t>支援ポイント</a:t>
            </a:r>
            <a:r>
              <a:rPr dirty="0" sz="1000" spc="85" i="1">
                <a:solidFill>
                  <a:srgbClr val="4A5462"/>
                </a:solidFill>
                <a:latin typeface="Arial"/>
                <a:cs typeface="Arial"/>
              </a:rPr>
              <a:t>: </a:t>
            </a:r>
            <a:r>
              <a:rPr dirty="0" sz="1050" spc="-165" i="1">
                <a:solidFill>
                  <a:srgbClr val="4A5462"/>
                </a:solidFill>
                <a:latin typeface="Meiryo"/>
                <a:cs typeface="Meiryo"/>
              </a:rPr>
              <a:t>現場社員の不安解消に注力、段階的な導入計画、</a:t>
            </a:r>
            <a:r>
              <a:rPr dirty="0" sz="1000" spc="-45" i="1">
                <a:solidFill>
                  <a:srgbClr val="4A5462"/>
                </a:solidFill>
                <a:latin typeface="Arial"/>
                <a:cs typeface="Arial"/>
              </a:rPr>
              <a:t>IT</a:t>
            </a:r>
            <a:r>
              <a:rPr dirty="0" sz="1050" spc="-155" i="1">
                <a:solidFill>
                  <a:srgbClr val="4A5462"/>
                </a:solidFill>
                <a:latin typeface="Meiryo"/>
                <a:cs typeface="Meiryo"/>
              </a:rPr>
              <a:t>ツール導入補助金の活用</a:t>
            </a:r>
            <a:endParaRPr sz="1050">
              <a:latin typeface="Meiryo"/>
              <a:cs typeface="Meiryo"/>
            </a:endParaRPr>
          </a:p>
        </p:txBody>
      </p:sp>
      <p:sp>
        <p:nvSpPr>
          <p:cNvPr id="64" name="object 64" descr=""/>
          <p:cNvSpPr txBox="1"/>
          <p:nvPr/>
        </p:nvSpPr>
        <p:spPr>
          <a:xfrm>
            <a:off x="6349999" y="4301362"/>
            <a:ext cx="1854200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05" b="1">
                <a:solidFill>
                  <a:srgbClr val="1D40AF"/>
                </a:solidFill>
                <a:latin typeface="BIZ UDPGothic"/>
                <a:cs typeface="BIZ UDPGothic"/>
              </a:rPr>
              <a:t>地域ネットワーク活用事例</a:t>
            </a:r>
            <a:endParaRPr sz="1350">
              <a:latin typeface="BIZ UDPGothic"/>
              <a:cs typeface="BIZ UDPGothic"/>
            </a:endParaRPr>
          </a:p>
        </p:txBody>
      </p:sp>
      <p:sp>
        <p:nvSpPr>
          <p:cNvPr id="65" name="object 65" descr=""/>
          <p:cNvSpPr/>
          <p:nvPr/>
        </p:nvSpPr>
        <p:spPr>
          <a:xfrm>
            <a:off x="10029812" y="4333887"/>
            <a:ext cx="1609725" cy="209550"/>
          </a:xfrm>
          <a:custGeom>
            <a:avLst/>
            <a:gdLst/>
            <a:ahLst/>
            <a:cxnLst/>
            <a:rect l="l" t="t" r="r" b="b"/>
            <a:pathLst>
              <a:path w="1609725" h="209550">
                <a:moveTo>
                  <a:pt x="790575" y="33045"/>
                </a:moveTo>
                <a:lnTo>
                  <a:pt x="762393" y="965"/>
                </a:lnTo>
                <a:lnTo>
                  <a:pt x="757529" y="0"/>
                </a:lnTo>
                <a:lnTo>
                  <a:pt x="33058" y="0"/>
                </a:lnTo>
                <a:lnTo>
                  <a:pt x="977" y="28181"/>
                </a:lnTo>
                <a:lnTo>
                  <a:pt x="0" y="33045"/>
                </a:lnTo>
                <a:lnTo>
                  <a:pt x="0" y="171450"/>
                </a:lnTo>
                <a:lnTo>
                  <a:pt x="0" y="176491"/>
                </a:lnTo>
                <a:lnTo>
                  <a:pt x="28194" y="208572"/>
                </a:lnTo>
                <a:lnTo>
                  <a:pt x="33058" y="209537"/>
                </a:lnTo>
                <a:lnTo>
                  <a:pt x="757529" y="209537"/>
                </a:lnTo>
                <a:lnTo>
                  <a:pt x="789609" y="181356"/>
                </a:lnTo>
                <a:lnTo>
                  <a:pt x="790575" y="176491"/>
                </a:lnTo>
                <a:lnTo>
                  <a:pt x="790575" y="33045"/>
                </a:lnTo>
                <a:close/>
              </a:path>
              <a:path w="1609725" h="209550">
                <a:moveTo>
                  <a:pt x="1609725" y="33045"/>
                </a:moveTo>
                <a:lnTo>
                  <a:pt x="1581543" y="965"/>
                </a:lnTo>
                <a:lnTo>
                  <a:pt x="1576679" y="0"/>
                </a:lnTo>
                <a:lnTo>
                  <a:pt x="918883" y="0"/>
                </a:lnTo>
                <a:lnTo>
                  <a:pt x="886790" y="28181"/>
                </a:lnTo>
                <a:lnTo>
                  <a:pt x="885825" y="33045"/>
                </a:lnTo>
                <a:lnTo>
                  <a:pt x="885825" y="171450"/>
                </a:lnTo>
                <a:lnTo>
                  <a:pt x="885825" y="176491"/>
                </a:lnTo>
                <a:lnTo>
                  <a:pt x="914019" y="208572"/>
                </a:lnTo>
                <a:lnTo>
                  <a:pt x="918883" y="209537"/>
                </a:lnTo>
                <a:lnTo>
                  <a:pt x="1576679" y="209537"/>
                </a:lnTo>
                <a:lnTo>
                  <a:pt x="1608759" y="181356"/>
                </a:lnTo>
                <a:lnTo>
                  <a:pt x="1609725" y="176491"/>
                </a:lnTo>
                <a:lnTo>
                  <a:pt x="1609725" y="33045"/>
                </a:lnTo>
                <a:close/>
              </a:path>
            </a:pathLst>
          </a:custGeom>
          <a:solidFill>
            <a:srgbClr val="E6F6E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6" name="object 66" descr=""/>
          <p:cNvSpPr txBox="1"/>
          <p:nvPr/>
        </p:nvSpPr>
        <p:spPr>
          <a:xfrm>
            <a:off x="10096748" y="4344415"/>
            <a:ext cx="1479550" cy="18097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890905" algn="l"/>
              </a:tabLst>
            </a:pPr>
            <a:r>
              <a:rPr dirty="0" sz="1000" spc="-100">
                <a:solidFill>
                  <a:srgbClr val="2E7D32"/>
                </a:solidFill>
                <a:latin typeface="SimSun"/>
                <a:cs typeface="SimSun"/>
              </a:rPr>
              <a:t>新規取引</a:t>
            </a:r>
            <a:r>
              <a:rPr dirty="0" sz="1000" spc="-70">
                <a:solidFill>
                  <a:srgbClr val="2E7D32"/>
                </a:solidFill>
                <a:latin typeface="Noto Sans JP"/>
                <a:cs typeface="Noto Sans JP"/>
              </a:rPr>
              <a:t>3</a:t>
            </a:r>
            <a:r>
              <a:rPr dirty="0" sz="1000" spc="-50">
                <a:solidFill>
                  <a:srgbClr val="2E7D32"/>
                </a:solidFill>
                <a:latin typeface="SimSun"/>
                <a:cs typeface="SimSun"/>
              </a:rPr>
              <a:t>社</a:t>
            </a:r>
            <a:r>
              <a:rPr dirty="0" sz="1000">
                <a:solidFill>
                  <a:srgbClr val="2E7D32"/>
                </a:solidFill>
                <a:latin typeface="SimSun"/>
                <a:cs typeface="SimSun"/>
              </a:rPr>
              <a:t>	</a:t>
            </a:r>
            <a:r>
              <a:rPr dirty="0" sz="1000" spc="-100">
                <a:solidFill>
                  <a:srgbClr val="2E7D32"/>
                </a:solidFill>
                <a:latin typeface="SimSun"/>
                <a:cs typeface="SimSun"/>
              </a:rPr>
              <a:t>売上</a:t>
            </a:r>
            <a:r>
              <a:rPr dirty="0" sz="1000" spc="-80">
                <a:solidFill>
                  <a:srgbClr val="2E7D32"/>
                </a:solidFill>
                <a:latin typeface="Noto Sans JP"/>
                <a:cs typeface="Noto Sans JP"/>
              </a:rPr>
              <a:t>20%</a:t>
            </a:r>
            <a:r>
              <a:rPr dirty="0" sz="1000" spc="-50">
                <a:solidFill>
                  <a:srgbClr val="2E7D32"/>
                </a:solidFill>
                <a:latin typeface="SimSun"/>
                <a:cs typeface="SimSun"/>
              </a:rPr>
              <a:t>増</a:t>
            </a:r>
            <a:endParaRPr sz="1000">
              <a:latin typeface="SimSun"/>
              <a:cs typeface="SimSun"/>
            </a:endParaRPr>
          </a:p>
        </p:txBody>
      </p:sp>
      <p:sp>
        <p:nvSpPr>
          <p:cNvPr id="67" name="object 67" descr=""/>
          <p:cNvSpPr txBox="1"/>
          <p:nvPr/>
        </p:nvSpPr>
        <p:spPr>
          <a:xfrm>
            <a:off x="6349999" y="4598961"/>
            <a:ext cx="5354320" cy="7937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8700"/>
              </a:lnSpc>
              <a:spcBef>
                <a:spcPts val="90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地域内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異業種企業</a:t>
            </a:r>
            <a:r>
              <a:rPr dirty="0" sz="1150" spc="-125">
                <a:solidFill>
                  <a:srgbClr val="333333"/>
                </a:solidFill>
                <a:latin typeface="PMingLiU"/>
                <a:cs typeface="PMingLiU"/>
              </a:rPr>
              <a:t>とのマッチングによる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新商品開発支援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。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金融機関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と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連携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した</a:t>
            </a:r>
            <a:r>
              <a:rPr dirty="0" sz="1150" spc="-95">
                <a:solidFill>
                  <a:srgbClr val="333333"/>
                </a:solidFill>
                <a:latin typeface="SimSun"/>
                <a:cs typeface="SimSun"/>
              </a:rPr>
              <a:t>販路開拓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も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実現</a:t>
            </a:r>
            <a:r>
              <a:rPr dirty="0" sz="1150" spc="-50">
                <a:solidFill>
                  <a:srgbClr val="333333"/>
                </a:solidFill>
                <a:latin typeface="PMingLiU"/>
                <a:cs typeface="PMingLiU"/>
              </a:rPr>
              <a:t>。</a:t>
            </a:r>
            <a:endParaRPr sz="1150">
              <a:latin typeface="PMingLiU"/>
              <a:cs typeface="PMingLiU"/>
            </a:endParaRPr>
          </a:p>
          <a:p>
            <a:pPr marL="12700" marR="19050">
              <a:lnSpc>
                <a:spcPts val="1200"/>
              </a:lnSpc>
              <a:spcBef>
                <a:spcPts val="685"/>
              </a:spcBef>
            </a:pPr>
            <a:r>
              <a:rPr dirty="0" sz="1050" spc="-165" i="1">
                <a:solidFill>
                  <a:srgbClr val="4A5462"/>
                </a:solidFill>
                <a:latin typeface="Meiryo"/>
                <a:cs typeface="Meiryo"/>
              </a:rPr>
              <a:t>支援ポイント</a:t>
            </a:r>
            <a:r>
              <a:rPr dirty="0" sz="1000" spc="-35" i="1">
                <a:solidFill>
                  <a:srgbClr val="4A5462"/>
                </a:solidFill>
                <a:latin typeface="Arial"/>
                <a:cs typeface="Arial"/>
              </a:rPr>
              <a:t>: </a:t>
            </a:r>
            <a:r>
              <a:rPr dirty="0" sz="1050" spc="-165" i="1">
                <a:solidFill>
                  <a:srgbClr val="4A5462"/>
                </a:solidFill>
                <a:latin typeface="Meiryo"/>
                <a:cs typeface="Meiryo"/>
              </a:rPr>
              <a:t>商工会議所ネットワークの活用、定期的なビジネス交流会開催、金融機関</a:t>
            </a:r>
            <a:r>
              <a:rPr dirty="0" sz="1050" spc="-55" i="1">
                <a:solidFill>
                  <a:srgbClr val="4A5462"/>
                </a:solidFill>
                <a:latin typeface="Meiryo"/>
                <a:cs typeface="Meiryo"/>
              </a:rPr>
              <a:t>‧行政との連携</a:t>
            </a:r>
            <a:r>
              <a:rPr dirty="0" sz="1050" spc="-114" i="1">
                <a:solidFill>
                  <a:srgbClr val="4A5462"/>
                </a:solidFill>
                <a:latin typeface="Meiryo"/>
                <a:cs typeface="Meiryo"/>
              </a:rPr>
              <a:t>強化</a:t>
            </a:r>
            <a:endParaRPr sz="1050">
              <a:latin typeface="Meiryo"/>
              <a:cs typeface="Meiryo"/>
            </a:endParaRPr>
          </a:p>
        </p:txBody>
      </p:sp>
      <p:sp>
        <p:nvSpPr>
          <p:cNvPr id="68" name="object 68" descr=""/>
          <p:cNvSpPr txBox="1"/>
          <p:nvPr/>
        </p:nvSpPr>
        <p:spPr>
          <a:xfrm>
            <a:off x="6349999" y="5698119"/>
            <a:ext cx="3013710" cy="121285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1350" spc="-90" b="1">
                <a:solidFill>
                  <a:srgbClr val="374050"/>
                </a:solidFill>
                <a:latin typeface="BIZ UDPGothic"/>
                <a:cs typeface="BIZ UDPGothic"/>
              </a:rPr>
              <a:t>ベストプラクティス共有のコツ</a:t>
            </a:r>
            <a:endParaRPr sz="1350">
              <a:latin typeface="BIZ UDPGothic"/>
              <a:cs typeface="BIZ UDPGothic"/>
            </a:endParaRPr>
          </a:p>
          <a:p>
            <a:pPr marL="202565" marR="401955">
              <a:lnSpc>
                <a:spcPct val="130400"/>
              </a:lnSpc>
              <a:spcBef>
                <a:spcPts val="35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具体的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数値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‧プロセスを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含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めた</a:t>
            </a:r>
            <a:r>
              <a:rPr dirty="0" sz="1150" spc="-100">
                <a:solidFill>
                  <a:srgbClr val="333333"/>
                </a:solidFill>
                <a:latin typeface="SimSun"/>
                <a:cs typeface="SimSun"/>
              </a:rPr>
              <a:t>事例化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支援者自身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「学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び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」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明確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150" spc="-80">
                <a:solidFill>
                  <a:srgbClr val="333333"/>
                </a:solidFill>
                <a:latin typeface="SimSun"/>
                <a:cs typeface="SimSun"/>
              </a:rPr>
              <a:t>記録</a:t>
            </a:r>
            <a:endParaRPr sz="1150">
              <a:latin typeface="SimSun"/>
              <a:cs typeface="SimSun"/>
            </a:endParaRPr>
          </a:p>
          <a:p>
            <a:pPr marL="202565" marR="5080">
              <a:lnSpc>
                <a:spcPct val="130400"/>
              </a:lnSpc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他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指導員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が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再現</a:t>
            </a:r>
            <a:r>
              <a:rPr dirty="0" sz="1150" spc="-120">
                <a:solidFill>
                  <a:srgbClr val="333333"/>
                </a:solidFill>
                <a:latin typeface="PMingLiU"/>
                <a:cs typeface="PMingLiU"/>
              </a:rPr>
              <a:t>できる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形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でのドキュメント</a:t>
            </a:r>
            <a:r>
              <a:rPr dirty="0" sz="1150" spc="-70">
                <a:solidFill>
                  <a:srgbClr val="333333"/>
                </a:solidFill>
                <a:latin typeface="SimSun"/>
                <a:cs typeface="SimSun"/>
              </a:rPr>
              <a:t>化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定期的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成功事例共有会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80">
                <a:solidFill>
                  <a:srgbClr val="333333"/>
                </a:solidFill>
                <a:latin typeface="SimSun"/>
                <a:cs typeface="SimSun"/>
              </a:rPr>
              <a:t>開催</a:t>
            </a:r>
            <a:endParaRPr sz="1150">
              <a:latin typeface="SimSun"/>
              <a:cs typeface="SimSun"/>
            </a:endParaRPr>
          </a:p>
        </p:txBody>
      </p:sp>
      <p:grpSp>
        <p:nvGrpSpPr>
          <p:cNvPr id="69" name="object 69" descr=""/>
          <p:cNvGrpSpPr/>
          <p:nvPr/>
        </p:nvGrpSpPr>
        <p:grpSpPr>
          <a:xfrm>
            <a:off x="533399" y="7591424"/>
            <a:ext cx="266700" cy="381000"/>
            <a:chOff x="533399" y="7591424"/>
            <a:chExt cx="266700" cy="381000"/>
          </a:xfrm>
        </p:grpSpPr>
        <p:sp>
          <p:nvSpPr>
            <p:cNvPr id="70" name="object 70" descr=""/>
            <p:cNvSpPr/>
            <p:nvPr/>
          </p:nvSpPr>
          <p:spPr>
            <a:xfrm>
              <a:off x="533399" y="7591424"/>
              <a:ext cx="266700" cy="381000"/>
            </a:xfrm>
            <a:custGeom>
              <a:avLst/>
              <a:gdLst/>
              <a:ahLst/>
              <a:cxnLst/>
              <a:rect l="l" t="t" r="r" b="b"/>
              <a:pathLst>
                <a:path w="266700" h="381000">
                  <a:moveTo>
                    <a:pt x="133349" y="380999"/>
                  </a:moveTo>
                  <a:lnTo>
                    <a:pt x="94639" y="375258"/>
                  </a:lnTo>
                  <a:lnTo>
                    <a:pt x="59264" y="358525"/>
                  </a:lnTo>
                  <a:lnTo>
                    <a:pt x="30267" y="332246"/>
                  </a:lnTo>
                  <a:lnTo>
                    <a:pt x="10150" y="298679"/>
                  </a:lnTo>
                  <a:lnTo>
                    <a:pt x="640" y="260720"/>
                  </a:lnTo>
                  <a:lnTo>
                    <a:pt x="0" y="247649"/>
                  </a:lnTo>
                  <a:lnTo>
                    <a:pt x="0" y="133349"/>
                  </a:lnTo>
                  <a:lnTo>
                    <a:pt x="5740" y="94639"/>
                  </a:lnTo>
                  <a:lnTo>
                    <a:pt x="22473" y="59263"/>
                  </a:lnTo>
                  <a:lnTo>
                    <a:pt x="48752" y="30267"/>
                  </a:lnTo>
                  <a:lnTo>
                    <a:pt x="82319" y="10150"/>
                  </a:lnTo>
                  <a:lnTo>
                    <a:pt x="120279" y="640"/>
                  </a:lnTo>
                  <a:lnTo>
                    <a:pt x="133349" y="0"/>
                  </a:lnTo>
                  <a:lnTo>
                    <a:pt x="139901" y="160"/>
                  </a:lnTo>
                  <a:lnTo>
                    <a:pt x="178267" y="7791"/>
                  </a:lnTo>
                  <a:lnTo>
                    <a:pt x="212793" y="26245"/>
                  </a:lnTo>
                  <a:lnTo>
                    <a:pt x="240453" y="53905"/>
                  </a:lnTo>
                  <a:lnTo>
                    <a:pt x="258908" y="88432"/>
                  </a:lnTo>
                  <a:lnTo>
                    <a:pt x="266539" y="126798"/>
                  </a:lnTo>
                  <a:lnTo>
                    <a:pt x="266699" y="133349"/>
                  </a:lnTo>
                  <a:lnTo>
                    <a:pt x="266699" y="247649"/>
                  </a:lnTo>
                  <a:lnTo>
                    <a:pt x="260959" y="286358"/>
                  </a:lnTo>
                  <a:lnTo>
                    <a:pt x="244226" y="321734"/>
                  </a:lnTo>
                  <a:lnTo>
                    <a:pt x="217947" y="350731"/>
                  </a:lnTo>
                  <a:lnTo>
                    <a:pt x="184380" y="370848"/>
                  </a:lnTo>
                  <a:lnTo>
                    <a:pt x="146420" y="380358"/>
                  </a:lnTo>
                  <a:lnTo>
                    <a:pt x="133349" y="380999"/>
                  </a:lnTo>
                  <a:close/>
                </a:path>
              </a:pathLst>
            </a:custGeom>
            <a:solidFill>
              <a:srgbClr val="DAE9FE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71" name="object 71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14362" y="7715249"/>
              <a:ext cx="104768" cy="152399"/>
            </a:xfrm>
            <a:prstGeom prst="rect">
              <a:avLst/>
            </a:prstGeom>
          </p:spPr>
        </p:pic>
      </p:grpSp>
      <p:sp>
        <p:nvSpPr>
          <p:cNvPr id="72" name="object 72" descr=""/>
          <p:cNvSpPr txBox="1"/>
          <p:nvPr/>
        </p:nvSpPr>
        <p:spPr>
          <a:xfrm>
            <a:off x="939800" y="7527442"/>
            <a:ext cx="10692130" cy="482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95"/>
              </a:spcBef>
            </a:pPr>
            <a:r>
              <a:rPr dirty="0" sz="1350" spc="-210">
                <a:solidFill>
                  <a:srgbClr val="374050"/>
                </a:solidFill>
                <a:latin typeface="SimSun"/>
                <a:cs typeface="SimSun"/>
              </a:rPr>
              <a:t>「最も効果的な成果指標は、数値だけでなく 事業者の行動変容や自立性の向上も含めた複合的なものである。成功事例の中から 再現性の高い要素を抽出し、</a:t>
            </a:r>
            <a:r>
              <a:rPr dirty="0" sz="1350" spc="-200">
                <a:solidFill>
                  <a:srgbClr val="374050"/>
                </a:solidFill>
                <a:latin typeface="SimSun"/>
                <a:cs typeface="SimSun"/>
              </a:rPr>
              <a:t>組織的に共有することが指導力向上の鍵となる。」</a:t>
            </a:r>
            <a:endParaRPr sz="1350">
              <a:latin typeface="SimSun"/>
              <a:cs typeface="SimSun"/>
            </a:endParaRPr>
          </a:p>
        </p:txBody>
      </p:sp>
      <p:sp>
        <p:nvSpPr>
          <p:cNvPr id="73" name="object 73" descr=""/>
          <p:cNvSpPr/>
          <p:nvPr/>
        </p:nvSpPr>
        <p:spPr>
          <a:xfrm>
            <a:off x="76199" y="0"/>
            <a:ext cx="12115800" cy="819150"/>
          </a:xfrm>
          <a:custGeom>
            <a:avLst/>
            <a:gdLst/>
            <a:ahLst/>
            <a:cxnLst/>
            <a:rect l="l" t="t" r="r" b="b"/>
            <a:pathLst>
              <a:path w="12115800" h="819150">
                <a:moveTo>
                  <a:pt x="0" y="819149"/>
                </a:moveTo>
                <a:lnTo>
                  <a:pt x="12115799" y="819149"/>
                </a:lnTo>
                <a:lnTo>
                  <a:pt x="12115799" y="0"/>
                </a:lnTo>
                <a:lnTo>
                  <a:pt x="0" y="0"/>
                </a:lnTo>
                <a:lnTo>
                  <a:pt x="0" y="81914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 txBox="1">
            <a:spLocks noGrp="1"/>
          </p:cNvSpPr>
          <p:nvPr>
            <p:ph type="title"/>
          </p:nvPr>
        </p:nvSpPr>
        <p:spPr>
          <a:xfrm>
            <a:off x="368299" y="161797"/>
            <a:ext cx="3149600" cy="4908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335"/>
              <a:t>成果指標</a:t>
            </a:r>
            <a:r>
              <a:rPr dirty="0" spc="1750">
                <a:latin typeface="Tahoma"/>
                <a:cs typeface="Tahoma"/>
              </a:rPr>
              <a:t>‧</a:t>
            </a:r>
            <a:r>
              <a:rPr dirty="0" spc="-360"/>
              <a:t>成果事例</a:t>
            </a:r>
          </a:p>
        </p:txBody>
      </p:sp>
      <p:sp>
        <p:nvSpPr>
          <p:cNvPr id="75" name="object 75" descr=""/>
          <p:cNvSpPr/>
          <p:nvPr/>
        </p:nvSpPr>
        <p:spPr>
          <a:xfrm>
            <a:off x="0" y="0"/>
            <a:ext cx="76200" cy="819150"/>
          </a:xfrm>
          <a:custGeom>
            <a:avLst/>
            <a:gdLst/>
            <a:ahLst/>
            <a:cxnLst/>
            <a:rect l="l" t="t" r="r" b="b"/>
            <a:pathLst>
              <a:path w="76200" h="819150">
                <a:moveTo>
                  <a:pt x="76199" y="819149"/>
                </a:moveTo>
                <a:lnTo>
                  <a:pt x="0" y="819149"/>
                </a:lnTo>
                <a:lnTo>
                  <a:pt x="0" y="0"/>
                </a:lnTo>
                <a:lnTo>
                  <a:pt x="76199" y="0"/>
                </a:lnTo>
                <a:lnTo>
                  <a:pt x="76199" y="81914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" name="object 76" descr=""/>
          <p:cNvSpPr/>
          <p:nvPr/>
        </p:nvSpPr>
        <p:spPr>
          <a:xfrm>
            <a:off x="0" y="8258174"/>
            <a:ext cx="12192000" cy="95250"/>
          </a:xfrm>
          <a:custGeom>
            <a:avLst/>
            <a:gdLst/>
            <a:ahLst/>
            <a:cxnLst/>
            <a:rect l="l" t="t" r="r" b="b"/>
            <a:pathLst>
              <a:path w="12192000" h="95250">
                <a:moveTo>
                  <a:pt x="12191999" y="95249"/>
                </a:moveTo>
                <a:lnTo>
                  <a:pt x="0" y="95249"/>
                </a:lnTo>
                <a:lnTo>
                  <a:pt x="0" y="0"/>
                </a:lnTo>
                <a:lnTo>
                  <a:pt x="12191999" y="0"/>
                </a:lnTo>
                <a:lnTo>
                  <a:pt x="12191999" y="9524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77" name="object 77" descr=""/>
          <p:cNvGrpSpPr/>
          <p:nvPr/>
        </p:nvGrpSpPr>
        <p:grpSpPr>
          <a:xfrm>
            <a:off x="10706099" y="7839075"/>
            <a:ext cx="1295400" cy="323850"/>
            <a:chOff x="10706099" y="7839075"/>
            <a:chExt cx="1295400" cy="323850"/>
          </a:xfrm>
        </p:grpSpPr>
        <p:sp>
          <p:nvSpPr>
            <p:cNvPr id="78" name="object 78" descr=""/>
            <p:cNvSpPr/>
            <p:nvPr/>
          </p:nvSpPr>
          <p:spPr>
            <a:xfrm>
              <a:off x="10706099" y="7839075"/>
              <a:ext cx="1295400" cy="323850"/>
            </a:xfrm>
            <a:custGeom>
              <a:avLst/>
              <a:gdLst/>
              <a:ahLst/>
              <a:cxnLst/>
              <a:rect l="l" t="t" r="r" b="b"/>
              <a:pathLst>
                <a:path w="1295400" h="323850">
                  <a:moveTo>
                    <a:pt x="1262352" y="323849"/>
                  </a:moveTo>
                  <a:lnTo>
                    <a:pt x="33047" y="323849"/>
                  </a:lnTo>
                  <a:lnTo>
                    <a:pt x="28187" y="322883"/>
                  </a:lnTo>
                  <a:lnTo>
                    <a:pt x="966" y="295662"/>
                  </a:lnTo>
                  <a:lnTo>
                    <a:pt x="0" y="290802"/>
                  </a:lnTo>
                  <a:lnTo>
                    <a:pt x="0" y="285749"/>
                  </a:lnTo>
                  <a:lnTo>
                    <a:pt x="0" y="33047"/>
                  </a:lnTo>
                  <a:lnTo>
                    <a:pt x="28187" y="966"/>
                  </a:lnTo>
                  <a:lnTo>
                    <a:pt x="33047" y="0"/>
                  </a:lnTo>
                  <a:lnTo>
                    <a:pt x="1262352" y="0"/>
                  </a:lnTo>
                  <a:lnTo>
                    <a:pt x="1294433" y="28187"/>
                  </a:lnTo>
                  <a:lnTo>
                    <a:pt x="1295399" y="33047"/>
                  </a:lnTo>
                  <a:lnTo>
                    <a:pt x="1295399" y="290802"/>
                  </a:lnTo>
                  <a:lnTo>
                    <a:pt x="1267212" y="322883"/>
                  </a:lnTo>
                  <a:lnTo>
                    <a:pt x="1262352" y="32384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79" name="object 79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820399" y="7934324"/>
              <a:ext cx="133349" cy="133349"/>
            </a:xfrm>
            <a:prstGeom prst="rect">
              <a:avLst/>
            </a:prstGeom>
          </p:spPr>
        </p:pic>
      </p:grpSp>
      <p:sp>
        <p:nvSpPr>
          <p:cNvPr id="80" name="object 80" descr=""/>
          <p:cNvSpPr txBox="1"/>
          <p:nvPr/>
        </p:nvSpPr>
        <p:spPr>
          <a:xfrm>
            <a:off x="11000133" y="7935340"/>
            <a:ext cx="899794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00"/>
              </a:lnSpc>
            </a:pPr>
            <a:r>
              <a:rPr dirty="0" sz="1050" spc="-95">
                <a:solidFill>
                  <a:srgbClr val="FFFFFF"/>
                </a:solidFill>
                <a:latin typeface="Noto Sans JP"/>
                <a:cs typeface="Noto Sans JP"/>
              </a:rPr>
              <a:t>Genspark</a:t>
            </a:r>
            <a:r>
              <a:rPr dirty="0" sz="1050" spc="-10">
                <a:solidFill>
                  <a:srgbClr val="FFFFFF"/>
                </a:solidFill>
                <a:latin typeface="Noto Sans JP"/>
                <a:cs typeface="Noto Sans JP"/>
              </a:rPr>
              <a:t> </a:t>
            </a:r>
            <a:r>
              <a:rPr dirty="0" sz="1000" spc="-85">
                <a:solidFill>
                  <a:srgbClr val="FFFFFF"/>
                </a:solidFill>
                <a:latin typeface="SimSun"/>
                <a:cs typeface="SimSun"/>
              </a:rPr>
              <a:t>で作成</a:t>
            </a:r>
            <a:endParaRPr sz="1000">
              <a:latin typeface="SimSun"/>
              <a:cs typeface="SimSu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04799" y="1123949"/>
            <a:ext cx="47625" cy="342900"/>
          </a:xfrm>
          <a:custGeom>
            <a:avLst/>
            <a:gdLst/>
            <a:ahLst/>
            <a:cxnLst/>
            <a:rect l="l" t="t" r="r" b="b"/>
            <a:pathLst>
              <a:path w="47625" h="342900">
                <a:moveTo>
                  <a:pt x="47624" y="342899"/>
                </a:moveTo>
                <a:lnTo>
                  <a:pt x="0" y="342899"/>
                </a:lnTo>
                <a:lnTo>
                  <a:pt x="0" y="0"/>
                </a:lnTo>
                <a:lnTo>
                  <a:pt x="47624" y="0"/>
                </a:lnTo>
                <a:lnTo>
                  <a:pt x="47624" y="34289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04799" y="5162549"/>
            <a:ext cx="47625" cy="342900"/>
          </a:xfrm>
          <a:custGeom>
            <a:avLst/>
            <a:gdLst/>
            <a:ahLst/>
            <a:cxnLst/>
            <a:rect l="l" t="t" r="r" b="b"/>
            <a:pathLst>
              <a:path w="47625" h="342900">
                <a:moveTo>
                  <a:pt x="47624" y="342899"/>
                </a:moveTo>
                <a:lnTo>
                  <a:pt x="0" y="342899"/>
                </a:lnTo>
                <a:lnTo>
                  <a:pt x="0" y="0"/>
                </a:lnTo>
                <a:lnTo>
                  <a:pt x="47624" y="0"/>
                </a:lnTo>
                <a:lnTo>
                  <a:pt x="47624" y="34289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454025" y="1119632"/>
            <a:ext cx="2352675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114" b="1">
                <a:solidFill>
                  <a:srgbClr val="093767"/>
                </a:solidFill>
                <a:latin typeface="Trebuchet MS"/>
                <a:cs typeface="Trebuchet MS"/>
              </a:rPr>
              <a:t>10</a:t>
            </a:r>
            <a:r>
              <a:rPr dirty="0" sz="2000" spc="-75" b="1">
                <a:solidFill>
                  <a:srgbClr val="093767"/>
                </a:solidFill>
                <a:latin typeface="BIZ UDPGothic"/>
                <a:cs typeface="BIZ UDPGothic"/>
              </a:rPr>
              <a:t>のポイント振り返り</a:t>
            </a:r>
            <a:endParaRPr sz="2000">
              <a:latin typeface="BIZ UDPGothic"/>
              <a:cs typeface="BIZ UDPGothic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304799" y="1619250"/>
            <a:ext cx="5734050" cy="571500"/>
            <a:chOff x="304799" y="1619250"/>
            <a:chExt cx="5734050" cy="571500"/>
          </a:xfrm>
        </p:grpSpPr>
        <p:sp>
          <p:nvSpPr>
            <p:cNvPr id="6" name="object 6" descr=""/>
            <p:cNvSpPr/>
            <p:nvPr/>
          </p:nvSpPr>
          <p:spPr>
            <a:xfrm>
              <a:off x="304799" y="1619250"/>
              <a:ext cx="5734050" cy="571500"/>
            </a:xfrm>
            <a:custGeom>
              <a:avLst/>
              <a:gdLst/>
              <a:ahLst/>
              <a:cxnLst/>
              <a:rect l="l" t="t" r="r" b="b"/>
              <a:pathLst>
                <a:path w="5734050" h="571500">
                  <a:moveTo>
                    <a:pt x="5680651" y="571499"/>
                  </a:moveTo>
                  <a:lnTo>
                    <a:pt x="53397" y="571499"/>
                  </a:lnTo>
                  <a:lnTo>
                    <a:pt x="49681" y="571133"/>
                  </a:lnTo>
                  <a:lnTo>
                    <a:pt x="14085" y="552107"/>
                  </a:lnTo>
                  <a:lnTo>
                    <a:pt x="0" y="518102"/>
                  </a:lnTo>
                  <a:lnTo>
                    <a:pt x="0" y="514349"/>
                  </a:lnTo>
                  <a:lnTo>
                    <a:pt x="0" y="53397"/>
                  </a:lnTo>
                  <a:lnTo>
                    <a:pt x="19392" y="14085"/>
                  </a:lnTo>
                  <a:lnTo>
                    <a:pt x="53397" y="0"/>
                  </a:lnTo>
                  <a:lnTo>
                    <a:pt x="5680651" y="0"/>
                  </a:lnTo>
                  <a:lnTo>
                    <a:pt x="5719963" y="19391"/>
                  </a:lnTo>
                  <a:lnTo>
                    <a:pt x="5734048" y="53397"/>
                  </a:lnTo>
                  <a:lnTo>
                    <a:pt x="5734048" y="518102"/>
                  </a:lnTo>
                  <a:lnTo>
                    <a:pt x="5714655" y="557414"/>
                  </a:lnTo>
                  <a:lnTo>
                    <a:pt x="5684368" y="571133"/>
                  </a:lnTo>
                  <a:lnTo>
                    <a:pt x="5680651" y="571499"/>
                  </a:lnTo>
                  <a:close/>
                </a:path>
              </a:pathLst>
            </a:custGeom>
            <a:solidFill>
              <a:srgbClr val="F7F9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380999" y="1695449"/>
              <a:ext cx="266700" cy="266700"/>
            </a:xfrm>
            <a:custGeom>
              <a:avLst/>
              <a:gdLst/>
              <a:ahLst/>
              <a:cxnLst/>
              <a:rect l="l" t="t" r="r" b="b"/>
              <a:pathLst>
                <a:path w="266700" h="266700">
                  <a:moveTo>
                    <a:pt x="133349" y="266699"/>
                  </a:moveTo>
                  <a:lnTo>
                    <a:pt x="94640" y="260959"/>
                  </a:lnTo>
                  <a:lnTo>
                    <a:pt x="59264" y="244226"/>
                  </a:lnTo>
                  <a:lnTo>
                    <a:pt x="30267" y="217947"/>
                  </a:lnTo>
                  <a:lnTo>
                    <a:pt x="10150" y="184380"/>
                  </a:lnTo>
                  <a:lnTo>
                    <a:pt x="640" y="146420"/>
                  </a:lnTo>
                  <a:lnTo>
                    <a:pt x="0" y="133349"/>
                  </a:lnTo>
                  <a:lnTo>
                    <a:pt x="160" y="126798"/>
                  </a:lnTo>
                  <a:lnTo>
                    <a:pt x="7791" y="88432"/>
                  </a:lnTo>
                  <a:lnTo>
                    <a:pt x="26246" y="53906"/>
                  </a:lnTo>
                  <a:lnTo>
                    <a:pt x="53906" y="26245"/>
                  </a:lnTo>
                  <a:lnTo>
                    <a:pt x="88432" y="7791"/>
                  </a:lnTo>
                  <a:lnTo>
                    <a:pt x="126798" y="160"/>
                  </a:lnTo>
                  <a:lnTo>
                    <a:pt x="133349" y="0"/>
                  </a:lnTo>
                  <a:lnTo>
                    <a:pt x="139901" y="160"/>
                  </a:lnTo>
                  <a:lnTo>
                    <a:pt x="178266" y="7791"/>
                  </a:lnTo>
                  <a:lnTo>
                    <a:pt x="212793" y="26245"/>
                  </a:lnTo>
                  <a:lnTo>
                    <a:pt x="240453" y="53906"/>
                  </a:lnTo>
                  <a:lnTo>
                    <a:pt x="258908" y="88432"/>
                  </a:lnTo>
                  <a:lnTo>
                    <a:pt x="266539" y="126798"/>
                  </a:lnTo>
                  <a:lnTo>
                    <a:pt x="266699" y="133349"/>
                  </a:lnTo>
                  <a:lnTo>
                    <a:pt x="266539" y="139901"/>
                  </a:lnTo>
                  <a:lnTo>
                    <a:pt x="258908" y="178266"/>
                  </a:lnTo>
                  <a:lnTo>
                    <a:pt x="240453" y="212793"/>
                  </a:lnTo>
                  <a:lnTo>
                    <a:pt x="212793" y="240453"/>
                  </a:lnTo>
                  <a:lnTo>
                    <a:pt x="178267" y="258908"/>
                  </a:lnTo>
                  <a:lnTo>
                    <a:pt x="139901" y="266539"/>
                  </a:lnTo>
                  <a:lnTo>
                    <a:pt x="133349" y="266699"/>
                  </a:lnTo>
                  <a:close/>
                </a:path>
              </a:pathLst>
            </a:custGeom>
            <a:solidFill>
              <a:srgbClr val="093767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462210" y="1724311"/>
            <a:ext cx="104139" cy="2044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50" spc="-50" b="1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endParaRPr sz="1150">
              <a:latin typeface="Trebuchet MS"/>
              <a:cs typeface="Trebuchet MS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30249" y="1674487"/>
            <a:ext cx="2159000" cy="445134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中小企業支援制度</a:t>
            </a:r>
            <a:r>
              <a:rPr dirty="0" sz="1350" spc="-170" b="1">
                <a:solidFill>
                  <a:srgbClr val="1D40AF"/>
                </a:solidFill>
                <a:latin typeface="Meiryo"/>
                <a:cs typeface="Meiryo"/>
              </a:rPr>
              <a:t>への</a:t>
            </a: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深</a:t>
            </a:r>
            <a:r>
              <a:rPr dirty="0" sz="1350" spc="-170" b="1">
                <a:solidFill>
                  <a:srgbClr val="1D40AF"/>
                </a:solidFill>
                <a:latin typeface="Meiryo"/>
                <a:cs typeface="Meiryo"/>
              </a:rPr>
              <a:t>い</a:t>
            </a:r>
            <a:r>
              <a:rPr dirty="0" sz="1350" spc="-110" b="1">
                <a:solidFill>
                  <a:srgbClr val="1D40AF"/>
                </a:solidFill>
                <a:latin typeface="BIZ UDPGothic"/>
                <a:cs typeface="BIZ UDPGothic"/>
              </a:rPr>
              <a:t>理解</a:t>
            </a:r>
            <a:endParaRPr sz="1350">
              <a:latin typeface="BIZ UDPGothic"/>
              <a:cs typeface="BIZ UDPGothic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最新制度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把握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申請実務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80">
                <a:solidFill>
                  <a:srgbClr val="333333"/>
                </a:solidFill>
                <a:latin typeface="SimSun"/>
                <a:cs typeface="SimSun"/>
              </a:rPr>
              <a:t>習得</a:t>
            </a:r>
            <a:endParaRPr sz="1150">
              <a:latin typeface="SimSun"/>
              <a:cs typeface="SimSun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6153149" y="1619250"/>
            <a:ext cx="5734050" cy="571500"/>
            <a:chOff x="6153149" y="1619250"/>
            <a:chExt cx="5734050" cy="571500"/>
          </a:xfrm>
        </p:grpSpPr>
        <p:sp>
          <p:nvSpPr>
            <p:cNvPr id="11" name="object 11" descr=""/>
            <p:cNvSpPr/>
            <p:nvPr/>
          </p:nvSpPr>
          <p:spPr>
            <a:xfrm>
              <a:off x="6153149" y="1619250"/>
              <a:ext cx="5734050" cy="571500"/>
            </a:xfrm>
            <a:custGeom>
              <a:avLst/>
              <a:gdLst/>
              <a:ahLst/>
              <a:cxnLst/>
              <a:rect l="l" t="t" r="r" b="b"/>
              <a:pathLst>
                <a:path w="5734050" h="571500">
                  <a:moveTo>
                    <a:pt x="5680651" y="571499"/>
                  </a:moveTo>
                  <a:lnTo>
                    <a:pt x="53397" y="571499"/>
                  </a:lnTo>
                  <a:lnTo>
                    <a:pt x="49680" y="571133"/>
                  </a:lnTo>
                  <a:lnTo>
                    <a:pt x="14085" y="552107"/>
                  </a:lnTo>
                  <a:lnTo>
                    <a:pt x="0" y="518102"/>
                  </a:lnTo>
                  <a:lnTo>
                    <a:pt x="0" y="514349"/>
                  </a:lnTo>
                  <a:lnTo>
                    <a:pt x="0" y="53397"/>
                  </a:lnTo>
                  <a:lnTo>
                    <a:pt x="19391" y="14085"/>
                  </a:lnTo>
                  <a:lnTo>
                    <a:pt x="53397" y="0"/>
                  </a:lnTo>
                  <a:lnTo>
                    <a:pt x="5680651" y="0"/>
                  </a:lnTo>
                  <a:lnTo>
                    <a:pt x="5719963" y="19391"/>
                  </a:lnTo>
                  <a:lnTo>
                    <a:pt x="5734048" y="53397"/>
                  </a:lnTo>
                  <a:lnTo>
                    <a:pt x="5734048" y="518102"/>
                  </a:lnTo>
                  <a:lnTo>
                    <a:pt x="5714656" y="557414"/>
                  </a:lnTo>
                  <a:lnTo>
                    <a:pt x="5684367" y="571133"/>
                  </a:lnTo>
                  <a:lnTo>
                    <a:pt x="5680651" y="571499"/>
                  </a:lnTo>
                  <a:close/>
                </a:path>
              </a:pathLst>
            </a:custGeom>
            <a:solidFill>
              <a:srgbClr val="F7F9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6229349" y="1695449"/>
              <a:ext cx="266700" cy="266700"/>
            </a:xfrm>
            <a:custGeom>
              <a:avLst/>
              <a:gdLst/>
              <a:ahLst/>
              <a:cxnLst/>
              <a:rect l="l" t="t" r="r" b="b"/>
              <a:pathLst>
                <a:path w="266700" h="266700">
                  <a:moveTo>
                    <a:pt x="133349" y="266699"/>
                  </a:moveTo>
                  <a:lnTo>
                    <a:pt x="94639" y="260959"/>
                  </a:lnTo>
                  <a:lnTo>
                    <a:pt x="59263" y="244226"/>
                  </a:lnTo>
                  <a:lnTo>
                    <a:pt x="30266" y="217947"/>
                  </a:lnTo>
                  <a:lnTo>
                    <a:pt x="10149" y="184380"/>
                  </a:lnTo>
                  <a:lnTo>
                    <a:pt x="640" y="146420"/>
                  </a:lnTo>
                  <a:lnTo>
                    <a:pt x="0" y="133349"/>
                  </a:lnTo>
                  <a:lnTo>
                    <a:pt x="160" y="126798"/>
                  </a:lnTo>
                  <a:lnTo>
                    <a:pt x="7790" y="88432"/>
                  </a:lnTo>
                  <a:lnTo>
                    <a:pt x="26245" y="53906"/>
                  </a:lnTo>
                  <a:lnTo>
                    <a:pt x="53905" y="26245"/>
                  </a:lnTo>
                  <a:lnTo>
                    <a:pt x="88432" y="7791"/>
                  </a:lnTo>
                  <a:lnTo>
                    <a:pt x="126798" y="160"/>
                  </a:lnTo>
                  <a:lnTo>
                    <a:pt x="133349" y="0"/>
                  </a:lnTo>
                  <a:lnTo>
                    <a:pt x="139901" y="160"/>
                  </a:lnTo>
                  <a:lnTo>
                    <a:pt x="178266" y="7791"/>
                  </a:lnTo>
                  <a:lnTo>
                    <a:pt x="212793" y="26245"/>
                  </a:lnTo>
                  <a:lnTo>
                    <a:pt x="240453" y="53906"/>
                  </a:lnTo>
                  <a:lnTo>
                    <a:pt x="258907" y="88432"/>
                  </a:lnTo>
                  <a:lnTo>
                    <a:pt x="266539" y="126798"/>
                  </a:lnTo>
                  <a:lnTo>
                    <a:pt x="266699" y="133349"/>
                  </a:lnTo>
                  <a:lnTo>
                    <a:pt x="266539" y="139901"/>
                  </a:lnTo>
                  <a:lnTo>
                    <a:pt x="258907" y="178266"/>
                  </a:lnTo>
                  <a:lnTo>
                    <a:pt x="240453" y="212793"/>
                  </a:lnTo>
                  <a:lnTo>
                    <a:pt x="212793" y="240453"/>
                  </a:lnTo>
                  <a:lnTo>
                    <a:pt x="178266" y="258908"/>
                  </a:lnTo>
                  <a:lnTo>
                    <a:pt x="139901" y="266539"/>
                  </a:lnTo>
                  <a:lnTo>
                    <a:pt x="133349" y="266699"/>
                  </a:lnTo>
                  <a:close/>
                </a:path>
              </a:pathLst>
            </a:custGeom>
            <a:solidFill>
              <a:srgbClr val="093767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 descr=""/>
          <p:cNvSpPr txBox="1"/>
          <p:nvPr/>
        </p:nvSpPr>
        <p:spPr>
          <a:xfrm>
            <a:off x="6310560" y="1724311"/>
            <a:ext cx="104139" cy="2044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50" spc="-50" b="1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endParaRPr sz="1150">
              <a:latin typeface="Trebuchet MS"/>
              <a:cs typeface="Trebuchet MS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578600" y="1674487"/>
            <a:ext cx="1492250" cy="445134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350" spc="-170" b="1">
                <a:solidFill>
                  <a:srgbClr val="1D40AF"/>
                </a:solidFill>
                <a:latin typeface="Meiryo"/>
                <a:cs typeface="Meiryo"/>
              </a:rPr>
              <a:t>ヒアリング</a:t>
            </a: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力</a:t>
            </a:r>
            <a:r>
              <a:rPr dirty="0" sz="1350" spc="-170" b="1">
                <a:solidFill>
                  <a:srgbClr val="1D40AF"/>
                </a:solidFill>
                <a:latin typeface="Meiryo"/>
                <a:cs typeface="Meiryo"/>
              </a:rPr>
              <a:t>の</a:t>
            </a:r>
            <a:r>
              <a:rPr dirty="0" sz="1350" spc="-110" b="1">
                <a:solidFill>
                  <a:srgbClr val="1D40AF"/>
                </a:solidFill>
                <a:latin typeface="BIZ UDPGothic"/>
                <a:cs typeface="BIZ UDPGothic"/>
              </a:rPr>
              <a:t>向上</a:t>
            </a:r>
            <a:endParaRPr sz="1350">
              <a:latin typeface="BIZ UDPGothic"/>
              <a:cs typeface="BIZ UDPGothic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傾聴技術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と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質問力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80">
                <a:solidFill>
                  <a:srgbClr val="333333"/>
                </a:solidFill>
                <a:latin typeface="SimSun"/>
                <a:cs typeface="SimSun"/>
              </a:rPr>
              <a:t>強化</a:t>
            </a:r>
            <a:endParaRPr sz="1150">
              <a:latin typeface="SimSun"/>
              <a:cs typeface="SimSun"/>
            </a:endParaRPr>
          </a:p>
        </p:txBody>
      </p:sp>
      <p:grpSp>
        <p:nvGrpSpPr>
          <p:cNvPr id="15" name="object 15" descr=""/>
          <p:cNvGrpSpPr/>
          <p:nvPr/>
        </p:nvGrpSpPr>
        <p:grpSpPr>
          <a:xfrm>
            <a:off x="304799" y="2305049"/>
            <a:ext cx="5734050" cy="571500"/>
            <a:chOff x="304799" y="2305049"/>
            <a:chExt cx="5734050" cy="571500"/>
          </a:xfrm>
        </p:grpSpPr>
        <p:sp>
          <p:nvSpPr>
            <p:cNvPr id="16" name="object 16" descr=""/>
            <p:cNvSpPr/>
            <p:nvPr/>
          </p:nvSpPr>
          <p:spPr>
            <a:xfrm>
              <a:off x="304799" y="2305049"/>
              <a:ext cx="5734050" cy="571500"/>
            </a:xfrm>
            <a:custGeom>
              <a:avLst/>
              <a:gdLst/>
              <a:ahLst/>
              <a:cxnLst/>
              <a:rect l="l" t="t" r="r" b="b"/>
              <a:pathLst>
                <a:path w="5734050" h="571500">
                  <a:moveTo>
                    <a:pt x="5680651" y="571499"/>
                  </a:moveTo>
                  <a:lnTo>
                    <a:pt x="53397" y="571499"/>
                  </a:lnTo>
                  <a:lnTo>
                    <a:pt x="49681" y="571133"/>
                  </a:lnTo>
                  <a:lnTo>
                    <a:pt x="14085" y="552107"/>
                  </a:lnTo>
                  <a:lnTo>
                    <a:pt x="0" y="518102"/>
                  </a:lnTo>
                  <a:lnTo>
                    <a:pt x="0" y="514349"/>
                  </a:lnTo>
                  <a:lnTo>
                    <a:pt x="0" y="53397"/>
                  </a:lnTo>
                  <a:lnTo>
                    <a:pt x="19392" y="14085"/>
                  </a:lnTo>
                  <a:lnTo>
                    <a:pt x="53397" y="0"/>
                  </a:lnTo>
                  <a:lnTo>
                    <a:pt x="5680651" y="0"/>
                  </a:lnTo>
                  <a:lnTo>
                    <a:pt x="5719963" y="19391"/>
                  </a:lnTo>
                  <a:lnTo>
                    <a:pt x="5734048" y="53397"/>
                  </a:lnTo>
                  <a:lnTo>
                    <a:pt x="5734048" y="518102"/>
                  </a:lnTo>
                  <a:lnTo>
                    <a:pt x="5714655" y="557414"/>
                  </a:lnTo>
                  <a:lnTo>
                    <a:pt x="5684368" y="571133"/>
                  </a:lnTo>
                  <a:lnTo>
                    <a:pt x="5680651" y="571499"/>
                  </a:lnTo>
                  <a:close/>
                </a:path>
              </a:pathLst>
            </a:custGeom>
            <a:solidFill>
              <a:srgbClr val="F7F9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380999" y="2381249"/>
              <a:ext cx="266700" cy="266700"/>
            </a:xfrm>
            <a:custGeom>
              <a:avLst/>
              <a:gdLst/>
              <a:ahLst/>
              <a:cxnLst/>
              <a:rect l="l" t="t" r="r" b="b"/>
              <a:pathLst>
                <a:path w="266700" h="266700">
                  <a:moveTo>
                    <a:pt x="133349" y="266699"/>
                  </a:moveTo>
                  <a:lnTo>
                    <a:pt x="94640" y="260958"/>
                  </a:lnTo>
                  <a:lnTo>
                    <a:pt x="59264" y="244226"/>
                  </a:lnTo>
                  <a:lnTo>
                    <a:pt x="30267" y="217946"/>
                  </a:lnTo>
                  <a:lnTo>
                    <a:pt x="10150" y="184380"/>
                  </a:lnTo>
                  <a:lnTo>
                    <a:pt x="640" y="146420"/>
                  </a:lnTo>
                  <a:lnTo>
                    <a:pt x="0" y="133349"/>
                  </a:lnTo>
                  <a:lnTo>
                    <a:pt x="160" y="126798"/>
                  </a:lnTo>
                  <a:lnTo>
                    <a:pt x="7791" y="88432"/>
                  </a:lnTo>
                  <a:lnTo>
                    <a:pt x="26246" y="53906"/>
                  </a:lnTo>
                  <a:lnTo>
                    <a:pt x="53906" y="26246"/>
                  </a:lnTo>
                  <a:lnTo>
                    <a:pt x="88432" y="7791"/>
                  </a:lnTo>
                  <a:lnTo>
                    <a:pt x="126798" y="160"/>
                  </a:lnTo>
                  <a:lnTo>
                    <a:pt x="133349" y="0"/>
                  </a:lnTo>
                  <a:lnTo>
                    <a:pt x="139901" y="160"/>
                  </a:lnTo>
                  <a:lnTo>
                    <a:pt x="178266" y="7791"/>
                  </a:lnTo>
                  <a:lnTo>
                    <a:pt x="212793" y="26246"/>
                  </a:lnTo>
                  <a:lnTo>
                    <a:pt x="240453" y="53906"/>
                  </a:lnTo>
                  <a:lnTo>
                    <a:pt x="258908" y="88432"/>
                  </a:lnTo>
                  <a:lnTo>
                    <a:pt x="266539" y="126798"/>
                  </a:lnTo>
                  <a:lnTo>
                    <a:pt x="266699" y="133349"/>
                  </a:lnTo>
                  <a:lnTo>
                    <a:pt x="266539" y="139901"/>
                  </a:lnTo>
                  <a:lnTo>
                    <a:pt x="258908" y="178266"/>
                  </a:lnTo>
                  <a:lnTo>
                    <a:pt x="240453" y="212792"/>
                  </a:lnTo>
                  <a:lnTo>
                    <a:pt x="212793" y="240453"/>
                  </a:lnTo>
                  <a:lnTo>
                    <a:pt x="178267" y="258907"/>
                  </a:lnTo>
                  <a:lnTo>
                    <a:pt x="139901" y="266539"/>
                  </a:lnTo>
                  <a:lnTo>
                    <a:pt x="133349" y="266699"/>
                  </a:lnTo>
                  <a:close/>
                </a:path>
              </a:pathLst>
            </a:custGeom>
            <a:solidFill>
              <a:srgbClr val="093767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 descr=""/>
          <p:cNvSpPr txBox="1"/>
          <p:nvPr/>
        </p:nvSpPr>
        <p:spPr>
          <a:xfrm>
            <a:off x="462210" y="2410111"/>
            <a:ext cx="104139" cy="2044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50" spc="-50" b="1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endParaRPr sz="1150">
              <a:latin typeface="Trebuchet MS"/>
              <a:cs typeface="Trebuchet MS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730249" y="2360287"/>
            <a:ext cx="1758950" cy="445134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経営分析</a:t>
            </a:r>
            <a:r>
              <a:rPr dirty="0" sz="1350" spc="-170" b="1">
                <a:solidFill>
                  <a:srgbClr val="1D40AF"/>
                </a:solidFill>
                <a:latin typeface="Meiryo"/>
                <a:cs typeface="Meiryo"/>
              </a:rPr>
              <a:t>スキルの</a:t>
            </a:r>
            <a:r>
              <a:rPr dirty="0" sz="1350" spc="-110" b="1">
                <a:solidFill>
                  <a:srgbClr val="1D40AF"/>
                </a:solidFill>
                <a:latin typeface="BIZ UDPGothic"/>
                <a:cs typeface="BIZ UDPGothic"/>
              </a:rPr>
              <a:t>強化</a:t>
            </a:r>
            <a:endParaRPr sz="1350">
              <a:latin typeface="BIZ UDPGothic"/>
              <a:cs typeface="BIZ UDPGothic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財務分析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と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業種別特性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90">
                <a:solidFill>
                  <a:srgbClr val="333333"/>
                </a:solidFill>
                <a:latin typeface="SimSun"/>
                <a:cs typeface="SimSun"/>
              </a:rPr>
              <a:t>理解</a:t>
            </a:r>
            <a:endParaRPr sz="1150">
              <a:latin typeface="SimSun"/>
              <a:cs typeface="SimSun"/>
            </a:endParaRPr>
          </a:p>
        </p:txBody>
      </p:sp>
      <p:grpSp>
        <p:nvGrpSpPr>
          <p:cNvPr id="20" name="object 20" descr=""/>
          <p:cNvGrpSpPr/>
          <p:nvPr/>
        </p:nvGrpSpPr>
        <p:grpSpPr>
          <a:xfrm>
            <a:off x="6153149" y="2305049"/>
            <a:ext cx="5734050" cy="571500"/>
            <a:chOff x="6153149" y="2305049"/>
            <a:chExt cx="5734050" cy="571500"/>
          </a:xfrm>
        </p:grpSpPr>
        <p:sp>
          <p:nvSpPr>
            <p:cNvPr id="21" name="object 21" descr=""/>
            <p:cNvSpPr/>
            <p:nvPr/>
          </p:nvSpPr>
          <p:spPr>
            <a:xfrm>
              <a:off x="6153149" y="2305049"/>
              <a:ext cx="5734050" cy="571500"/>
            </a:xfrm>
            <a:custGeom>
              <a:avLst/>
              <a:gdLst/>
              <a:ahLst/>
              <a:cxnLst/>
              <a:rect l="l" t="t" r="r" b="b"/>
              <a:pathLst>
                <a:path w="5734050" h="571500">
                  <a:moveTo>
                    <a:pt x="5680651" y="571499"/>
                  </a:moveTo>
                  <a:lnTo>
                    <a:pt x="53397" y="571499"/>
                  </a:lnTo>
                  <a:lnTo>
                    <a:pt x="49680" y="571133"/>
                  </a:lnTo>
                  <a:lnTo>
                    <a:pt x="14085" y="552107"/>
                  </a:lnTo>
                  <a:lnTo>
                    <a:pt x="0" y="518102"/>
                  </a:lnTo>
                  <a:lnTo>
                    <a:pt x="0" y="514349"/>
                  </a:lnTo>
                  <a:lnTo>
                    <a:pt x="0" y="53397"/>
                  </a:lnTo>
                  <a:lnTo>
                    <a:pt x="19391" y="14085"/>
                  </a:lnTo>
                  <a:lnTo>
                    <a:pt x="53397" y="0"/>
                  </a:lnTo>
                  <a:lnTo>
                    <a:pt x="5680651" y="0"/>
                  </a:lnTo>
                  <a:lnTo>
                    <a:pt x="5719963" y="19391"/>
                  </a:lnTo>
                  <a:lnTo>
                    <a:pt x="5734048" y="53397"/>
                  </a:lnTo>
                  <a:lnTo>
                    <a:pt x="5734048" y="518102"/>
                  </a:lnTo>
                  <a:lnTo>
                    <a:pt x="5714656" y="557414"/>
                  </a:lnTo>
                  <a:lnTo>
                    <a:pt x="5684367" y="571133"/>
                  </a:lnTo>
                  <a:lnTo>
                    <a:pt x="5680651" y="571499"/>
                  </a:lnTo>
                  <a:close/>
                </a:path>
              </a:pathLst>
            </a:custGeom>
            <a:solidFill>
              <a:srgbClr val="F7F9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6229349" y="2381249"/>
              <a:ext cx="266700" cy="266700"/>
            </a:xfrm>
            <a:custGeom>
              <a:avLst/>
              <a:gdLst/>
              <a:ahLst/>
              <a:cxnLst/>
              <a:rect l="l" t="t" r="r" b="b"/>
              <a:pathLst>
                <a:path w="266700" h="266700">
                  <a:moveTo>
                    <a:pt x="133349" y="266699"/>
                  </a:moveTo>
                  <a:lnTo>
                    <a:pt x="94639" y="260958"/>
                  </a:lnTo>
                  <a:lnTo>
                    <a:pt x="59263" y="244226"/>
                  </a:lnTo>
                  <a:lnTo>
                    <a:pt x="30266" y="217946"/>
                  </a:lnTo>
                  <a:lnTo>
                    <a:pt x="10149" y="184380"/>
                  </a:lnTo>
                  <a:lnTo>
                    <a:pt x="640" y="146420"/>
                  </a:lnTo>
                  <a:lnTo>
                    <a:pt x="0" y="133349"/>
                  </a:lnTo>
                  <a:lnTo>
                    <a:pt x="160" y="126798"/>
                  </a:lnTo>
                  <a:lnTo>
                    <a:pt x="7790" y="88432"/>
                  </a:lnTo>
                  <a:lnTo>
                    <a:pt x="26245" y="53906"/>
                  </a:lnTo>
                  <a:lnTo>
                    <a:pt x="53905" y="26246"/>
                  </a:lnTo>
                  <a:lnTo>
                    <a:pt x="88432" y="7791"/>
                  </a:lnTo>
                  <a:lnTo>
                    <a:pt x="126798" y="160"/>
                  </a:lnTo>
                  <a:lnTo>
                    <a:pt x="133349" y="0"/>
                  </a:lnTo>
                  <a:lnTo>
                    <a:pt x="139901" y="160"/>
                  </a:lnTo>
                  <a:lnTo>
                    <a:pt x="178266" y="7791"/>
                  </a:lnTo>
                  <a:lnTo>
                    <a:pt x="212793" y="26246"/>
                  </a:lnTo>
                  <a:lnTo>
                    <a:pt x="240453" y="53906"/>
                  </a:lnTo>
                  <a:lnTo>
                    <a:pt x="258907" y="88432"/>
                  </a:lnTo>
                  <a:lnTo>
                    <a:pt x="266539" y="126798"/>
                  </a:lnTo>
                  <a:lnTo>
                    <a:pt x="266699" y="133349"/>
                  </a:lnTo>
                  <a:lnTo>
                    <a:pt x="266539" y="139901"/>
                  </a:lnTo>
                  <a:lnTo>
                    <a:pt x="258907" y="178266"/>
                  </a:lnTo>
                  <a:lnTo>
                    <a:pt x="240453" y="212792"/>
                  </a:lnTo>
                  <a:lnTo>
                    <a:pt x="212793" y="240453"/>
                  </a:lnTo>
                  <a:lnTo>
                    <a:pt x="178266" y="258907"/>
                  </a:lnTo>
                  <a:lnTo>
                    <a:pt x="139901" y="266539"/>
                  </a:lnTo>
                  <a:lnTo>
                    <a:pt x="133349" y="266699"/>
                  </a:lnTo>
                  <a:close/>
                </a:path>
              </a:pathLst>
            </a:custGeom>
            <a:solidFill>
              <a:srgbClr val="093767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" name="object 23" descr=""/>
          <p:cNvSpPr txBox="1"/>
          <p:nvPr/>
        </p:nvSpPr>
        <p:spPr>
          <a:xfrm>
            <a:off x="6310560" y="2410111"/>
            <a:ext cx="104139" cy="2044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50" spc="-50" b="1">
                <a:solidFill>
                  <a:srgbClr val="FFFFFF"/>
                </a:solidFill>
                <a:latin typeface="Trebuchet MS"/>
                <a:cs typeface="Trebuchet MS"/>
              </a:rPr>
              <a:t>4</a:t>
            </a:r>
            <a:endParaRPr sz="1150">
              <a:latin typeface="Trebuchet MS"/>
              <a:cs typeface="Trebuchet MS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578600" y="2360287"/>
            <a:ext cx="2146300" cy="445134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350" spc="-110" b="1">
                <a:solidFill>
                  <a:srgbClr val="1D40AF"/>
                </a:solidFill>
                <a:latin typeface="Meiryo"/>
                <a:cs typeface="Meiryo"/>
              </a:rPr>
              <a:t>デジタル‧</a:t>
            </a:r>
            <a:r>
              <a:rPr dirty="0" sz="1350" spc="190" b="1">
                <a:solidFill>
                  <a:srgbClr val="1D40AF"/>
                </a:solidFill>
                <a:latin typeface="Noto Sans JP"/>
                <a:cs typeface="Noto Sans JP"/>
              </a:rPr>
              <a:t>IT</a:t>
            </a:r>
            <a:r>
              <a:rPr dirty="0" sz="1350" spc="-180" b="1">
                <a:solidFill>
                  <a:srgbClr val="1D40AF"/>
                </a:solidFill>
                <a:latin typeface="Meiryo"/>
                <a:cs typeface="Meiryo"/>
              </a:rPr>
              <a:t>リテラシーの</a:t>
            </a:r>
            <a:r>
              <a:rPr dirty="0" sz="1350" spc="-110" b="1">
                <a:solidFill>
                  <a:srgbClr val="1D40AF"/>
                </a:solidFill>
                <a:latin typeface="BIZ UDPGothic"/>
                <a:cs typeface="BIZ UDPGothic"/>
              </a:rPr>
              <a:t>強化</a:t>
            </a:r>
            <a:endParaRPr sz="1350">
              <a:latin typeface="BIZ UDPGothic"/>
              <a:cs typeface="BIZ UDPGothic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最新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ツールの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活用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と</a:t>
            </a:r>
            <a:r>
              <a:rPr dirty="0" sz="1150" spc="-90">
                <a:solidFill>
                  <a:srgbClr val="333333"/>
                </a:solidFill>
                <a:latin typeface="SimSun"/>
                <a:cs typeface="SimSun"/>
              </a:rPr>
              <a:t>指導力</a:t>
            </a:r>
            <a:endParaRPr sz="1150">
              <a:latin typeface="SimSun"/>
              <a:cs typeface="SimSun"/>
            </a:endParaRPr>
          </a:p>
        </p:txBody>
      </p:sp>
      <p:grpSp>
        <p:nvGrpSpPr>
          <p:cNvPr id="25" name="object 25" descr=""/>
          <p:cNvGrpSpPr/>
          <p:nvPr/>
        </p:nvGrpSpPr>
        <p:grpSpPr>
          <a:xfrm>
            <a:off x="304799" y="2990849"/>
            <a:ext cx="5734050" cy="571500"/>
            <a:chOff x="304799" y="2990849"/>
            <a:chExt cx="5734050" cy="571500"/>
          </a:xfrm>
        </p:grpSpPr>
        <p:sp>
          <p:nvSpPr>
            <p:cNvPr id="26" name="object 26" descr=""/>
            <p:cNvSpPr/>
            <p:nvPr/>
          </p:nvSpPr>
          <p:spPr>
            <a:xfrm>
              <a:off x="304799" y="2990849"/>
              <a:ext cx="5734050" cy="571500"/>
            </a:xfrm>
            <a:custGeom>
              <a:avLst/>
              <a:gdLst/>
              <a:ahLst/>
              <a:cxnLst/>
              <a:rect l="l" t="t" r="r" b="b"/>
              <a:pathLst>
                <a:path w="5734050" h="571500">
                  <a:moveTo>
                    <a:pt x="5680651" y="571499"/>
                  </a:moveTo>
                  <a:lnTo>
                    <a:pt x="53397" y="571499"/>
                  </a:lnTo>
                  <a:lnTo>
                    <a:pt x="49681" y="571133"/>
                  </a:lnTo>
                  <a:lnTo>
                    <a:pt x="14085" y="552107"/>
                  </a:lnTo>
                  <a:lnTo>
                    <a:pt x="0" y="518102"/>
                  </a:lnTo>
                  <a:lnTo>
                    <a:pt x="0" y="514349"/>
                  </a:lnTo>
                  <a:lnTo>
                    <a:pt x="0" y="53397"/>
                  </a:lnTo>
                  <a:lnTo>
                    <a:pt x="19392" y="14084"/>
                  </a:lnTo>
                  <a:lnTo>
                    <a:pt x="53397" y="0"/>
                  </a:lnTo>
                  <a:lnTo>
                    <a:pt x="5680651" y="0"/>
                  </a:lnTo>
                  <a:lnTo>
                    <a:pt x="5719963" y="19391"/>
                  </a:lnTo>
                  <a:lnTo>
                    <a:pt x="5734048" y="53397"/>
                  </a:lnTo>
                  <a:lnTo>
                    <a:pt x="5734048" y="518102"/>
                  </a:lnTo>
                  <a:lnTo>
                    <a:pt x="5714655" y="557414"/>
                  </a:lnTo>
                  <a:lnTo>
                    <a:pt x="5684368" y="571133"/>
                  </a:lnTo>
                  <a:lnTo>
                    <a:pt x="5680651" y="571499"/>
                  </a:lnTo>
                  <a:close/>
                </a:path>
              </a:pathLst>
            </a:custGeom>
            <a:solidFill>
              <a:srgbClr val="F7F9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380999" y="3067049"/>
              <a:ext cx="266700" cy="266700"/>
            </a:xfrm>
            <a:custGeom>
              <a:avLst/>
              <a:gdLst/>
              <a:ahLst/>
              <a:cxnLst/>
              <a:rect l="l" t="t" r="r" b="b"/>
              <a:pathLst>
                <a:path w="266700" h="266700">
                  <a:moveTo>
                    <a:pt x="133349" y="266699"/>
                  </a:moveTo>
                  <a:lnTo>
                    <a:pt x="94640" y="260958"/>
                  </a:lnTo>
                  <a:lnTo>
                    <a:pt x="59264" y="244226"/>
                  </a:lnTo>
                  <a:lnTo>
                    <a:pt x="30267" y="217946"/>
                  </a:lnTo>
                  <a:lnTo>
                    <a:pt x="10150" y="184380"/>
                  </a:lnTo>
                  <a:lnTo>
                    <a:pt x="640" y="146420"/>
                  </a:lnTo>
                  <a:lnTo>
                    <a:pt x="0" y="133349"/>
                  </a:lnTo>
                  <a:lnTo>
                    <a:pt x="160" y="126798"/>
                  </a:lnTo>
                  <a:lnTo>
                    <a:pt x="7791" y="88432"/>
                  </a:lnTo>
                  <a:lnTo>
                    <a:pt x="26246" y="53906"/>
                  </a:lnTo>
                  <a:lnTo>
                    <a:pt x="53906" y="26246"/>
                  </a:lnTo>
                  <a:lnTo>
                    <a:pt x="88432" y="7791"/>
                  </a:lnTo>
                  <a:lnTo>
                    <a:pt x="126798" y="160"/>
                  </a:lnTo>
                  <a:lnTo>
                    <a:pt x="133349" y="0"/>
                  </a:lnTo>
                  <a:lnTo>
                    <a:pt x="139901" y="160"/>
                  </a:lnTo>
                  <a:lnTo>
                    <a:pt x="178266" y="7791"/>
                  </a:lnTo>
                  <a:lnTo>
                    <a:pt x="212793" y="26246"/>
                  </a:lnTo>
                  <a:lnTo>
                    <a:pt x="240453" y="53906"/>
                  </a:lnTo>
                  <a:lnTo>
                    <a:pt x="258908" y="88432"/>
                  </a:lnTo>
                  <a:lnTo>
                    <a:pt x="266539" y="126798"/>
                  </a:lnTo>
                  <a:lnTo>
                    <a:pt x="266699" y="133349"/>
                  </a:lnTo>
                  <a:lnTo>
                    <a:pt x="266539" y="139900"/>
                  </a:lnTo>
                  <a:lnTo>
                    <a:pt x="258908" y="178266"/>
                  </a:lnTo>
                  <a:lnTo>
                    <a:pt x="240453" y="212793"/>
                  </a:lnTo>
                  <a:lnTo>
                    <a:pt x="212793" y="240453"/>
                  </a:lnTo>
                  <a:lnTo>
                    <a:pt x="178267" y="258907"/>
                  </a:lnTo>
                  <a:lnTo>
                    <a:pt x="139901" y="266539"/>
                  </a:lnTo>
                  <a:lnTo>
                    <a:pt x="133349" y="266699"/>
                  </a:lnTo>
                  <a:close/>
                </a:path>
              </a:pathLst>
            </a:custGeom>
            <a:solidFill>
              <a:srgbClr val="093767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8" name="object 28" descr=""/>
          <p:cNvSpPr txBox="1"/>
          <p:nvPr/>
        </p:nvSpPr>
        <p:spPr>
          <a:xfrm>
            <a:off x="462210" y="3095911"/>
            <a:ext cx="104139" cy="2044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50" spc="-50" b="1">
                <a:solidFill>
                  <a:srgbClr val="FFFFFF"/>
                </a:solidFill>
                <a:latin typeface="Trebuchet MS"/>
                <a:cs typeface="Trebuchet MS"/>
              </a:rPr>
              <a:t>5</a:t>
            </a:r>
            <a:endParaRPr sz="1150">
              <a:latin typeface="Trebuchet MS"/>
              <a:cs typeface="Trebuchet MS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730249" y="3046087"/>
            <a:ext cx="2159000" cy="445134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地域</a:t>
            </a:r>
            <a:r>
              <a:rPr dirty="0" sz="1350" spc="-170" b="1">
                <a:solidFill>
                  <a:srgbClr val="1D40AF"/>
                </a:solidFill>
                <a:latin typeface="Meiryo"/>
                <a:cs typeface="Meiryo"/>
              </a:rPr>
              <a:t>ネットワークの</a:t>
            </a: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構築</a:t>
            </a:r>
            <a:r>
              <a:rPr dirty="0" sz="1350" spc="730" b="1">
                <a:solidFill>
                  <a:srgbClr val="1D40AF"/>
                </a:solidFill>
                <a:latin typeface="Meiryo"/>
                <a:cs typeface="Meiryo"/>
              </a:rPr>
              <a:t>‧</a:t>
            </a:r>
            <a:r>
              <a:rPr dirty="0" sz="1350" spc="-110" b="1">
                <a:solidFill>
                  <a:srgbClr val="1D40AF"/>
                </a:solidFill>
                <a:latin typeface="BIZ UDPGothic"/>
                <a:cs typeface="BIZ UDPGothic"/>
              </a:rPr>
              <a:t>活用</a:t>
            </a:r>
            <a:endParaRPr sz="1350">
              <a:latin typeface="BIZ UDPGothic"/>
              <a:cs typeface="BIZ UDPGothic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多様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連携</a:t>
            </a:r>
            <a:r>
              <a:rPr dirty="0" sz="1150" spc="-125">
                <a:solidFill>
                  <a:srgbClr val="333333"/>
                </a:solidFill>
                <a:latin typeface="PMingLiU"/>
                <a:cs typeface="PMingLiU"/>
              </a:rPr>
              <a:t>リソースの</a:t>
            </a:r>
            <a:r>
              <a:rPr dirty="0" sz="1150" spc="-80">
                <a:solidFill>
                  <a:srgbClr val="333333"/>
                </a:solidFill>
                <a:latin typeface="SimSun"/>
                <a:cs typeface="SimSun"/>
              </a:rPr>
              <a:t>活用</a:t>
            </a:r>
            <a:endParaRPr sz="1150">
              <a:latin typeface="SimSun"/>
              <a:cs typeface="SimSun"/>
            </a:endParaRPr>
          </a:p>
        </p:txBody>
      </p:sp>
      <p:grpSp>
        <p:nvGrpSpPr>
          <p:cNvPr id="30" name="object 30" descr=""/>
          <p:cNvGrpSpPr/>
          <p:nvPr/>
        </p:nvGrpSpPr>
        <p:grpSpPr>
          <a:xfrm>
            <a:off x="6153149" y="2990849"/>
            <a:ext cx="5734050" cy="571500"/>
            <a:chOff x="6153149" y="2990849"/>
            <a:chExt cx="5734050" cy="571500"/>
          </a:xfrm>
        </p:grpSpPr>
        <p:sp>
          <p:nvSpPr>
            <p:cNvPr id="31" name="object 31" descr=""/>
            <p:cNvSpPr/>
            <p:nvPr/>
          </p:nvSpPr>
          <p:spPr>
            <a:xfrm>
              <a:off x="6153149" y="2990849"/>
              <a:ext cx="5734050" cy="571500"/>
            </a:xfrm>
            <a:custGeom>
              <a:avLst/>
              <a:gdLst/>
              <a:ahLst/>
              <a:cxnLst/>
              <a:rect l="l" t="t" r="r" b="b"/>
              <a:pathLst>
                <a:path w="5734050" h="571500">
                  <a:moveTo>
                    <a:pt x="5680651" y="571499"/>
                  </a:moveTo>
                  <a:lnTo>
                    <a:pt x="53397" y="571499"/>
                  </a:lnTo>
                  <a:lnTo>
                    <a:pt x="49680" y="571133"/>
                  </a:lnTo>
                  <a:lnTo>
                    <a:pt x="14085" y="552107"/>
                  </a:lnTo>
                  <a:lnTo>
                    <a:pt x="0" y="518102"/>
                  </a:lnTo>
                  <a:lnTo>
                    <a:pt x="0" y="514349"/>
                  </a:lnTo>
                  <a:lnTo>
                    <a:pt x="0" y="53397"/>
                  </a:lnTo>
                  <a:lnTo>
                    <a:pt x="19391" y="14084"/>
                  </a:lnTo>
                  <a:lnTo>
                    <a:pt x="53397" y="0"/>
                  </a:lnTo>
                  <a:lnTo>
                    <a:pt x="5680651" y="0"/>
                  </a:lnTo>
                  <a:lnTo>
                    <a:pt x="5719963" y="19391"/>
                  </a:lnTo>
                  <a:lnTo>
                    <a:pt x="5734048" y="53397"/>
                  </a:lnTo>
                  <a:lnTo>
                    <a:pt x="5734048" y="518102"/>
                  </a:lnTo>
                  <a:lnTo>
                    <a:pt x="5714656" y="557414"/>
                  </a:lnTo>
                  <a:lnTo>
                    <a:pt x="5684367" y="571133"/>
                  </a:lnTo>
                  <a:lnTo>
                    <a:pt x="5680651" y="571499"/>
                  </a:lnTo>
                  <a:close/>
                </a:path>
              </a:pathLst>
            </a:custGeom>
            <a:solidFill>
              <a:srgbClr val="F7F9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6229349" y="3067049"/>
              <a:ext cx="266700" cy="266700"/>
            </a:xfrm>
            <a:custGeom>
              <a:avLst/>
              <a:gdLst/>
              <a:ahLst/>
              <a:cxnLst/>
              <a:rect l="l" t="t" r="r" b="b"/>
              <a:pathLst>
                <a:path w="266700" h="266700">
                  <a:moveTo>
                    <a:pt x="133349" y="266699"/>
                  </a:moveTo>
                  <a:lnTo>
                    <a:pt x="94639" y="260958"/>
                  </a:lnTo>
                  <a:lnTo>
                    <a:pt x="59263" y="244226"/>
                  </a:lnTo>
                  <a:lnTo>
                    <a:pt x="30266" y="217946"/>
                  </a:lnTo>
                  <a:lnTo>
                    <a:pt x="10149" y="184380"/>
                  </a:lnTo>
                  <a:lnTo>
                    <a:pt x="640" y="146420"/>
                  </a:lnTo>
                  <a:lnTo>
                    <a:pt x="0" y="133349"/>
                  </a:lnTo>
                  <a:lnTo>
                    <a:pt x="160" y="126798"/>
                  </a:lnTo>
                  <a:lnTo>
                    <a:pt x="7790" y="88432"/>
                  </a:lnTo>
                  <a:lnTo>
                    <a:pt x="26245" y="53906"/>
                  </a:lnTo>
                  <a:lnTo>
                    <a:pt x="53905" y="26246"/>
                  </a:lnTo>
                  <a:lnTo>
                    <a:pt x="88432" y="7791"/>
                  </a:lnTo>
                  <a:lnTo>
                    <a:pt x="126798" y="160"/>
                  </a:lnTo>
                  <a:lnTo>
                    <a:pt x="133349" y="0"/>
                  </a:lnTo>
                  <a:lnTo>
                    <a:pt x="139901" y="160"/>
                  </a:lnTo>
                  <a:lnTo>
                    <a:pt x="178266" y="7791"/>
                  </a:lnTo>
                  <a:lnTo>
                    <a:pt x="212793" y="26246"/>
                  </a:lnTo>
                  <a:lnTo>
                    <a:pt x="240453" y="53906"/>
                  </a:lnTo>
                  <a:lnTo>
                    <a:pt x="258907" y="88432"/>
                  </a:lnTo>
                  <a:lnTo>
                    <a:pt x="266539" y="126798"/>
                  </a:lnTo>
                  <a:lnTo>
                    <a:pt x="266699" y="133349"/>
                  </a:lnTo>
                  <a:lnTo>
                    <a:pt x="266539" y="139900"/>
                  </a:lnTo>
                  <a:lnTo>
                    <a:pt x="258907" y="178266"/>
                  </a:lnTo>
                  <a:lnTo>
                    <a:pt x="240453" y="212793"/>
                  </a:lnTo>
                  <a:lnTo>
                    <a:pt x="212793" y="240453"/>
                  </a:lnTo>
                  <a:lnTo>
                    <a:pt x="178266" y="258907"/>
                  </a:lnTo>
                  <a:lnTo>
                    <a:pt x="139901" y="266539"/>
                  </a:lnTo>
                  <a:lnTo>
                    <a:pt x="133349" y="266699"/>
                  </a:lnTo>
                  <a:close/>
                </a:path>
              </a:pathLst>
            </a:custGeom>
            <a:solidFill>
              <a:srgbClr val="093767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3" name="object 33" descr=""/>
          <p:cNvSpPr txBox="1"/>
          <p:nvPr/>
        </p:nvSpPr>
        <p:spPr>
          <a:xfrm>
            <a:off x="6310560" y="3095911"/>
            <a:ext cx="104139" cy="2044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50" spc="-50" b="1">
                <a:solidFill>
                  <a:srgbClr val="FFFFFF"/>
                </a:solidFill>
                <a:latin typeface="Trebuchet MS"/>
                <a:cs typeface="Trebuchet MS"/>
              </a:rPr>
              <a:t>6</a:t>
            </a:r>
            <a:endParaRPr sz="1150">
              <a:latin typeface="Trebuchet MS"/>
              <a:cs typeface="Trebuchet MS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6578600" y="3046087"/>
            <a:ext cx="2159000" cy="445134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創業支援</a:t>
            </a:r>
            <a:r>
              <a:rPr dirty="0" sz="1350" spc="730" b="1">
                <a:solidFill>
                  <a:srgbClr val="1D40AF"/>
                </a:solidFill>
                <a:latin typeface="Meiryo"/>
                <a:cs typeface="Meiryo"/>
              </a:rPr>
              <a:t>‧</a:t>
            </a: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新事業支援</a:t>
            </a:r>
            <a:r>
              <a:rPr dirty="0" sz="1350" spc="-170" b="1">
                <a:solidFill>
                  <a:srgbClr val="1D40AF"/>
                </a:solidFill>
                <a:latin typeface="Meiryo"/>
                <a:cs typeface="Meiryo"/>
              </a:rPr>
              <a:t>の</a:t>
            </a:r>
            <a:r>
              <a:rPr dirty="0" sz="1350" spc="-130" b="1">
                <a:solidFill>
                  <a:srgbClr val="1D40AF"/>
                </a:solidFill>
                <a:latin typeface="BIZ UDPGothic"/>
                <a:cs typeface="BIZ UDPGothic"/>
              </a:rPr>
              <a:t>実践力</a:t>
            </a:r>
            <a:endParaRPr sz="1350">
              <a:latin typeface="BIZ UDPGothic"/>
              <a:cs typeface="BIZ UDPGothic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計画策定</a:t>
            </a:r>
            <a:r>
              <a:rPr dirty="0" sz="1150" spc="-130">
                <a:solidFill>
                  <a:srgbClr val="333333"/>
                </a:solidFill>
                <a:latin typeface="PMingLiU"/>
                <a:cs typeface="PMingLiU"/>
              </a:rPr>
              <a:t>から フォローまで</a:t>
            </a:r>
            <a:endParaRPr sz="1150">
              <a:latin typeface="PMingLiU"/>
              <a:cs typeface="PMingLiU"/>
            </a:endParaRPr>
          </a:p>
        </p:txBody>
      </p:sp>
      <p:grpSp>
        <p:nvGrpSpPr>
          <p:cNvPr id="35" name="object 35" descr=""/>
          <p:cNvGrpSpPr/>
          <p:nvPr/>
        </p:nvGrpSpPr>
        <p:grpSpPr>
          <a:xfrm>
            <a:off x="304799" y="3676649"/>
            <a:ext cx="5734050" cy="571500"/>
            <a:chOff x="304799" y="3676649"/>
            <a:chExt cx="5734050" cy="571500"/>
          </a:xfrm>
        </p:grpSpPr>
        <p:sp>
          <p:nvSpPr>
            <p:cNvPr id="36" name="object 36" descr=""/>
            <p:cNvSpPr/>
            <p:nvPr/>
          </p:nvSpPr>
          <p:spPr>
            <a:xfrm>
              <a:off x="304799" y="3676649"/>
              <a:ext cx="5734050" cy="571500"/>
            </a:xfrm>
            <a:custGeom>
              <a:avLst/>
              <a:gdLst/>
              <a:ahLst/>
              <a:cxnLst/>
              <a:rect l="l" t="t" r="r" b="b"/>
              <a:pathLst>
                <a:path w="5734050" h="571500">
                  <a:moveTo>
                    <a:pt x="5680651" y="571499"/>
                  </a:moveTo>
                  <a:lnTo>
                    <a:pt x="53397" y="571499"/>
                  </a:lnTo>
                  <a:lnTo>
                    <a:pt x="49681" y="571133"/>
                  </a:lnTo>
                  <a:lnTo>
                    <a:pt x="14085" y="552107"/>
                  </a:lnTo>
                  <a:lnTo>
                    <a:pt x="0" y="518102"/>
                  </a:lnTo>
                  <a:lnTo>
                    <a:pt x="0" y="514349"/>
                  </a:lnTo>
                  <a:lnTo>
                    <a:pt x="0" y="53397"/>
                  </a:lnTo>
                  <a:lnTo>
                    <a:pt x="19392" y="14085"/>
                  </a:lnTo>
                  <a:lnTo>
                    <a:pt x="53397" y="0"/>
                  </a:lnTo>
                  <a:lnTo>
                    <a:pt x="5680651" y="0"/>
                  </a:lnTo>
                  <a:lnTo>
                    <a:pt x="5719963" y="19392"/>
                  </a:lnTo>
                  <a:lnTo>
                    <a:pt x="5734048" y="53397"/>
                  </a:lnTo>
                  <a:lnTo>
                    <a:pt x="5734048" y="518102"/>
                  </a:lnTo>
                  <a:lnTo>
                    <a:pt x="5714655" y="557414"/>
                  </a:lnTo>
                  <a:lnTo>
                    <a:pt x="5684368" y="571133"/>
                  </a:lnTo>
                  <a:lnTo>
                    <a:pt x="5680651" y="571499"/>
                  </a:lnTo>
                  <a:close/>
                </a:path>
              </a:pathLst>
            </a:custGeom>
            <a:solidFill>
              <a:srgbClr val="F7F9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380999" y="3752849"/>
              <a:ext cx="266700" cy="266700"/>
            </a:xfrm>
            <a:custGeom>
              <a:avLst/>
              <a:gdLst/>
              <a:ahLst/>
              <a:cxnLst/>
              <a:rect l="l" t="t" r="r" b="b"/>
              <a:pathLst>
                <a:path w="266700" h="266700">
                  <a:moveTo>
                    <a:pt x="133349" y="266699"/>
                  </a:moveTo>
                  <a:lnTo>
                    <a:pt x="94640" y="260959"/>
                  </a:lnTo>
                  <a:lnTo>
                    <a:pt x="59264" y="244225"/>
                  </a:lnTo>
                  <a:lnTo>
                    <a:pt x="30267" y="217946"/>
                  </a:lnTo>
                  <a:lnTo>
                    <a:pt x="10150" y="184380"/>
                  </a:lnTo>
                  <a:lnTo>
                    <a:pt x="640" y="146420"/>
                  </a:lnTo>
                  <a:lnTo>
                    <a:pt x="0" y="133349"/>
                  </a:lnTo>
                  <a:lnTo>
                    <a:pt x="160" y="126798"/>
                  </a:lnTo>
                  <a:lnTo>
                    <a:pt x="7791" y="88432"/>
                  </a:lnTo>
                  <a:lnTo>
                    <a:pt x="26246" y="53906"/>
                  </a:lnTo>
                  <a:lnTo>
                    <a:pt x="53906" y="26245"/>
                  </a:lnTo>
                  <a:lnTo>
                    <a:pt x="88432" y="7791"/>
                  </a:lnTo>
                  <a:lnTo>
                    <a:pt x="126798" y="160"/>
                  </a:lnTo>
                  <a:lnTo>
                    <a:pt x="133349" y="0"/>
                  </a:lnTo>
                  <a:lnTo>
                    <a:pt x="139901" y="160"/>
                  </a:lnTo>
                  <a:lnTo>
                    <a:pt x="178266" y="7791"/>
                  </a:lnTo>
                  <a:lnTo>
                    <a:pt x="212793" y="26245"/>
                  </a:lnTo>
                  <a:lnTo>
                    <a:pt x="240453" y="53906"/>
                  </a:lnTo>
                  <a:lnTo>
                    <a:pt x="258908" y="88432"/>
                  </a:lnTo>
                  <a:lnTo>
                    <a:pt x="266539" y="126798"/>
                  </a:lnTo>
                  <a:lnTo>
                    <a:pt x="266699" y="133349"/>
                  </a:lnTo>
                  <a:lnTo>
                    <a:pt x="266539" y="139900"/>
                  </a:lnTo>
                  <a:lnTo>
                    <a:pt x="258908" y="178266"/>
                  </a:lnTo>
                  <a:lnTo>
                    <a:pt x="240453" y="212792"/>
                  </a:lnTo>
                  <a:lnTo>
                    <a:pt x="212793" y="240453"/>
                  </a:lnTo>
                  <a:lnTo>
                    <a:pt x="178267" y="258907"/>
                  </a:lnTo>
                  <a:lnTo>
                    <a:pt x="139901" y="266539"/>
                  </a:lnTo>
                  <a:lnTo>
                    <a:pt x="133349" y="266699"/>
                  </a:lnTo>
                  <a:close/>
                </a:path>
              </a:pathLst>
            </a:custGeom>
            <a:solidFill>
              <a:srgbClr val="093767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8" name="object 38" descr=""/>
          <p:cNvSpPr txBox="1"/>
          <p:nvPr/>
        </p:nvSpPr>
        <p:spPr>
          <a:xfrm>
            <a:off x="462210" y="3781711"/>
            <a:ext cx="104139" cy="2044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50" spc="-50" b="1">
                <a:solidFill>
                  <a:srgbClr val="FFFFFF"/>
                </a:solidFill>
                <a:latin typeface="Trebuchet MS"/>
                <a:cs typeface="Trebuchet MS"/>
              </a:rPr>
              <a:t>7</a:t>
            </a:r>
            <a:endParaRPr sz="1150">
              <a:latin typeface="Trebuchet MS"/>
              <a:cs typeface="Trebuchet MS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730249" y="3731887"/>
            <a:ext cx="2461260" cy="445134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350" spc="-175" b="1">
                <a:solidFill>
                  <a:srgbClr val="1D40AF"/>
                </a:solidFill>
                <a:latin typeface="Meiryo"/>
                <a:cs typeface="Meiryo"/>
              </a:rPr>
              <a:t>コミュニケーション</a:t>
            </a: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能力</a:t>
            </a:r>
            <a:r>
              <a:rPr dirty="0" sz="1350" spc="-170" b="1">
                <a:solidFill>
                  <a:srgbClr val="1D40AF"/>
                </a:solidFill>
                <a:latin typeface="Meiryo"/>
                <a:cs typeface="Meiryo"/>
              </a:rPr>
              <a:t>の</a:t>
            </a: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磨</a:t>
            </a:r>
            <a:r>
              <a:rPr dirty="0" sz="1350" spc="-170" b="1">
                <a:solidFill>
                  <a:srgbClr val="1D40AF"/>
                </a:solidFill>
                <a:latin typeface="Meiryo"/>
                <a:cs typeface="Meiryo"/>
              </a:rPr>
              <a:t>き</a:t>
            </a: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上</a:t>
            </a:r>
            <a:r>
              <a:rPr dirty="0" sz="1350" spc="-50" b="1">
                <a:solidFill>
                  <a:srgbClr val="1D40AF"/>
                </a:solidFill>
                <a:latin typeface="Meiryo"/>
                <a:cs typeface="Meiryo"/>
              </a:rPr>
              <a:t>げ</a:t>
            </a:r>
            <a:endParaRPr sz="1350">
              <a:latin typeface="Meiryo"/>
              <a:cs typeface="Meiryo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分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かりやすい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説明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と</a:t>
            </a:r>
            <a:r>
              <a:rPr dirty="0" sz="1150" spc="-100">
                <a:solidFill>
                  <a:srgbClr val="333333"/>
                </a:solidFill>
                <a:latin typeface="SimSun"/>
                <a:cs typeface="SimSun"/>
              </a:rPr>
              <a:t>信頼構築</a:t>
            </a:r>
            <a:endParaRPr sz="1150">
              <a:latin typeface="SimSun"/>
              <a:cs typeface="SimSun"/>
            </a:endParaRPr>
          </a:p>
        </p:txBody>
      </p:sp>
      <p:grpSp>
        <p:nvGrpSpPr>
          <p:cNvPr id="40" name="object 40" descr=""/>
          <p:cNvGrpSpPr/>
          <p:nvPr/>
        </p:nvGrpSpPr>
        <p:grpSpPr>
          <a:xfrm>
            <a:off x="6153149" y="3676649"/>
            <a:ext cx="5734050" cy="571500"/>
            <a:chOff x="6153149" y="3676649"/>
            <a:chExt cx="5734050" cy="571500"/>
          </a:xfrm>
        </p:grpSpPr>
        <p:sp>
          <p:nvSpPr>
            <p:cNvPr id="41" name="object 41" descr=""/>
            <p:cNvSpPr/>
            <p:nvPr/>
          </p:nvSpPr>
          <p:spPr>
            <a:xfrm>
              <a:off x="6153149" y="3676649"/>
              <a:ext cx="5734050" cy="571500"/>
            </a:xfrm>
            <a:custGeom>
              <a:avLst/>
              <a:gdLst/>
              <a:ahLst/>
              <a:cxnLst/>
              <a:rect l="l" t="t" r="r" b="b"/>
              <a:pathLst>
                <a:path w="5734050" h="571500">
                  <a:moveTo>
                    <a:pt x="5680651" y="571499"/>
                  </a:moveTo>
                  <a:lnTo>
                    <a:pt x="53397" y="571499"/>
                  </a:lnTo>
                  <a:lnTo>
                    <a:pt x="49680" y="571133"/>
                  </a:lnTo>
                  <a:lnTo>
                    <a:pt x="14085" y="552107"/>
                  </a:lnTo>
                  <a:lnTo>
                    <a:pt x="0" y="518102"/>
                  </a:lnTo>
                  <a:lnTo>
                    <a:pt x="0" y="514349"/>
                  </a:lnTo>
                  <a:lnTo>
                    <a:pt x="0" y="53397"/>
                  </a:lnTo>
                  <a:lnTo>
                    <a:pt x="19391" y="14085"/>
                  </a:lnTo>
                  <a:lnTo>
                    <a:pt x="53397" y="0"/>
                  </a:lnTo>
                  <a:lnTo>
                    <a:pt x="5680651" y="0"/>
                  </a:lnTo>
                  <a:lnTo>
                    <a:pt x="5719963" y="19392"/>
                  </a:lnTo>
                  <a:lnTo>
                    <a:pt x="5734048" y="53397"/>
                  </a:lnTo>
                  <a:lnTo>
                    <a:pt x="5734048" y="518102"/>
                  </a:lnTo>
                  <a:lnTo>
                    <a:pt x="5714656" y="557414"/>
                  </a:lnTo>
                  <a:lnTo>
                    <a:pt x="5684367" y="571133"/>
                  </a:lnTo>
                  <a:lnTo>
                    <a:pt x="5680651" y="571499"/>
                  </a:lnTo>
                  <a:close/>
                </a:path>
              </a:pathLst>
            </a:custGeom>
            <a:solidFill>
              <a:srgbClr val="F7F9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6229349" y="3752849"/>
              <a:ext cx="266700" cy="266700"/>
            </a:xfrm>
            <a:custGeom>
              <a:avLst/>
              <a:gdLst/>
              <a:ahLst/>
              <a:cxnLst/>
              <a:rect l="l" t="t" r="r" b="b"/>
              <a:pathLst>
                <a:path w="266700" h="266700">
                  <a:moveTo>
                    <a:pt x="133349" y="266699"/>
                  </a:moveTo>
                  <a:lnTo>
                    <a:pt x="94639" y="260959"/>
                  </a:lnTo>
                  <a:lnTo>
                    <a:pt x="59263" y="244225"/>
                  </a:lnTo>
                  <a:lnTo>
                    <a:pt x="30266" y="217946"/>
                  </a:lnTo>
                  <a:lnTo>
                    <a:pt x="10149" y="184380"/>
                  </a:lnTo>
                  <a:lnTo>
                    <a:pt x="640" y="146420"/>
                  </a:lnTo>
                  <a:lnTo>
                    <a:pt x="0" y="133349"/>
                  </a:lnTo>
                  <a:lnTo>
                    <a:pt x="160" y="126798"/>
                  </a:lnTo>
                  <a:lnTo>
                    <a:pt x="7790" y="88432"/>
                  </a:lnTo>
                  <a:lnTo>
                    <a:pt x="26245" y="53906"/>
                  </a:lnTo>
                  <a:lnTo>
                    <a:pt x="53905" y="26245"/>
                  </a:lnTo>
                  <a:lnTo>
                    <a:pt x="88432" y="7791"/>
                  </a:lnTo>
                  <a:lnTo>
                    <a:pt x="126798" y="160"/>
                  </a:lnTo>
                  <a:lnTo>
                    <a:pt x="133349" y="0"/>
                  </a:lnTo>
                  <a:lnTo>
                    <a:pt x="139901" y="160"/>
                  </a:lnTo>
                  <a:lnTo>
                    <a:pt x="178266" y="7791"/>
                  </a:lnTo>
                  <a:lnTo>
                    <a:pt x="212793" y="26245"/>
                  </a:lnTo>
                  <a:lnTo>
                    <a:pt x="240453" y="53906"/>
                  </a:lnTo>
                  <a:lnTo>
                    <a:pt x="258907" y="88432"/>
                  </a:lnTo>
                  <a:lnTo>
                    <a:pt x="266539" y="126798"/>
                  </a:lnTo>
                  <a:lnTo>
                    <a:pt x="266699" y="133349"/>
                  </a:lnTo>
                  <a:lnTo>
                    <a:pt x="266539" y="139900"/>
                  </a:lnTo>
                  <a:lnTo>
                    <a:pt x="258907" y="178266"/>
                  </a:lnTo>
                  <a:lnTo>
                    <a:pt x="240453" y="212792"/>
                  </a:lnTo>
                  <a:lnTo>
                    <a:pt x="212793" y="240453"/>
                  </a:lnTo>
                  <a:lnTo>
                    <a:pt x="178266" y="258907"/>
                  </a:lnTo>
                  <a:lnTo>
                    <a:pt x="139901" y="266539"/>
                  </a:lnTo>
                  <a:lnTo>
                    <a:pt x="133349" y="266699"/>
                  </a:lnTo>
                  <a:close/>
                </a:path>
              </a:pathLst>
            </a:custGeom>
            <a:solidFill>
              <a:srgbClr val="093767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3" name="object 43" descr=""/>
          <p:cNvSpPr txBox="1"/>
          <p:nvPr/>
        </p:nvSpPr>
        <p:spPr>
          <a:xfrm>
            <a:off x="6310560" y="3781711"/>
            <a:ext cx="104139" cy="2044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50" spc="-50" b="1">
                <a:solidFill>
                  <a:srgbClr val="FFFFFF"/>
                </a:solidFill>
                <a:latin typeface="Trebuchet MS"/>
                <a:cs typeface="Trebuchet MS"/>
              </a:rPr>
              <a:t>8</a:t>
            </a:r>
            <a:endParaRPr sz="1150">
              <a:latin typeface="Trebuchet MS"/>
              <a:cs typeface="Trebuchet MS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6578600" y="3731887"/>
            <a:ext cx="1701800" cy="445134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現場感覚</a:t>
            </a:r>
            <a:r>
              <a:rPr dirty="0" sz="1350" spc="-170" b="1">
                <a:solidFill>
                  <a:srgbClr val="1D40AF"/>
                </a:solidFill>
                <a:latin typeface="Meiryo"/>
                <a:cs typeface="Meiryo"/>
              </a:rPr>
              <a:t>と</a:t>
            </a: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柔軟性</a:t>
            </a:r>
            <a:r>
              <a:rPr dirty="0" sz="1350" spc="-170" b="1">
                <a:solidFill>
                  <a:srgbClr val="1D40AF"/>
                </a:solidFill>
                <a:latin typeface="Meiryo"/>
                <a:cs typeface="Meiryo"/>
              </a:rPr>
              <a:t>の</a:t>
            </a:r>
            <a:r>
              <a:rPr dirty="0" sz="1350" spc="-110" b="1">
                <a:solidFill>
                  <a:srgbClr val="1D40AF"/>
                </a:solidFill>
                <a:latin typeface="BIZ UDPGothic"/>
                <a:cs typeface="BIZ UDPGothic"/>
              </a:rPr>
              <a:t>保持</a:t>
            </a:r>
            <a:endParaRPr sz="1350">
              <a:latin typeface="BIZ UDPGothic"/>
              <a:cs typeface="BIZ UDPGothic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個別状況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応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じた</a:t>
            </a:r>
            <a:r>
              <a:rPr dirty="0" sz="1150" spc="-90">
                <a:solidFill>
                  <a:srgbClr val="333333"/>
                </a:solidFill>
                <a:latin typeface="SimSun"/>
                <a:cs typeface="SimSun"/>
              </a:rPr>
              <a:t>対応力</a:t>
            </a:r>
            <a:endParaRPr sz="1150">
              <a:latin typeface="SimSun"/>
              <a:cs typeface="SimSun"/>
            </a:endParaRPr>
          </a:p>
        </p:txBody>
      </p:sp>
      <p:grpSp>
        <p:nvGrpSpPr>
          <p:cNvPr id="45" name="object 45" descr=""/>
          <p:cNvGrpSpPr/>
          <p:nvPr/>
        </p:nvGrpSpPr>
        <p:grpSpPr>
          <a:xfrm>
            <a:off x="304799" y="4362450"/>
            <a:ext cx="5734050" cy="571500"/>
            <a:chOff x="304799" y="4362450"/>
            <a:chExt cx="5734050" cy="571500"/>
          </a:xfrm>
        </p:grpSpPr>
        <p:sp>
          <p:nvSpPr>
            <p:cNvPr id="46" name="object 46" descr=""/>
            <p:cNvSpPr/>
            <p:nvPr/>
          </p:nvSpPr>
          <p:spPr>
            <a:xfrm>
              <a:off x="304799" y="4362450"/>
              <a:ext cx="5734050" cy="571500"/>
            </a:xfrm>
            <a:custGeom>
              <a:avLst/>
              <a:gdLst/>
              <a:ahLst/>
              <a:cxnLst/>
              <a:rect l="l" t="t" r="r" b="b"/>
              <a:pathLst>
                <a:path w="5734050" h="571500">
                  <a:moveTo>
                    <a:pt x="5680651" y="571499"/>
                  </a:moveTo>
                  <a:lnTo>
                    <a:pt x="53397" y="571499"/>
                  </a:lnTo>
                  <a:lnTo>
                    <a:pt x="49681" y="571133"/>
                  </a:lnTo>
                  <a:lnTo>
                    <a:pt x="14085" y="552106"/>
                  </a:lnTo>
                  <a:lnTo>
                    <a:pt x="0" y="518102"/>
                  </a:lnTo>
                  <a:lnTo>
                    <a:pt x="0" y="514349"/>
                  </a:lnTo>
                  <a:lnTo>
                    <a:pt x="0" y="53396"/>
                  </a:lnTo>
                  <a:lnTo>
                    <a:pt x="19392" y="14084"/>
                  </a:lnTo>
                  <a:lnTo>
                    <a:pt x="53397" y="0"/>
                  </a:lnTo>
                  <a:lnTo>
                    <a:pt x="5680651" y="0"/>
                  </a:lnTo>
                  <a:lnTo>
                    <a:pt x="5719963" y="19391"/>
                  </a:lnTo>
                  <a:lnTo>
                    <a:pt x="5734048" y="53396"/>
                  </a:lnTo>
                  <a:lnTo>
                    <a:pt x="5734048" y="518102"/>
                  </a:lnTo>
                  <a:lnTo>
                    <a:pt x="5714655" y="557413"/>
                  </a:lnTo>
                  <a:lnTo>
                    <a:pt x="5684368" y="571133"/>
                  </a:lnTo>
                  <a:lnTo>
                    <a:pt x="5680651" y="571499"/>
                  </a:lnTo>
                  <a:close/>
                </a:path>
              </a:pathLst>
            </a:custGeom>
            <a:solidFill>
              <a:srgbClr val="F7F9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380999" y="4438649"/>
              <a:ext cx="266700" cy="266700"/>
            </a:xfrm>
            <a:custGeom>
              <a:avLst/>
              <a:gdLst/>
              <a:ahLst/>
              <a:cxnLst/>
              <a:rect l="l" t="t" r="r" b="b"/>
              <a:pathLst>
                <a:path w="266700" h="266700">
                  <a:moveTo>
                    <a:pt x="133349" y="266699"/>
                  </a:moveTo>
                  <a:lnTo>
                    <a:pt x="94640" y="260958"/>
                  </a:lnTo>
                  <a:lnTo>
                    <a:pt x="59264" y="244225"/>
                  </a:lnTo>
                  <a:lnTo>
                    <a:pt x="30267" y="217946"/>
                  </a:lnTo>
                  <a:lnTo>
                    <a:pt x="10150" y="184380"/>
                  </a:lnTo>
                  <a:lnTo>
                    <a:pt x="640" y="146420"/>
                  </a:lnTo>
                  <a:lnTo>
                    <a:pt x="0" y="133349"/>
                  </a:lnTo>
                  <a:lnTo>
                    <a:pt x="160" y="126798"/>
                  </a:lnTo>
                  <a:lnTo>
                    <a:pt x="7791" y="88432"/>
                  </a:lnTo>
                  <a:lnTo>
                    <a:pt x="26246" y="53906"/>
                  </a:lnTo>
                  <a:lnTo>
                    <a:pt x="53906" y="26245"/>
                  </a:lnTo>
                  <a:lnTo>
                    <a:pt x="88432" y="7791"/>
                  </a:lnTo>
                  <a:lnTo>
                    <a:pt x="126798" y="160"/>
                  </a:lnTo>
                  <a:lnTo>
                    <a:pt x="133349" y="0"/>
                  </a:lnTo>
                  <a:lnTo>
                    <a:pt x="139901" y="160"/>
                  </a:lnTo>
                  <a:lnTo>
                    <a:pt x="178266" y="7790"/>
                  </a:lnTo>
                  <a:lnTo>
                    <a:pt x="212793" y="26245"/>
                  </a:lnTo>
                  <a:lnTo>
                    <a:pt x="240453" y="53906"/>
                  </a:lnTo>
                  <a:lnTo>
                    <a:pt x="258908" y="88432"/>
                  </a:lnTo>
                  <a:lnTo>
                    <a:pt x="266539" y="126798"/>
                  </a:lnTo>
                  <a:lnTo>
                    <a:pt x="266699" y="133349"/>
                  </a:lnTo>
                  <a:lnTo>
                    <a:pt x="266539" y="139900"/>
                  </a:lnTo>
                  <a:lnTo>
                    <a:pt x="258908" y="178266"/>
                  </a:lnTo>
                  <a:lnTo>
                    <a:pt x="240453" y="212792"/>
                  </a:lnTo>
                  <a:lnTo>
                    <a:pt x="212793" y="240452"/>
                  </a:lnTo>
                  <a:lnTo>
                    <a:pt x="178267" y="258907"/>
                  </a:lnTo>
                  <a:lnTo>
                    <a:pt x="139901" y="266539"/>
                  </a:lnTo>
                  <a:lnTo>
                    <a:pt x="133349" y="266699"/>
                  </a:lnTo>
                  <a:close/>
                </a:path>
              </a:pathLst>
            </a:custGeom>
            <a:solidFill>
              <a:srgbClr val="093767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8" name="object 48" descr=""/>
          <p:cNvSpPr txBox="1"/>
          <p:nvPr/>
        </p:nvSpPr>
        <p:spPr>
          <a:xfrm>
            <a:off x="462210" y="4467511"/>
            <a:ext cx="104139" cy="2044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50" spc="-50" b="1">
                <a:solidFill>
                  <a:srgbClr val="FFFFFF"/>
                </a:solidFill>
                <a:latin typeface="Trebuchet MS"/>
                <a:cs typeface="Trebuchet MS"/>
              </a:rPr>
              <a:t>9</a:t>
            </a:r>
            <a:endParaRPr sz="1150">
              <a:latin typeface="Trebuchet MS"/>
              <a:cs typeface="Trebuchet MS"/>
            </a:endParaRPr>
          </a:p>
        </p:txBody>
      </p:sp>
      <p:sp>
        <p:nvSpPr>
          <p:cNvPr id="49" name="object 49" descr=""/>
          <p:cNvSpPr txBox="1"/>
          <p:nvPr/>
        </p:nvSpPr>
        <p:spPr>
          <a:xfrm>
            <a:off x="730249" y="4417688"/>
            <a:ext cx="1957705" cy="445134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成果</a:t>
            </a:r>
            <a:r>
              <a:rPr dirty="0" sz="1350" spc="-170" b="1">
                <a:solidFill>
                  <a:srgbClr val="1D40AF"/>
                </a:solidFill>
                <a:latin typeface="Meiryo"/>
                <a:cs typeface="Meiryo"/>
              </a:rPr>
              <a:t>に</a:t>
            </a: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結</a:t>
            </a:r>
            <a:r>
              <a:rPr dirty="0" sz="1350" spc="-220" b="1">
                <a:solidFill>
                  <a:srgbClr val="1D40AF"/>
                </a:solidFill>
                <a:latin typeface="Meiryo"/>
                <a:cs typeface="Meiryo"/>
              </a:rPr>
              <a:t>びつく </a:t>
            </a:r>
            <a:r>
              <a:rPr dirty="0" sz="1350" spc="-114" b="1">
                <a:solidFill>
                  <a:srgbClr val="1D40AF"/>
                </a:solidFill>
                <a:latin typeface="Noto Sans JP"/>
                <a:cs typeface="Noto Sans JP"/>
              </a:rPr>
              <a:t>PDCA</a:t>
            </a:r>
            <a:r>
              <a:rPr dirty="0" sz="1350" spc="-170" b="1">
                <a:solidFill>
                  <a:srgbClr val="1D40AF"/>
                </a:solidFill>
                <a:latin typeface="Meiryo"/>
                <a:cs typeface="Meiryo"/>
              </a:rPr>
              <a:t>の</a:t>
            </a:r>
            <a:r>
              <a:rPr dirty="0" sz="1350" spc="-110" b="1">
                <a:solidFill>
                  <a:srgbClr val="1D40AF"/>
                </a:solidFill>
                <a:latin typeface="BIZ UDPGothic"/>
                <a:cs typeface="BIZ UDPGothic"/>
              </a:rPr>
              <a:t>実践</a:t>
            </a:r>
            <a:endParaRPr sz="1350">
              <a:latin typeface="BIZ UDPGothic"/>
              <a:cs typeface="BIZ UDPGothic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継続的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改善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と</a:t>
            </a:r>
            <a:r>
              <a:rPr dirty="0" sz="1150" spc="-100">
                <a:solidFill>
                  <a:srgbClr val="333333"/>
                </a:solidFill>
                <a:latin typeface="SimSun"/>
                <a:cs typeface="SimSun"/>
              </a:rPr>
              <a:t>成功体験</a:t>
            </a:r>
            <a:endParaRPr sz="1150">
              <a:latin typeface="SimSun"/>
              <a:cs typeface="SimSun"/>
            </a:endParaRPr>
          </a:p>
        </p:txBody>
      </p:sp>
      <p:grpSp>
        <p:nvGrpSpPr>
          <p:cNvPr id="50" name="object 50" descr=""/>
          <p:cNvGrpSpPr/>
          <p:nvPr/>
        </p:nvGrpSpPr>
        <p:grpSpPr>
          <a:xfrm>
            <a:off x="6153149" y="4362450"/>
            <a:ext cx="5734050" cy="571500"/>
            <a:chOff x="6153149" y="4362450"/>
            <a:chExt cx="5734050" cy="571500"/>
          </a:xfrm>
        </p:grpSpPr>
        <p:sp>
          <p:nvSpPr>
            <p:cNvPr id="51" name="object 51" descr=""/>
            <p:cNvSpPr/>
            <p:nvPr/>
          </p:nvSpPr>
          <p:spPr>
            <a:xfrm>
              <a:off x="6153149" y="4362450"/>
              <a:ext cx="5734050" cy="571500"/>
            </a:xfrm>
            <a:custGeom>
              <a:avLst/>
              <a:gdLst/>
              <a:ahLst/>
              <a:cxnLst/>
              <a:rect l="l" t="t" r="r" b="b"/>
              <a:pathLst>
                <a:path w="5734050" h="571500">
                  <a:moveTo>
                    <a:pt x="5680651" y="571499"/>
                  </a:moveTo>
                  <a:lnTo>
                    <a:pt x="53397" y="571499"/>
                  </a:lnTo>
                  <a:lnTo>
                    <a:pt x="49680" y="571133"/>
                  </a:lnTo>
                  <a:lnTo>
                    <a:pt x="14085" y="552106"/>
                  </a:lnTo>
                  <a:lnTo>
                    <a:pt x="0" y="518102"/>
                  </a:lnTo>
                  <a:lnTo>
                    <a:pt x="0" y="514349"/>
                  </a:lnTo>
                  <a:lnTo>
                    <a:pt x="0" y="53396"/>
                  </a:lnTo>
                  <a:lnTo>
                    <a:pt x="19391" y="14084"/>
                  </a:lnTo>
                  <a:lnTo>
                    <a:pt x="53397" y="0"/>
                  </a:lnTo>
                  <a:lnTo>
                    <a:pt x="5680651" y="0"/>
                  </a:lnTo>
                  <a:lnTo>
                    <a:pt x="5719963" y="19391"/>
                  </a:lnTo>
                  <a:lnTo>
                    <a:pt x="5734048" y="53396"/>
                  </a:lnTo>
                  <a:lnTo>
                    <a:pt x="5734048" y="518102"/>
                  </a:lnTo>
                  <a:lnTo>
                    <a:pt x="5714656" y="557413"/>
                  </a:lnTo>
                  <a:lnTo>
                    <a:pt x="5684367" y="571133"/>
                  </a:lnTo>
                  <a:lnTo>
                    <a:pt x="5680651" y="571499"/>
                  </a:lnTo>
                  <a:close/>
                </a:path>
              </a:pathLst>
            </a:custGeom>
            <a:solidFill>
              <a:srgbClr val="F7F9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6229349" y="4438649"/>
              <a:ext cx="266700" cy="266700"/>
            </a:xfrm>
            <a:custGeom>
              <a:avLst/>
              <a:gdLst/>
              <a:ahLst/>
              <a:cxnLst/>
              <a:rect l="l" t="t" r="r" b="b"/>
              <a:pathLst>
                <a:path w="266700" h="266700">
                  <a:moveTo>
                    <a:pt x="133349" y="266699"/>
                  </a:moveTo>
                  <a:lnTo>
                    <a:pt x="94639" y="260958"/>
                  </a:lnTo>
                  <a:lnTo>
                    <a:pt x="59263" y="244225"/>
                  </a:lnTo>
                  <a:lnTo>
                    <a:pt x="30266" y="217946"/>
                  </a:lnTo>
                  <a:lnTo>
                    <a:pt x="10149" y="184380"/>
                  </a:lnTo>
                  <a:lnTo>
                    <a:pt x="640" y="146420"/>
                  </a:lnTo>
                  <a:lnTo>
                    <a:pt x="0" y="133349"/>
                  </a:lnTo>
                  <a:lnTo>
                    <a:pt x="160" y="126798"/>
                  </a:lnTo>
                  <a:lnTo>
                    <a:pt x="7790" y="88432"/>
                  </a:lnTo>
                  <a:lnTo>
                    <a:pt x="26245" y="53906"/>
                  </a:lnTo>
                  <a:lnTo>
                    <a:pt x="53905" y="26245"/>
                  </a:lnTo>
                  <a:lnTo>
                    <a:pt x="88432" y="7791"/>
                  </a:lnTo>
                  <a:lnTo>
                    <a:pt x="126798" y="160"/>
                  </a:lnTo>
                  <a:lnTo>
                    <a:pt x="133349" y="0"/>
                  </a:lnTo>
                  <a:lnTo>
                    <a:pt x="139901" y="160"/>
                  </a:lnTo>
                  <a:lnTo>
                    <a:pt x="178266" y="7790"/>
                  </a:lnTo>
                  <a:lnTo>
                    <a:pt x="212793" y="26245"/>
                  </a:lnTo>
                  <a:lnTo>
                    <a:pt x="240453" y="53906"/>
                  </a:lnTo>
                  <a:lnTo>
                    <a:pt x="258907" y="88432"/>
                  </a:lnTo>
                  <a:lnTo>
                    <a:pt x="266539" y="126798"/>
                  </a:lnTo>
                  <a:lnTo>
                    <a:pt x="266699" y="133349"/>
                  </a:lnTo>
                  <a:lnTo>
                    <a:pt x="266539" y="139900"/>
                  </a:lnTo>
                  <a:lnTo>
                    <a:pt x="258907" y="178266"/>
                  </a:lnTo>
                  <a:lnTo>
                    <a:pt x="240453" y="212792"/>
                  </a:lnTo>
                  <a:lnTo>
                    <a:pt x="212793" y="240452"/>
                  </a:lnTo>
                  <a:lnTo>
                    <a:pt x="178266" y="258907"/>
                  </a:lnTo>
                  <a:lnTo>
                    <a:pt x="139901" y="266539"/>
                  </a:lnTo>
                  <a:lnTo>
                    <a:pt x="133349" y="266699"/>
                  </a:lnTo>
                  <a:close/>
                </a:path>
              </a:pathLst>
            </a:custGeom>
            <a:solidFill>
              <a:srgbClr val="093767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3" name="object 53" descr=""/>
          <p:cNvSpPr txBox="1"/>
          <p:nvPr/>
        </p:nvSpPr>
        <p:spPr>
          <a:xfrm>
            <a:off x="6271269" y="4467511"/>
            <a:ext cx="182880" cy="2044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150" spc="-30" b="1">
                <a:solidFill>
                  <a:srgbClr val="FFFFFF"/>
                </a:solidFill>
                <a:latin typeface="Trebuchet MS"/>
                <a:cs typeface="Trebuchet MS"/>
              </a:rPr>
              <a:t>10</a:t>
            </a:r>
            <a:endParaRPr sz="1150">
              <a:latin typeface="Trebuchet MS"/>
              <a:cs typeface="Trebuchet MS"/>
            </a:endParaRPr>
          </a:p>
        </p:txBody>
      </p:sp>
      <p:sp>
        <p:nvSpPr>
          <p:cNvPr id="54" name="object 54" descr=""/>
          <p:cNvSpPr txBox="1"/>
          <p:nvPr/>
        </p:nvSpPr>
        <p:spPr>
          <a:xfrm>
            <a:off x="6578600" y="4417688"/>
            <a:ext cx="1758950" cy="445134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自己研鑽</a:t>
            </a:r>
            <a:r>
              <a:rPr dirty="0" sz="1350" spc="-170" b="1">
                <a:solidFill>
                  <a:srgbClr val="1D40AF"/>
                </a:solidFill>
                <a:latin typeface="Meiryo"/>
                <a:cs typeface="Meiryo"/>
              </a:rPr>
              <a:t>とナレッジ</a:t>
            </a:r>
            <a:r>
              <a:rPr dirty="0" sz="1350" spc="-110" b="1">
                <a:solidFill>
                  <a:srgbClr val="1D40AF"/>
                </a:solidFill>
                <a:latin typeface="BIZ UDPGothic"/>
                <a:cs typeface="BIZ UDPGothic"/>
              </a:rPr>
              <a:t>共有</a:t>
            </a:r>
            <a:endParaRPr sz="1350">
              <a:latin typeface="BIZ UDPGothic"/>
              <a:cs typeface="BIZ UDPGothic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組織的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成功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ノウハウの</a:t>
            </a:r>
            <a:r>
              <a:rPr dirty="0" sz="1150" spc="-90">
                <a:solidFill>
                  <a:srgbClr val="333333"/>
                </a:solidFill>
                <a:latin typeface="SimSun"/>
                <a:cs typeface="SimSun"/>
              </a:rPr>
              <a:t>蓄積</a:t>
            </a:r>
            <a:endParaRPr sz="1150">
              <a:latin typeface="SimSun"/>
              <a:cs typeface="SimSun"/>
            </a:endParaRPr>
          </a:p>
        </p:txBody>
      </p:sp>
      <p:sp>
        <p:nvSpPr>
          <p:cNvPr id="55" name="object 55" descr=""/>
          <p:cNvSpPr txBox="1"/>
          <p:nvPr/>
        </p:nvSpPr>
        <p:spPr>
          <a:xfrm>
            <a:off x="454025" y="5158231"/>
            <a:ext cx="252222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110" b="1">
                <a:solidFill>
                  <a:srgbClr val="093767"/>
                </a:solidFill>
                <a:latin typeface="BIZ UDPGothic"/>
                <a:cs typeface="BIZ UDPGothic"/>
              </a:rPr>
              <a:t>今後のアクションプラン</a:t>
            </a:r>
            <a:endParaRPr sz="2000">
              <a:latin typeface="BIZ UDPGothic"/>
              <a:cs typeface="BIZ UDPGothic"/>
            </a:endParaRPr>
          </a:p>
        </p:txBody>
      </p:sp>
      <p:pic>
        <p:nvPicPr>
          <p:cNvPr id="56" name="object 5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4799" y="5886449"/>
            <a:ext cx="150018" cy="171449"/>
          </a:xfrm>
          <a:prstGeom prst="rect">
            <a:avLst/>
          </a:prstGeom>
        </p:spPr>
      </p:pic>
      <p:sp>
        <p:nvSpPr>
          <p:cNvPr id="57" name="object 57" descr=""/>
          <p:cNvSpPr txBox="1"/>
          <p:nvPr/>
        </p:nvSpPr>
        <p:spPr>
          <a:xfrm>
            <a:off x="556418" y="5636887"/>
            <a:ext cx="5308600" cy="635635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350" spc="-95" b="1">
                <a:solidFill>
                  <a:srgbClr val="333333"/>
                </a:solidFill>
                <a:latin typeface="Trebuchet MS"/>
                <a:cs typeface="Trebuchet MS"/>
              </a:rPr>
              <a:t>90</a:t>
            </a:r>
            <a:r>
              <a:rPr dirty="0" sz="1350" spc="-90" b="1">
                <a:solidFill>
                  <a:srgbClr val="333333"/>
                </a:solidFill>
                <a:latin typeface="BIZ UDPGothic"/>
                <a:cs typeface="BIZ UDPGothic"/>
              </a:rPr>
              <a:t>日アクションプラン作成</a:t>
            </a:r>
            <a:endParaRPr sz="1350">
              <a:latin typeface="BIZ UDPGothic"/>
              <a:cs typeface="BIZ UDPGothic"/>
            </a:endParaRPr>
          </a:p>
          <a:p>
            <a:pPr marL="12700" marR="5080">
              <a:lnSpc>
                <a:spcPct val="108700"/>
              </a:lnSpc>
              <a:spcBef>
                <a:spcPts val="35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今回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50">
                <a:solidFill>
                  <a:srgbClr val="333333"/>
                </a:solidFill>
                <a:latin typeface="Tahoma"/>
                <a:cs typeface="Tahoma"/>
              </a:rPr>
              <a:t>10</a:t>
            </a:r>
            <a:r>
              <a:rPr dirty="0" sz="1150" spc="-120">
                <a:solidFill>
                  <a:srgbClr val="333333"/>
                </a:solidFill>
                <a:latin typeface="PMingLiU"/>
                <a:cs typeface="PMingLiU"/>
              </a:rPr>
              <a:t>ポイントから 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優先的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強化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する</a:t>
            </a:r>
            <a:r>
              <a:rPr dirty="0" sz="1150" spc="-50">
                <a:solidFill>
                  <a:srgbClr val="333333"/>
                </a:solidFill>
                <a:latin typeface="Tahoma"/>
                <a:cs typeface="Tahoma"/>
              </a:rPr>
              <a:t>3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項目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選択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し、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具体的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行動計画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立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てましょ</a:t>
            </a:r>
            <a:r>
              <a:rPr dirty="0" sz="1150" spc="-50">
                <a:solidFill>
                  <a:srgbClr val="333333"/>
                </a:solidFill>
                <a:latin typeface="PMingLiU"/>
                <a:cs typeface="PMingLiU"/>
              </a:rPr>
              <a:t>う</a:t>
            </a:r>
            <a:endParaRPr sz="1150">
              <a:latin typeface="PMingLiU"/>
              <a:cs typeface="PMingLiU"/>
            </a:endParaRPr>
          </a:p>
        </p:txBody>
      </p:sp>
      <p:pic>
        <p:nvPicPr>
          <p:cNvPr id="58" name="object 5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4799" y="6496049"/>
            <a:ext cx="214312" cy="171449"/>
          </a:xfrm>
          <a:prstGeom prst="rect">
            <a:avLst/>
          </a:prstGeom>
        </p:spPr>
      </p:pic>
      <p:sp>
        <p:nvSpPr>
          <p:cNvPr id="59" name="object 59" descr=""/>
          <p:cNvSpPr txBox="1"/>
          <p:nvPr/>
        </p:nvSpPr>
        <p:spPr>
          <a:xfrm>
            <a:off x="620712" y="6341737"/>
            <a:ext cx="4558030" cy="445134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350" spc="-105" b="1">
                <a:solidFill>
                  <a:srgbClr val="333333"/>
                </a:solidFill>
                <a:latin typeface="BIZ UDPGothic"/>
                <a:cs typeface="BIZ UDPGothic"/>
              </a:rPr>
              <a:t>実践コミュニティへの参加</a:t>
            </a:r>
            <a:endParaRPr sz="1350">
              <a:latin typeface="BIZ UDPGothic"/>
              <a:cs typeface="BIZ UDPGothic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他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経営指導員</a:t>
            </a:r>
            <a:r>
              <a:rPr dirty="0" sz="1150" spc="-120">
                <a:solidFill>
                  <a:srgbClr val="333333"/>
                </a:solidFill>
                <a:latin typeface="PMingLiU"/>
                <a:cs typeface="PMingLiU"/>
              </a:rPr>
              <a:t>とのナレッジ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共有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相互学習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場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積極的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参加</a:t>
            </a:r>
            <a:r>
              <a:rPr dirty="0" sz="1150" spc="-100">
                <a:solidFill>
                  <a:srgbClr val="333333"/>
                </a:solidFill>
                <a:latin typeface="PMingLiU"/>
                <a:cs typeface="PMingLiU"/>
              </a:rPr>
              <a:t>しましょう</a:t>
            </a:r>
            <a:endParaRPr sz="1150">
              <a:latin typeface="PMingLiU"/>
              <a:cs typeface="PMingLiU"/>
            </a:endParaRPr>
          </a:p>
        </p:txBody>
      </p:sp>
      <p:pic>
        <p:nvPicPr>
          <p:cNvPr id="60" name="object 60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04799" y="7010400"/>
            <a:ext cx="171449" cy="171449"/>
          </a:xfrm>
          <a:prstGeom prst="rect">
            <a:avLst/>
          </a:prstGeom>
        </p:spPr>
      </p:pic>
      <p:sp>
        <p:nvSpPr>
          <p:cNvPr id="61" name="object 61" descr=""/>
          <p:cNvSpPr txBox="1"/>
          <p:nvPr/>
        </p:nvSpPr>
        <p:spPr>
          <a:xfrm>
            <a:off x="577849" y="6856087"/>
            <a:ext cx="4458335" cy="445134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350" spc="-155" b="1">
                <a:solidFill>
                  <a:srgbClr val="333333"/>
                </a:solidFill>
                <a:latin typeface="BIZ UDPGothic"/>
                <a:cs typeface="BIZ UDPGothic"/>
              </a:rPr>
              <a:t>専門性の深掘り</a:t>
            </a:r>
            <a:endParaRPr sz="1350">
              <a:latin typeface="BIZ UDPGothic"/>
              <a:cs typeface="BIZ UDPGothic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特定分野（財務</a:t>
            </a:r>
            <a:r>
              <a:rPr dirty="0" sz="1150" spc="-10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150" spc="-100">
                <a:solidFill>
                  <a:srgbClr val="333333"/>
                </a:solidFill>
                <a:latin typeface="Tahoma"/>
                <a:cs typeface="Tahoma"/>
              </a:rPr>
              <a:t>DX</a:t>
            </a:r>
            <a:r>
              <a:rPr dirty="0" sz="1150" spc="-10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創業等）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専門知識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深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め、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差別化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図</a:t>
            </a:r>
            <a:r>
              <a:rPr dirty="0" sz="1150" spc="-100">
                <a:solidFill>
                  <a:srgbClr val="333333"/>
                </a:solidFill>
                <a:latin typeface="PMingLiU"/>
                <a:cs typeface="PMingLiU"/>
              </a:rPr>
              <a:t>りましょう</a:t>
            </a:r>
            <a:endParaRPr sz="1150">
              <a:latin typeface="PMingLiU"/>
              <a:cs typeface="PMingLiU"/>
            </a:endParaRPr>
          </a:p>
        </p:txBody>
      </p:sp>
      <p:grpSp>
        <p:nvGrpSpPr>
          <p:cNvPr id="62" name="object 62" descr=""/>
          <p:cNvGrpSpPr/>
          <p:nvPr/>
        </p:nvGrpSpPr>
        <p:grpSpPr>
          <a:xfrm>
            <a:off x="6210299" y="6743699"/>
            <a:ext cx="5676900" cy="1028700"/>
            <a:chOff x="6210299" y="6743699"/>
            <a:chExt cx="5676900" cy="1028700"/>
          </a:xfrm>
        </p:grpSpPr>
        <p:sp>
          <p:nvSpPr>
            <p:cNvPr id="63" name="object 63" descr=""/>
            <p:cNvSpPr/>
            <p:nvPr/>
          </p:nvSpPr>
          <p:spPr>
            <a:xfrm>
              <a:off x="6229349" y="6743699"/>
              <a:ext cx="5657850" cy="1028700"/>
            </a:xfrm>
            <a:custGeom>
              <a:avLst/>
              <a:gdLst/>
              <a:ahLst/>
              <a:cxnLst/>
              <a:rect l="l" t="t" r="r" b="b"/>
              <a:pathLst>
                <a:path w="5657850" h="1028700">
                  <a:moveTo>
                    <a:pt x="5604451" y="1028699"/>
                  </a:moveTo>
                  <a:lnTo>
                    <a:pt x="0" y="1028699"/>
                  </a:lnTo>
                  <a:lnTo>
                    <a:pt x="0" y="0"/>
                  </a:lnTo>
                  <a:lnTo>
                    <a:pt x="5604451" y="0"/>
                  </a:lnTo>
                  <a:lnTo>
                    <a:pt x="5608167" y="365"/>
                  </a:lnTo>
                  <a:lnTo>
                    <a:pt x="5643763" y="19391"/>
                  </a:lnTo>
                  <a:lnTo>
                    <a:pt x="5657848" y="53397"/>
                  </a:lnTo>
                  <a:lnTo>
                    <a:pt x="5657848" y="975301"/>
                  </a:lnTo>
                  <a:lnTo>
                    <a:pt x="5638456" y="1014614"/>
                  </a:lnTo>
                  <a:lnTo>
                    <a:pt x="5604451" y="1028699"/>
                  </a:lnTo>
                  <a:close/>
                </a:path>
              </a:pathLst>
            </a:custGeom>
            <a:solidFill>
              <a:srgbClr val="F0F6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 descr=""/>
            <p:cNvSpPr/>
            <p:nvPr/>
          </p:nvSpPr>
          <p:spPr>
            <a:xfrm>
              <a:off x="6210299" y="6743699"/>
              <a:ext cx="38100" cy="1028700"/>
            </a:xfrm>
            <a:custGeom>
              <a:avLst/>
              <a:gdLst/>
              <a:ahLst/>
              <a:cxnLst/>
              <a:rect l="l" t="t" r="r" b="b"/>
              <a:pathLst>
                <a:path w="38100" h="1028700">
                  <a:moveTo>
                    <a:pt x="38099" y="1028699"/>
                  </a:moveTo>
                  <a:lnTo>
                    <a:pt x="0" y="1028699"/>
                  </a:lnTo>
                  <a:lnTo>
                    <a:pt x="0" y="0"/>
                  </a:lnTo>
                  <a:lnTo>
                    <a:pt x="38099" y="0"/>
                  </a:lnTo>
                  <a:lnTo>
                    <a:pt x="38099" y="1028699"/>
                  </a:lnTo>
                  <a:close/>
                </a:path>
              </a:pathLst>
            </a:custGeom>
            <a:solidFill>
              <a:srgbClr val="093767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65" name="object 6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210299" y="5791199"/>
            <a:ext cx="128587" cy="171449"/>
          </a:xfrm>
          <a:prstGeom prst="rect">
            <a:avLst/>
          </a:prstGeom>
        </p:spPr>
      </p:pic>
      <p:sp>
        <p:nvSpPr>
          <p:cNvPr id="66" name="object 66" descr=""/>
          <p:cNvSpPr txBox="1"/>
          <p:nvPr/>
        </p:nvSpPr>
        <p:spPr>
          <a:xfrm>
            <a:off x="6440487" y="5636887"/>
            <a:ext cx="3892550" cy="445134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350" spc="-140" b="1">
                <a:solidFill>
                  <a:srgbClr val="333333"/>
                </a:solidFill>
                <a:latin typeface="BIZ UDPGothic"/>
                <a:cs typeface="BIZ UDPGothic"/>
              </a:rPr>
              <a:t>支援プロセスの標準化</a:t>
            </a:r>
            <a:endParaRPr sz="1350">
              <a:latin typeface="BIZ UDPGothic"/>
              <a:cs typeface="BIZ UDPGothic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自分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支援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プロセスを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整理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し、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再現可能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形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で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文書化</a:t>
            </a:r>
            <a:r>
              <a:rPr dirty="0" sz="1150" spc="-100">
                <a:solidFill>
                  <a:srgbClr val="333333"/>
                </a:solidFill>
                <a:latin typeface="PMingLiU"/>
                <a:cs typeface="PMingLiU"/>
              </a:rPr>
              <a:t>しましょう</a:t>
            </a:r>
            <a:endParaRPr sz="1150">
              <a:latin typeface="PMingLiU"/>
              <a:cs typeface="PMingLiU"/>
            </a:endParaRPr>
          </a:p>
        </p:txBody>
      </p:sp>
      <p:pic>
        <p:nvPicPr>
          <p:cNvPr id="67" name="object 6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210299" y="6316265"/>
            <a:ext cx="171449" cy="150018"/>
          </a:xfrm>
          <a:prstGeom prst="rect">
            <a:avLst/>
          </a:prstGeom>
        </p:spPr>
      </p:pic>
      <p:sp>
        <p:nvSpPr>
          <p:cNvPr id="68" name="object 68" descr=""/>
          <p:cNvSpPr txBox="1"/>
          <p:nvPr/>
        </p:nvSpPr>
        <p:spPr>
          <a:xfrm>
            <a:off x="6483349" y="6151237"/>
            <a:ext cx="3359150" cy="445134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350" spc="-160" b="1">
                <a:solidFill>
                  <a:srgbClr val="333333"/>
                </a:solidFill>
                <a:latin typeface="BIZ UDPGothic"/>
                <a:cs typeface="BIZ UDPGothic"/>
              </a:rPr>
              <a:t>成果指標の設定と追跡</a:t>
            </a:r>
            <a:endParaRPr sz="1350">
              <a:latin typeface="BIZ UDPGothic"/>
              <a:cs typeface="BIZ UDPGothic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支援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成果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定量的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測定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する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仕組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みを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導入</a:t>
            </a:r>
            <a:r>
              <a:rPr dirty="0" sz="1150" spc="-100">
                <a:solidFill>
                  <a:srgbClr val="333333"/>
                </a:solidFill>
                <a:latin typeface="PMingLiU"/>
                <a:cs typeface="PMingLiU"/>
              </a:rPr>
              <a:t>しましょう</a:t>
            </a:r>
            <a:endParaRPr sz="1150">
              <a:latin typeface="PMingLiU"/>
              <a:cs typeface="PMingLiU"/>
            </a:endParaRPr>
          </a:p>
        </p:txBody>
      </p:sp>
      <p:sp>
        <p:nvSpPr>
          <p:cNvPr id="69" name="object 69" descr=""/>
          <p:cNvSpPr txBox="1"/>
          <p:nvPr/>
        </p:nvSpPr>
        <p:spPr>
          <a:xfrm>
            <a:off x="6349999" y="6837037"/>
            <a:ext cx="5349240" cy="826135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継続的</a:t>
            </a:r>
            <a:r>
              <a:rPr dirty="0" sz="1350" spc="-170" b="1">
                <a:solidFill>
                  <a:srgbClr val="1D40AF"/>
                </a:solidFill>
                <a:latin typeface="Meiryo"/>
                <a:cs typeface="Meiryo"/>
              </a:rPr>
              <a:t>な</a:t>
            </a: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成長</a:t>
            </a:r>
            <a:r>
              <a:rPr dirty="0" sz="1350" spc="-140" b="1">
                <a:solidFill>
                  <a:srgbClr val="1D40AF"/>
                </a:solidFill>
                <a:latin typeface="Meiryo"/>
                <a:cs typeface="Meiryo"/>
              </a:rPr>
              <a:t>のために</a:t>
            </a:r>
            <a:endParaRPr sz="1350">
              <a:latin typeface="Meiryo"/>
              <a:cs typeface="Meiryo"/>
            </a:endParaRPr>
          </a:p>
          <a:p>
            <a:pPr algn="just" marL="12700" marR="5080">
              <a:lnSpc>
                <a:spcPct val="108700"/>
              </a:lnSpc>
              <a:spcBef>
                <a:spcPts val="35"/>
              </a:spcBef>
            </a:pP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指導力向上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は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一朝一夕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では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達成</a:t>
            </a:r>
            <a:r>
              <a:rPr dirty="0" sz="1150" spc="-120">
                <a:solidFill>
                  <a:srgbClr val="333333"/>
                </a:solidFill>
                <a:latin typeface="PMingLiU"/>
                <a:cs typeface="PMingLiU"/>
              </a:rPr>
              <a:t>できません。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日々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実践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と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振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り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返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りを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通</a:t>
            </a:r>
            <a:r>
              <a:rPr dirty="0" sz="1150" spc="-125">
                <a:solidFill>
                  <a:srgbClr val="333333"/>
                </a:solidFill>
                <a:latin typeface="PMingLiU"/>
                <a:cs typeface="PMingLiU"/>
              </a:rPr>
              <a:t>じて、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自身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強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みを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伸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ばし、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弱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みを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克服</a:t>
            </a:r>
            <a:r>
              <a:rPr dirty="0" sz="1150" spc="-155">
                <a:solidFill>
                  <a:srgbClr val="333333"/>
                </a:solidFill>
                <a:latin typeface="PMingLiU"/>
                <a:cs typeface="PMingLiU"/>
              </a:rPr>
              <a:t>していく プロセスです。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組織全体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でノウハウを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共有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し、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地域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中小企業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発展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貢献</a:t>
            </a:r>
            <a:r>
              <a:rPr dirty="0" sz="1150" spc="-130">
                <a:solidFill>
                  <a:srgbClr val="333333"/>
                </a:solidFill>
                <a:latin typeface="PMingLiU"/>
                <a:cs typeface="PMingLiU"/>
              </a:rPr>
              <a:t>していきましょう。</a:t>
            </a:r>
            <a:endParaRPr sz="1150">
              <a:latin typeface="PMingLiU"/>
              <a:cs typeface="PMingLiU"/>
            </a:endParaRPr>
          </a:p>
        </p:txBody>
      </p:sp>
      <p:sp>
        <p:nvSpPr>
          <p:cNvPr id="70" name="object 70" descr=""/>
          <p:cNvSpPr/>
          <p:nvPr/>
        </p:nvSpPr>
        <p:spPr>
          <a:xfrm>
            <a:off x="76199" y="0"/>
            <a:ext cx="12115800" cy="819150"/>
          </a:xfrm>
          <a:custGeom>
            <a:avLst/>
            <a:gdLst/>
            <a:ahLst/>
            <a:cxnLst/>
            <a:rect l="l" t="t" r="r" b="b"/>
            <a:pathLst>
              <a:path w="12115800" h="819150">
                <a:moveTo>
                  <a:pt x="0" y="819149"/>
                </a:moveTo>
                <a:lnTo>
                  <a:pt x="12115799" y="819149"/>
                </a:lnTo>
                <a:lnTo>
                  <a:pt x="12115799" y="0"/>
                </a:lnTo>
                <a:lnTo>
                  <a:pt x="0" y="0"/>
                </a:lnTo>
                <a:lnTo>
                  <a:pt x="0" y="81914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 txBox="1">
            <a:spLocks noGrp="1"/>
          </p:cNvSpPr>
          <p:nvPr>
            <p:ph type="title"/>
          </p:nvPr>
        </p:nvSpPr>
        <p:spPr>
          <a:xfrm>
            <a:off x="368299" y="161797"/>
            <a:ext cx="4523105" cy="4908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165">
                <a:latin typeface="Meiryo"/>
                <a:cs typeface="Meiryo"/>
              </a:rPr>
              <a:t>まとめ‧</a:t>
            </a:r>
            <a:r>
              <a:rPr dirty="0" spc="-335"/>
              <a:t>今後</a:t>
            </a:r>
            <a:r>
              <a:rPr dirty="0" spc="-370">
                <a:latin typeface="Meiryo"/>
                <a:cs typeface="Meiryo"/>
              </a:rPr>
              <a:t>へのアクション</a:t>
            </a:r>
          </a:p>
        </p:txBody>
      </p:sp>
      <p:sp>
        <p:nvSpPr>
          <p:cNvPr id="72" name="object 72" descr=""/>
          <p:cNvSpPr/>
          <p:nvPr/>
        </p:nvSpPr>
        <p:spPr>
          <a:xfrm>
            <a:off x="0" y="0"/>
            <a:ext cx="76200" cy="819150"/>
          </a:xfrm>
          <a:custGeom>
            <a:avLst/>
            <a:gdLst/>
            <a:ahLst/>
            <a:cxnLst/>
            <a:rect l="l" t="t" r="r" b="b"/>
            <a:pathLst>
              <a:path w="76200" h="819150">
                <a:moveTo>
                  <a:pt x="76199" y="819149"/>
                </a:moveTo>
                <a:lnTo>
                  <a:pt x="0" y="819149"/>
                </a:lnTo>
                <a:lnTo>
                  <a:pt x="0" y="0"/>
                </a:lnTo>
                <a:lnTo>
                  <a:pt x="76199" y="0"/>
                </a:lnTo>
                <a:lnTo>
                  <a:pt x="76199" y="81914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3" name="object 73" descr=""/>
          <p:cNvSpPr/>
          <p:nvPr/>
        </p:nvSpPr>
        <p:spPr>
          <a:xfrm>
            <a:off x="0" y="7981949"/>
            <a:ext cx="12192000" cy="95250"/>
          </a:xfrm>
          <a:custGeom>
            <a:avLst/>
            <a:gdLst/>
            <a:ahLst/>
            <a:cxnLst/>
            <a:rect l="l" t="t" r="r" b="b"/>
            <a:pathLst>
              <a:path w="12192000" h="95250">
                <a:moveTo>
                  <a:pt x="12191999" y="95249"/>
                </a:moveTo>
                <a:lnTo>
                  <a:pt x="0" y="95249"/>
                </a:lnTo>
                <a:lnTo>
                  <a:pt x="0" y="0"/>
                </a:lnTo>
                <a:lnTo>
                  <a:pt x="12191999" y="0"/>
                </a:lnTo>
                <a:lnTo>
                  <a:pt x="12191999" y="9524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74" name="object 74" descr=""/>
          <p:cNvGrpSpPr/>
          <p:nvPr/>
        </p:nvGrpSpPr>
        <p:grpSpPr>
          <a:xfrm>
            <a:off x="10706099" y="7562850"/>
            <a:ext cx="1295400" cy="323850"/>
            <a:chOff x="10706099" y="7562850"/>
            <a:chExt cx="1295400" cy="323850"/>
          </a:xfrm>
        </p:grpSpPr>
        <p:sp>
          <p:nvSpPr>
            <p:cNvPr id="75" name="object 75" descr=""/>
            <p:cNvSpPr/>
            <p:nvPr/>
          </p:nvSpPr>
          <p:spPr>
            <a:xfrm>
              <a:off x="10706099" y="7562850"/>
              <a:ext cx="1295400" cy="323850"/>
            </a:xfrm>
            <a:custGeom>
              <a:avLst/>
              <a:gdLst/>
              <a:ahLst/>
              <a:cxnLst/>
              <a:rect l="l" t="t" r="r" b="b"/>
              <a:pathLst>
                <a:path w="1295400" h="323850">
                  <a:moveTo>
                    <a:pt x="1262352" y="323849"/>
                  </a:moveTo>
                  <a:lnTo>
                    <a:pt x="33047" y="323849"/>
                  </a:lnTo>
                  <a:lnTo>
                    <a:pt x="28187" y="322883"/>
                  </a:lnTo>
                  <a:lnTo>
                    <a:pt x="966" y="295662"/>
                  </a:lnTo>
                  <a:lnTo>
                    <a:pt x="0" y="290802"/>
                  </a:lnTo>
                  <a:lnTo>
                    <a:pt x="0" y="285749"/>
                  </a:lnTo>
                  <a:lnTo>
                    <a:pt x="0" y="33047"/>
                  </a:lnTo>
                  <a:lnTo>
                    <a:pt x="28187" y="966"/>
                  </a:lnTo>
                  <a:lnTo>
                    <a:pt x="33047" y="0"/>
                  </a:lnTo>
                  <a:lnTo>
                    <a:pt x="1262352" y="0"/>
                  </a:lnTo>
                  <a:lnTo>
                    <a:pt x="1294433" y="28187"/>
                  </a:lnTo>
                  <a:lnTo>
                    <a:pt x="1295399" y="33047"/>
                  </a:lnTo>
                  <a:lnTo>
                    <a:pt x="1295399" y="290802"/>
                  </a:lnTo>
                  <a:lnTo>
                    <a:pt x="1267212" y="322883"/>
                  </a:lnTo>
                  <a:lnTo>
                    <a:pt x="1262352" y="32384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76" name="object 76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820399" y="7658099"/>
              <a:ext cx="133349" cy="133349"/>
            </a:xfrm>
            <a:prstGeom prst="rect">
              <a:avLst/>
            </a:prstGeom>
          </p:spPr>
        </p:pic>
      </p:grpSp>
      <p:sp>
        <p:nvSpPr>
          <p:cNvPr id="77" name="object 77" descr=""/>
          <p:cNvSpPr txBox="1"/>
          <p:nvPr/>
        </p:nvSpPr>
        <p:spPr>
          <a:xfrm>
            <a:off x="11000133" y="7659115"/>
            <a:ext cx="899794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00"/>
              </a:lnSpc>
            </a:pPr>
            <a:r>
              <a:rPr dirty="0" sz="1050" spc="-95">
                <a:solidFill>
                  <a:srgbClr val="FFFFFF"/>
                </a:solidFill>
                <a:latin typeface="Noto Sans JP"/>
                <a:cs typeface="Noto Sans JP"/>
              </a:rPr>
              <a:t>Genspark</a:t>
            </a:r>
            <a:r>
              <a:rPr dirty="0" sz="1050" spc="-10">
                <a:solidFill>
                  <a:srgbClr val="FFFFFF"/>
                </a:solidFill>
                <a:latin typeface="Noto Sans JP"/>
                <a:cs typeface="Noto Sans JP"/>
              </a:rPr>
              <a:t> </a:t>
            </a:r>
            <a:r>
              <a:rPr dirty="0" sz="1000" spc="-85">
                <a:solidFill>
                  <a:srgbClr val="FFFFFF"/>
                </a:solidFill>
                <a:latin typeface="SimSun"/>
                <a:cs typeface="SimSun"/>
              </a:rPr>
              <a:t>で作成</a:t>
            </a:r>
            <a:endParaRPr sz="1000">
              <a:latin typeface="SimSun"/>
              <a:cs typeface="SimSu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457199" y="1666874"/>
            <a:ext cx="5486400" cy="19050"/>
          </a:xfrm>
          <a:custGeom>
            <a:avLst/>
            <a:gdLst/>
            <a:ahLst/>
            <a:cxnLst/>
            <a:rect l="l" t="t" r="r" b="b"/>
            <a:pathLst>
              <a:path w="5486400" h="19050">
                <a:moveTo>
                  <a:pt x="5486399" y="19049"/>
                </a:moveTo>
                <a:lnTo>
                  <a:pt x="0" y="19049"/>
                </a:lnTo>
                <a:lnTo>
                  <a:pt x="0" y="0"/>
                </a:lnTo>
                <a:lnTo>
                  <a:pt x="5486399" y="0"/>
                </a:lnTo>
                <a:lnTo>
                  <a:pt x="5486399" y="1904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444500" y="1274508"/>
            <a:ext cx="2578100" cy="30988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850" spc="-210" b="1">
                <a:solidFill>
                  <a:srgbClr val="093767"/>
                </a:solidFill>
                <a:latin typeface="BIZ UDPGothic"/>
                <a:cs typeface="BIZ UDPGothic"/>
              </a:rPr>
              <a:t>指導力向上の</a:t>
            </a:r>
            <a:r>
              <a:rPr dirty="0" sz="1850" spc="-114" b="1">
                <a:solidFill>
                  <a:srgbClr val="093767"/>
                </a:solidFill>
                <a:latin typeface="Trebuchet MS"/>
                <a:cs typeface="Trebuchet MS"/>
              </a:rPr>
              <a:t>10</a:t>
            </a:r>
            <a:r>
              <a:rPr dirty="0" sz="1850" spc="-50" b="1">
                <a:solidFill>
                  <a:srgbClr val="093767"/>
                </a:solidFill>
                <a:latin typeface="BIZ UDPGothic"/>
                <a:cs typeface="BIZ UDPGothic"/>
              </a:rPr>
              <a:t>のポイント</a:t>
            </a:r>
            <a:endParaRPr sz="1850">
              <a:latin typeface="BIZ UDPGothic"/>
              <a:cs typeface="BIZ UDPGothic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457199" y="1933574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52399" y="304799"/>
                </a:moveTo>
                <a:lnTo>
                  <a:pt x="108160" y="298239"/>
                </a:lnTo>
                <a:lnTo>
                  <a:pt x="67731" y="279115"/>
                </a:lnTo>
                <a:lnTo>
                  <a:pt x="34591" y="249082"/>
                </a:lnTo>
                <a:lnTo>
                  <a:pt x="11600" y="210720"/>
                </a:lnTo>
                <a:lnTo>
                  <a:pt x="732" y="167337"/>
                </a:lnTo>
                <a:lnTo>
                  <a:pt x="0" y="152399"/>
                </a:lnTo>
                <a:lnTo>
                  <a:pt x="182" y="144912"/>
                </a:lnTo>
                <a:lnTo>
                  <a:pt x="8904" y="101065"/>
                </a:lnTo>
                <a:lnTo>
                  <a:pt x="29995" y="61607"/>
                </a:lnTo>
                <a:lnTo>
                  <a:pt x="61607" y="29995"/>
                </a:lnTo>
                <a:lnTo>
                  <a:pt x="101066" y="8904"/>
                </a:lnTo>
                <a:lnTo>
                  <a:pt x="144912" y="183"/>
                </a:lnTo>
                <a:lnTo>
                  <a:pt x="152399" y="0"/>
                </a:lnTo>
                <a:lnTo>
                  <a:pt x="159886" y="183"/>
                </a:lnTo>
                <a:lnTo>
                  <a:pt x="203733" y="8904"/>
                </a:lnTo>
                <a:lnTo>
                  <a:pt x="243192" y="29995"/>
                </a:lnTo>
                <a:lnTo>
                  <a:pt x="274804" y="61607"/>
                </a:lnTo>
                <a:lnTo>
                  <a:pt x="295895" y="101065"/>
                </a:lnTo>
                <a:lnTo>
                  <a:pt x="304616" y="144912"/>
                </a:lnTo>
                <a:lnTo>
                  <a:pt x="304799" y="152399"/>
                </a:lnTo>
                <a:lnTo>
                  <a:pt x="304616" y="159886"/>
                </a:lnTo>
                <a:lnTo>
                  <a:pt x="295895" y="203733"/>
                </a:lnTo>
                <a:lnTo>
                  <a:pt x="274804" y="243192"/>
                </a:lnTo>
                <a:lnTo>
                  <a:pt x="243192" y="274804"/>
                </a:lnTo>
                <a:lnTo>
                  <a:pt x="203733" y="295895"/>
                </a:lnTo>
                <a:lnTo>
                  <a:pt x="159886" y="304616"/>
                </a:lnTo>
                <a:lnTo>
                  <a:pt x="152399" y="30479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546298" y="1955736"/>
            <a:ext cx="278130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367665" algn="l"/>
              </a:tabLst>
            </a:pPr>
            <a:r>
              <a:rPr dirty="0" sz="1500" spc="-50" b="1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r>
              <a:rPr dirty="0" sz="1500" b="1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1500" spc="-150">
                <a:solidFill>
                  <a:srgbClr val="333333"/>
                </a:solidFill>
                <a:latin typeface="SimSun"/>
                <a:cs typeface="SimSun"/>
              </a:rPr>
              <a:t>中小企業支援制度</a:t>
            </a:r>
            <a:r>
              <a:rPr dirty="0" sz="1500" spc="-160">
                <a:solidFill>
                  <a:srgbClr val="333333"/>
                </a:solidFill>
                <a:latin typeface="PMingLiU"/>
                <a:cs typeface="PMingLiU"/>
              </a:rPr>
              <a:t>への</a:t>
            </a:r>
            <a:r>
              <a:rPr dirty="0" sz="1500" spc="-150">
                <a:solidFill>
                  <a:srgbClr val="333333"/>
                </a:solidFill>
                <a:latin typeface="SimSun"/>
                <a:cs typeface="SimSun"/>
              </a:rPr>
              <a:t>深</a:t>
            </a:r>
            <a:r>
              <a:rPr dirty="0" sz="1500" spc="-150">
                <a:solidFill>
                  <a:srgbClr val="333333"/>
                </a:solidFill>
                <a:latin typeface="PMingLiU"/>
                <a:cs typeface="PMingLiU"/>
              </a:rPr>
              <a:t>い</a:t>
            </a:r>
            <a:r>
              <a:rPr dirty="0" sz="1500" spc="-114">
                <a:solidFill>
                  <a:srgbClr val="333333"/>
                </a:solidFill>
                <a:latin typeface="SimSun"/>
                <a:cs typeface="SimSun"/>
              </a:rPr>
              <a:t>理解</a:t>
            </a:r>
            <a:endParaRPr sz="1500">
              <a:latin typeface="SimSun"/>
              <a:cs typeface="SimSun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457199" y="2428874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52399" y="304799"/>
                </a:moveTo>
                <a:lnTo>
                  <a:pt x="108160" y="298238"/>
                </a:lnTo>
                <a:lnTo>
                  <a:pt x="67731" y="279115"/>
                </a:lnTo>
                <a:lnTo>
                  <a:pt x="34591" y="249082"/>
                </a:lnTo>
                <a:lnTo>
                  <a:pt x="11600" y="210720"/>
                </a:lnTo>
                <a:lnTo>
                  <a:pt x="732" y="167337"/>
                </a:lnTo>
                <a:lnTo>
                  <a:pt x="0" y="152399"/>
                </a:lnTo>
                <a:lnTo>
                  <a:pt x="182" y="144912"/>
                </a:lnTo>
                <a:lnTo>
                  <a:pt x="8904" y="101066"/>
                </a:lnTo>
                <a:lnTo>
                  <a:pt x="29995" y="61607"/>
                </a:lnTo>
                <a:lnTo>
                  <a:pt x="61607" y="29995"/>
                </a:lnTo>
                <a:lnTo>
                  <a:pt x="101066" y="8904"/>
                </a:lnTo>
                <a:lnTo>
                  <a:pt x="144912" y="183"/>
                </a:lnTo>
                <a:lnTo>
                  <a:pt x="152399" y="0"/>
                </a:lnTo>
                <a:lnTo>
                  <a:pt x="159886" y="183"/>
                </a:lnTo>
                <a:lnTo>
                  <a:pt x="203733" y="8904"/>
                </a:lnTo>
                <a:lnTo>
                  <a:pt x="243192" y="29995"/>
                </a:lnTo>
                <a:lnTo>
                  <a:pt x="274804" y="61607"/>
                </a:lnTo>
                <a:lnTo>
                  <a:pt x="295895" y="101066"/>
                </a:lnTo>
                <a:lnTo>
                  <a:pt x="304616" y="144912"/>
                </a:lnTo>
                <a:lnTo>
                  <a:pt x="304799" y="152399"/>
                </a:lnTo>
                <a:lnTo>
                  <a:pt x="304616" y="159886"/>
                </a:lnTo>
                <a:lnTo>
                  <a:pt x="295895" y="203733"/>
                </a:lnTo>
                <a:lnTo>
                  <a:pt x="274804" y="243192"/>
                </a:lnTo>
                <a:lnTo>
                  <a:pt x="243192" y="274804"/>
                </a:lnTo>
                <a:lnTo>
                  <a:pt x="203733" y="295894"/>
                </a:lnTo>
                <a:lnTo>
                  <a:pt x="159886" y="304616"/>
                </a:lnTo>
                <a:lnTo>
                  <a:pt x="152399" y="30479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546298" y="2451036"/>
            <a:ext cx="192405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367665" algn="l"/>
              </a:tabLst>
            </a:pPr>
            <a:r>
              <a:rPr dirty="0" sz="1500" spc="-50" b="1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r>
              <a:rPr dirty="0" sz="1500" b="1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1500" spc="-150">
                <a:solidFill>
                  <a:srgbClr val="333333"/>
                </a:solidFill>
                <a:latin typeface="PMingLiU"/>
                <a:cs typeface="PMingLiU"/>
              </a:rPr>
              <a:t>ヒアリング</a:t>
            </a:r>
            <a:r>
              <a:rPr dirty="0" sz="1500" spc="-150">
                <a:solidFill>
                  <a:srgbClr val="333333"/>
                </a:solidFill>
                <a:latin typeface="SimSun"/>
                <a:cs typeface="SimSun"/>
              </a:rPr>
              <a:t>力</a:t>
            </a:r>
            <a:r>
              <a:rPr dirty="0" sz="1500" spc="-15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500" spc="-125">
                <a:solidFill>
                  <a:srgbClr val="333333"/>
                </a:solidFill>
                <a:latin typeface="SimSun"/>
                <a:cs typeface="SimSun"/>
              </a:rPr>
              <a:t>向上</a:t>
            </a:r>
            <a:endParaRPr sz="1500">
              <a:latin typeface="SimSun"/>
              <a:cs typeface="SimSun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457199" y="2924174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52399" y="304799"/>
                </a:moveTo>
                <a:lnTo>
                  <a:pt x="108160" y="298239"/>
                </a:lnTo>
                <a:lnTo>
                  <a:pt x="67731" y="279116"/>
                </a:lnTo>
                <a:lnTo>
                  <a:pt x="34591" y="249082"/>
                </a:lnTo>
                <a:lnTo>
                  <a:pt x="11600" y="210720"/>
                </a:lnTo>
                <a:lnTo>
                  <a:pt x="732" y="167337"/>
                </a:lnTo>
                <a:lnTo>
                  <a:pt x="0" y="152399"/>
                </a:lnTo>
                <a:lnTo>
                  <a:pt x="182" y="144912"/>
                </a:lnTo>
                <a:lnTo>
                  <a:pt x="8904" y="101065"/>
                </a:lnTo>
                <a:lnTo>
                  <a:pt x="29995" y="61607"/>
                </a:lnTo>
                <a:lnTo>
                  <a:pt x="61607" y="29995"/>
                </a:lnTo>
                <a:lnTo>
                  <a:pt x="101066" y="8904"/>
                </a:lnTo>
                <a:lnTo>
                  <a:pt x="144912" y="183"/>
                </a:lnTo>
                <a:lnTo>
                  <a:pt x="152399" y="0"/>
                </a:lnTo>
                <a:lnTo>
                  <a:pt x="159886" y="183"/>
                </a:lnTo>
                <a:lnTo>
                  <a:pt x="203733" y="8904"/>
                </a:lnTo>
                <a:lnTo>
                  <a:pt x="243192" y="29995"/>
                </a:lnTo>
                <a:lnTo>
                  <a:pt x="274804" y="61607"/>
                </a:lnTo>
                <a:lnTo>
                  <a:pt x="295895" y="101065"/>
                </a:lnTo>
                <a:lnTo>
                  <a:pt x="304616" y="144912"/>
                </a:lnTo>
                <a:lnTo>
                  <a:pt x="304799" y="152399"/>
                </a:lnTo>
                <a:lnTo>
                  <a:pt x="304616" y="159886"/>
                </a:lnTo>
                <a:lnTo>
                  <a:pt x="295895" y="203733"/>
                </a:lnTo>
                <a:lnTo>
                  <a:pt x="274804" y="243192"/>
                </a:lnTo>
                <a:lnTo>
                  <a:pt x="243192" y="274804"/>
                </a:lnTo>
                <a:lnTo>
                  <a:pt x="203733" y="295895"/>
                </a:lnTo>
                <a:lnTo>
                  <a:pt x="159886" y="304616"/>
                </a:lnTo>
                <a:lnTo>
                  <a:pt x="152399" y="30479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546298" y="2946336"/>
            <a:ext cx="209550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367665" algn="l"/>
              </a:tabLst>
            </a:pPr>
            <a:r>
              <a:rPr dirty="0" sz="1500" spc="-50" b="1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r>
              <a:rPr dirty="0" sz="1500" b="1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1500" spc="-150">
                <a:solidFill>
                  <a:srgbClr val="333333"/>
                </a:solidFill>
                <a:latin typeface="SimSun"/>
                <a:cs typeface="SimSun"/>
              </a:rPr>
              <a:t>経営分析</a:t>
            </a:r>
            <a:r>
              <a:rPr dirty="0" sz="1500" spc="-150">
                <a:solidFill>
                  <a:srgbClr val="333333"/>
                </a:solidFill>
                <a:latin typeface="PMingLiU"/>
                <a:cs typeface="PMingLiU"/>
              </a:rPr>
              <a:t>スキルの</a:t>
            </a:r>
            <a:r>
              <a:rPr dirty="0" sz="1500" spc="-125">
                <a:solidFill>
                  <a:srgbClr val="333333"/>
                </a:solidFill>
                <a:latin typeface="SimSun"/>
                <a:cs typeface="SimSun"/>
              </a:rPr>
              <a:t>強化</a:t>
            </a:r>
            <a:endParaRPr sz="1500">
              <a:latin typeface="SimSun"/>
              <a:cs typeface="SimSun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457199" y="3419474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52399" y="304799"/>
                </a:moveTo>
                <a:lnTo>
                  <a:pt x="108160" y="298238"/>
                </a:lnTo>
                <a:lnTo>
                  <a:pt x="67731" y="279115"/>
                </a:lnTo>
                <a:lnTo>
                  <a:pt x="34591" y="249082"/>
                </a:lnTo>
                <a:lnTo>
                  <a:pt x="11600" y="210720"/>
                </a:lnTo>
                <a:lnTo>
                  <a:pt x="732" y="167337"/>
                </a:lnTo>
                <a:lnTo>
                  <a:pt x="0" y="152399"/>
                </a:lnTo>
                <a:lnTo>
                  <a:pt x="182" y="144912"/>
                </a:lnTo>
                <a:lnTo>
                  <a:pt x="8904" y="101066"/>
                </a:lnTo>
                <a:lnTo>
                  <a:pt x="29995" y="61607"/>
                </a:lnTo>
                <a:lnTo>
                  <a:pt x="61607" y="29995"/>
                </a:lnTo>
                <a:lnTo>
                  <a:pt x="101066" y="8904"/>
                </a:lnTo>
                <a:lnTo>
                  <a:pt x="144912" y="183"/>
                </a:lnTo>
                <a:lnTo>
                  <a:pt x="152399" y="0"/>
                </a:lnTo>
                <a:lnTo>
                  <a:pt x="159886" y="183"/>
                </a:lnTo>
                <a:lnTo>
                  <a:pt x="203733" y="8904"/>
                </a:lnTo>
                <a:lnTo>
                  <a:pt x="243192" y="29995"/>
                </a:lnTo>
                <a:lnTo>
                  <a:pt x="274804" y="61606"/>
                </a:lnTo>
                <a:lnTo>
                  <a:pt x="295895" y="101065"/>
                </a:lnTo>
                <a:lnTo>
                  <a:pt x="304616" y="144912"/>
                </a:lnTo>
                <a:lnTo>
                  <a:pt x="304799" y="152399"/>
                </a:lnTo>
                <a:lnTo>
                  <a:pt x="304616" y="159886"/>
                </a:lnTo>
                <a:lnTo>
                  <a:pt x="295895" y="203733"/>
                </a:lnTo>
                <a:lnTo>
                  <a:pt x="274804" y="243191"/>
                </a:lnTo>
                <a:lnTo>
                  <a:pt x="243192" y="274803"/>
                </a:lnTo>
                <a:lnTo>
                  <a:pt x="203733" y="295894"/>
                </a:lnTo>
                <a:lnTo>
                  <a:pt x="159886" y="304616"/>
                </a:lnTo>
                <a:lnTo>
                  <a:pt x="152399" y="30479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546298" y="3441636"/>
            <a:ext cx="276098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367665" algn="l"/>
              </a:tabLst>
            </a:pPr>
            <a:r>
              <a:rPr dirty="0" sz="1500" spc="-50" b="1">
                <a:solidFill>
                  <a:srgbClr val="FFFFFF"/>
                </a:solidFill>
                <a:latin typeface="Trebuchet MS"/>
                <a:cs typeface="Trebuchet MS"/>
              </a:rPr>
              <a:t>4</a:t>
            </a:r>
            <a:r>
              <a:rPr dirty="0" sz="1500" b="1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1500" spc="-150">
                <a:solidFill>
                  <a:srgbClr val="333333"/>
                </a:solidFill>
                <a:latin typeface="PMingLiU"/>
                <a:cs typeface="PMingLiU"/>
              </a:rPr>
              <a:t>デジタル‧</a:t>
            </a:r>
            <a:r>
              <a:rPr dirty="0" sz="1500" spc="-105" b="0">
                <a:solidFill>
                  <a:srgbClr val="333333"/>
                </a:solidFill>
                <a:latin typeface="Noto Sans JP Medium"/>
                <a:cs typeface="Noto Sans JP Medium"/>
              </a:rPr>
              <a:t>IT</a:t>
            </a:r>
            <a:r>
              <a:rPr dirty="0" sz="1500" spc="-160">
                <a:solidFill>
                  <a:srgbClr val="333333"/>
                </a:solidFill>
                <a:latin typeface="PMingLiU"/>
                <a:cs typeface="PMingLiU"/>
              </a:rPr>
              <a:t>リテラシーの</a:t>
            </a:r>
            <a:r>
              <a:rPr dirty="0" sz="1500" spc="-120">
                <a:solidFill>
                  <a:srgbClr val="333333"/>
                </a:solidFill>
                <a:latin typeface="SimSun"/>
                <a:cs typeface="SimSun"/>
              </a:rPr>
              <a:t>強化</a:t>
            </a:r>
            <a:endParaRPr sz="1500">
              <a:latin typeface="SimSun"/>
              <a:cs typeface="SimSun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457199" y="3914774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52399" y="304799"/>
                </a:moveTo>
                <a:lnTo>
                  <a:pt x="108160" y="298239"/>
                </a:lnTo>
                <a:lnTo>
                  <a:pt x="67731" y="279115"/>
                </a:lnTo>
                <a:lnTo>
                  <a:pt x="34591" y="249081"/>
                </a:lnTo>
                <a:lnTo>
                  <a:pt x="11600" y="210720"/>
                </a:lnTo>
                <a:lnTo>
                  <a:pt x="732" y="167337"/>
                </a:lnTo>
                <a:lnTo>
                  <a:pt x="0" y="152399"/>
                </a:lnTo>
                <a:lnTo>
                  <a:pt x="182" y="144912"/>
                </a:lnTo>
                <a:lnTo>
                  <a:pt x="8904" y="101065"/>
                </a:lnTo>
                <a:lnTo>
                  <a:pt x="29995" y="61606"/>
                </a:lnTo>
                <a:lnTo>
                  <a:pt x="61607" y="29995"/>
                </a:lnTo>
                <a:lnTo>
                  <a:pt x="101066" y="8904"/>
                </a:lnTo>
                <a:lnTo>
                  <a:pt x="144912" y="183"/>
                </a:lnTo>
                <a:lnTo>
                  <a:pt x="152399" y="0"/>
                </a:lnTo>
                <a:lnTo>
                  <a:pt x="159886" y="183"/>
                </a:lnTo>
                <a:lnTo>
                  <a:pt x="203733" y="8904"/>
                </a:lnTo>
                <a:lnTo>
                  <a:pt x="243192" y="29995"/>
                </a:lnTo>
                <a:lnTo>
                  <a:pt x="274804" y="61606"/>
                </a:lnTo>
                <a:lnTo>
                  <a:pt x="295895" y="101065"/>
                </a:lnTo>
                <a:lnTo>
                  <a:pt x="304616" y="144912"/>
                </a:lnTo>
                <a:lnTo>
                  <a:pt x="304799" y="152399"/>
                </a:lnTo>
                <a:lnTo>
                  <a:pt x="304616" y="159886"/>
                </a:lnTo>
                <a:lnTo>
                  <a:pt x="295895" y="203733"/>
                </a:lnTo>
                <a:lnTo>
                  <a:pt x="274804" y="243191"/>
                </a:lnTo>
                <a:lnTo>
                  <a:pt x="243192" y="274803"/>
                </a:lnTo>
                <a:lnTo>
                  <a:pt x="203733" y="295894"/>
                </a:lnTo>
                <a:lnTo>
                  <a:pt x="159886" y="304616"/>
                </a:lnTo>
                <a:lnTo>
                  <a:pt x="152399" y="30479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/>
          <p:nvPr/>
        </p:nvSpPr>
        <p:spPr>
          <a:xfrm>
            <a:off x="546298" y="3936936"/>
            <a:ext cx="278130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367665" algn="l"/>
              </a:tabLst>
            </a:pPr>
            <a:r>
              <a:rPr dirty="0" sz="1500" spc="-50" b="1">
                <a:solidFill>
                  <a:srgbClr val="FFFFFF"/>
                </a:solidFill>
                <a:latin typeface="Trebuchet MS"/>
                <a:cs typeface="Trebuchet MS"/>
              </a:rPr>
              <a:t>5</a:t>
            </a:r>
            <a:r>
              <a:rPr dirty="0" sz="1500" b="1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1500" spc="-150">
                <a:solidFill>
                  <a:srgbClr val="333333"/>
                </a:solidFill>
                <a:latin typeface="SimSun"/>
                <a:cs typeface="SimSun"/>
              </a:rPr>
              <a:t>地域</a:t>
            </a:r>
            <a:r>
              <a:rPr dirty="0" sz="1500" spc="-150">
                <a:solidFill>
                  <a:srgbClr val="333333"/>
                </a:solidFill>
                <a:latin typeface="PMingLiU"/>
                <a:cs typeface="PMingLiU"/>
              </a:rPr>
              <a:t>ネットワークの</a:t>
            </a:r>
            <a:r>
              <a:rPr dirty="0" sz="1500" spc="-150">
                <a:solidFill>
                  <a:srgbClr val="333333"/>
                </a:solidFill>
                <a:latin typeface="SimSun"/>
                <a:cs typeface="SimSun"/>
              </a:rPr>
              <a:t>構築</a:t>
            </a:r>
            <a:r>
              <a:rPr dirty="0" sz="1500" spc="-15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500" spc="-125">
                <a:solidFill>
                  <a:srgbClr val="333333"/>
                </a:solidFill>
                <a:latin typeface="SimSun"/>
                <a:cs typeface="SimSun"/>
              </a:rPr>
              <a:t>活用</a:t>
            </a:r>
            <a:endParaRPr sz="1500">
              <a:latin typeface="SimSun"/>
              <a:cs typeface="SimSun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457199" y="4410074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52399" y="304799"/>
                </a:moveTo>
                <a:lnTo>
                  <a:pt x="108160" y="298238"/>
                </a:lnTo>
                <a:lnTo>
                  <a:pt x="67731" y="279115"/>
                </a:lnTo>
                <a:lnTo>
                  <a:pt x="34591" y="249081"/>
                </a:lnTo>
                <a:lnTo>
                  <a:pt x="11600" y="210720"/>
                </a:lnTo>
                <a:lnTo>
                  <a:pt x="732" y="167337"/>
                </a:lnTo>
                <a:lnTo>
                  <a:pt x="0" y="152399"/>
                </a:lnTo>
                <a:lnTo>
                  <a:pt x="182" y="144912"/>
                </a:lnTo>
                <a:lnTo>
                  <a:pt x="8904" y="101065"/>
                </a:lnTo>
                <a:lnTo>
                  <a:pt x="29995" y="61607"/>
                </a:lnTo>
                <a:lnTo>
                  <a:pt x="61607" y="29995"/>
                </a:lnTo>
                <a:lnTo>
                  <a:pt x="101066" y="8904"/>
                </a:lnTo>
                <a:lnTo>
                  <a:pt x="144912" y="183"/>
                </a:lnTo>
                <a:lnTo>
                  <a:pt x="152399" y="0"/>
                </a:lnTo>
                <a:lnTo>
                  <a:pt x="159886" y="183"/>
                </a:lnTo>
                <a:lnTo>
                  <a:pt x="203733" y="8904"/>
                </a:lnTo>
                <a:lnTo>
                  <a:pt x="243192" y="29995"/>
                </a:lnTo>
                <a:lnTo>
                  <a:pt x="274804" y="61607"/>
                </a:lnTo>
                <a:lnTo>
                  <a:pt x="295895" y="101065"/>
                </a:lnTo>
                <a:lnTo>
                  <a:pt x="304616" y="144912"/>
                </a:lnTo>
                <a:lnTo>
                  <a:pt x="304799" y="152399"/>
                </a:lnTo>
                <a:lnTo>
                  <a:pt x="304616" y="159886"/>
                </a:lnTo>
                <a:lnTo>
                  <a:pt x="295895" y="203733"/>
                </a:lnTo>
                <a:lnTo>
                  <a:pt x="274804" y="243191"/>
                </a:lnTo>
                <a:lnTo>
                  <a:pt x="243192" y="274803"/>
                </a:lnTo>
                <a:lnTo>
                  <a:pt x="203733" y="295894"/>
                </a:lnTo>
                <a:lnTo>
                  <a:pt x="159886" y="304616"/>
                </a:lnTo>
                <a:lnTo>
                  <a:pt x="152399" y="30479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 txBox="1"/>
          <p:nvPr/>
        </p:nvSpPr>
        <p:spPr>
          <a:xfrm>
            <a:off x="546298" y="4432236"/>
            <a:ext cx="278130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367665" algn="l"/>
              </a:tabLst>
            </a:pPr>
            <a:r>
              <a:rPr dirty="0" sz="1500" spc="-50" b="1">
                <a:solidFill>
                  <a:srgbClr val="FFFFFF"/>
                </a:solidFill>
                <a:latin typeface="Trebuchet MS"/>
                <a:cs typeface="Trebuchet MS"/>
              </a:rPr>
              <a:t>6</a:t>
            </a:r>
            <a:r>
              <a:rPr dirty="0" sz="1500" b="1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1500" spc="-150">
                <a:solidFill>
                  <a:srgbClr val="333333"/>
                </a:solidFill>
                <a:latin typeface="SimSun"/>
                <a:cs typeface="SimSun"/>
              </a:rPr>
              <a:t>創業支援</a:t>
            </a:r>
            <a:r>
              <a:rPr dirty="0" sz="1500" spc="-15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500" spc="-150">
                <a:solidFill>
                  <a:srgbClr val="333333"/>
                </a:solidFill>
                <a:latin typeface="SimSun"/>
                <a:cs typeface="SimSun"/>
              </a:rPr>
              <a:t>新事業支援</a:t>
            </a:r>
            <a:r>
              <a:rPr dirty="0" sz="1500" spc="-15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500" spc="-135">
                <a:solidFill>
                  <a:srgbClr val="333333"/>
                </a:solidFill>
                <a:latin typeface="SimSun"/>
                <a:cs typeface="SimSun"/>
              </a:rPr>
              <a:t>実践力</a:t>
            </a:r>
            <a:endParaRPr sz="1500">
              <a:latin typeface="SimSun"/>
              <a:cs typeface="SimSun"/>
            </a:endParaRPr>
          </a:p>
        </p:txBody>
      </p:sp>
      <p:sp>
        <p:nvSpPr>
          <p:cNvPr id="16" name="object 16" descr=""/>
          <p:cNvSpPr/>
          <p:nvPr/>
        </p:nvSpPr>
        <p:spPr>
          <a:xfrm>
            <a:off x="457199" y="4905374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52399" y="304799"/>
                </a:moveTo>
                <a:lnTo>
                  <a:pt x="108160" y="298238"/>
                </a:lnTo>
                <a:lnTo>
                  <a:pt x="67731" y="279115"/>
                </a:lnTo>
                <a:lnTo>
                  <a:pt x="34591" y="249082"/>
                </a:lnTo>
                <a:lnTo>
                  <a:pt x="11600" y="210720"/>
                </a:lnTo>
                <a:lnTo>
                  <a:pt x="732" y="167337"/>
                </a:lnTo>
                <a:lnTo>
                  <a:pt x="0" y="152399"/>
                </a:lnTo>
                <a:lnTo>
                  <a:pt x="182" y="144912"/>
                </a:lnTo>
                <a:lnTo>
                  <a:pt x="8904" y="101065"/>
                </a:lnTo>
                <a:lnTo>
                  <a:pt x="29995" y="61607"/>
                </a:lnTo>
                <a:lnTo>
                  <a:pt x="61607" y="29995"/>
                </a:lnTo>
                <a:lnTo>
                  <a:pt x="101066" y="8904"/>
                </a:lnTo>
                <a:lnTo>
                  <a:pt x="144912" y="183"/>
                </a:lnTo>
                <a:lnTo>
                  <a:pt x="152399" y="0"/>
                </a:lnTo>
                <a:lnTo>
                  <a:pt x="159886" y="183"/>
                </a:lnTo>
                <a:lnTo>
                  <a:pt x="203733" y="8904"/>
                </a:lnTo>
                <a:lnTo>
                  <a:pt x="243192" y="29995"/>
                </a:lnTo>
                <a:lnTo>
                  <a:pt x="274804" y="61607"/>
                </a:lnTo>
                <a:lnTo>
                  <a:pt x="295895" y="101065"/>
                </a:lnTo>
                <a:lnTo>
                  <a:pt x="304616" y="144912"/>
                </a:lnTo>
                <a:lnTo>
                  <a:pt x="304799" y="152399"/>
                </a:lnTo>
                <a:lnTo>
                  <a:pt x="304616" y="159886"/>
                </a:lnTo>
                <a:lnTo>
                  <a:pt x="295895" y="203733"/>
                </a:lnTo>
                <a:lnTo>
                  <a:pt x="274804" y="243191"/>
                </a:lnTo>
                <a:lnTo>
                  <a:pt x="243192" y="274803"/>
                </a:lnTo>
                <a:lnTo>
                  <a:pt x="203733" y="295894"/>
                </a:lnTo>
                <a:lnTo>
                  <a:pt x="159886" y="304616"/>
                </a:lnTo>
                <a:lnTo>
                  <a:pt x="152399" y="30479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 descr=""/>
          <p:cNvSpPr txBox="1"/>
          <p:nvPr/>
        </p:nvSpPr>
        <p:spPr>
          <a:xfrm>
            <a:off x="546298" y="4927536"/>
            <a:ext cx="3121025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367665" algn="l"/>
              </a:tabLst>
            </a:pPr>
            <a:r>
              <a:rPr dirty="0" sz="1500" spc="-50" b="1">
                <a:solidFill>
                  <a:srgbClr val="FFFFFF"/>
                </a:solidFill>
                <a:latin typeface="Trebuchet MS"/>
                <a:cs typeface="Trebuchet MS"/>
              </a:rPr>
              <a:t>7</a:t>
            </a:r>
            <a:r>
              <a:rPr dirty="0" sz="1500" b="1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1500" spc="-155">
                <a:solidFill>
                  <a:srgbClr val="333333"/>
                </a:solidFill>
                <a:latin typeface="PMingLiU"/>
                <a:cs typeface="PMingLiU"/>
              </a:rPr>
              <a:t>コミュニケーション</a:t>
            </a:r>
            <a:r>
              <a:rPr dirty="0" sz="1500" spc="-150">
                <a:solidFill>
                  <a:srgbClr val="333333"/>
                </a:solidFill>
                <a:latin typeface="SimSun"/>
                <a:cs typeface="SimSun"/>
              </a:rPr>
              <a:t>能力</a:t>
            </a:r>
            <a:r>
              <a:rPr dirty="0" sz="1500" spc="-15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500" spc="-150">
                <a:solidFill>
                  <a:srgbClr val="333333"/>
                </a:solidFill>
                <a:latin typeface="SimSun"/>
                <a:cs typeface="SimSun"/>
              </a:rPr>
              <a:t>磨</a:t>
            </a:r>
            <a:r>
              <a:rPr dirty="0" sz="1500" spc="-150">
                <a:solidFill>
                  <a:srgbClr val="333333"/>
                </a:solidFill>
                <a:latin typeface="PMingLiU"/>
                <a:cs typeface="PMingLiU"/>
              </a:rPr>
              <a:t>き</a:t>
            </a:r>
            <a:r>
              <a:rPr dirty="0" sz="1500" spc="-150">
                <a:solidFill>
                  <a:srgbClr val="333333"/>
                </a:solidFill>
                <a:latin typeface="SimSun"/>
                <a:cs typeface="SimSun"/>
              </a:rPr>
              <a:t>上</a:t>
            </a:r>
            <a:r>
              <a:rPr dirty="0" sz="1500" spc="-90">
                <a:solidFill>
                  <a:srgbClr val="333333"/>
                </a:solidFill>
                <a:latin typeface="PMingLiU"/>
                <a:cs typeface="PMingLiU"/>
              </a:rPr>
              <a:t>げ</a:t>
            </a:r>
            <a:endParaRPr sz="1500">
              <a:latin typeface="PMingLiU"/>
              <a:cs typeface="PMingLiU"/>
            </a:endParaRPr>
          </a:p>
        </p:txBody>
      </p:sp>
      <p:sp>
        <p:nvSpPr>
          <p:cNvPr id="18" name="object 18" descr=""/>
          <p:cNvSpPr/>
          <p:nvPr/>
        </p:nvSpPr>
        <p:spPr>
          <a:xfrm>
            <a:off x="457199" y="5400674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52399" y="304799"/>
                </a:moveTo>
                <a:lnTo>
                  <a:pt x="108160" y="298238"/>
                </a:lnTo>
                <a:lnTo>
                  <a:pt x="67731" y="279115"/>
                </a:lnTo>
                <a:lnTo>
                  <a:pt x="34591" y="249082"/>
                </a:lnTo>
                <a:lnTo>
                  <a:pt x="11600" y="210720"/>
                </a:lnTo>
                <a:lnTo>
                  <a:pt x="732" y="167337"/>
                </a:lnTo>
                <a:lnTo>
                  <a:pt x="0" y="152399"/>
                </a:lnTo>
                <a:lnTo>
                  <a:pt x="182" y="144912"/>
                </a:lnTo>
                <a:lnTo>
                  <a:pt x="8904" y="101066"/>
                </a:lnTo>
                <a:lnTo>
                  <a:pt x="29995" y="61607"/>
                </a:lnTo>
                <a:lnTo>
                  <a:pt x="61607" y="29995"/>
                </a:lnTo>
                <a:lnTo>
                  <a:pt x="101066" y="8904"/>
                </a:lnTo>
                <a:lnTo>
                  <a:pt x="144912" y="183"/>
                </a:lnTo>
                <a:lnTo>
                  <a:pt x="152399" y="0"/>
                </a:lnTo>
                <a:lnTo>
                  <a:pt x="159886" y="183"/>
                </a:lnTo>
                <a:lnTo>
                  <a:pt x="203733" y="8904"/>
                </a:lnTo>
                <a:lnTo>
                  <a:pt x="243192" y="29995"/>
                </a:lnTo>
                <a:lnTo>
                  <a:pt x="274804" y="61607"/>
                </a:lnTo>
                <a:lnTo>
                  <a:pt x="295895" y="101066"/>
                </a:lnTo>
                <a:lnTo>
                  <a:pt x="304616" y="144912"/>
                </a:lnTo>
                <a:lnTo>
                  <a:pt x="304799" y="152399"/>
                </a:lnTo>
                <a:lnTo>
                  <a:pt x="304616" y="159886"/>
                </a:lnTo>
                <a:lnTo>
                  <a:pt x="295895" y="203732"/>
                </a:lnTo>
                <a:lnTo>
                  <a:pt x="274804" y="243191"/>
                </a:lnTo>
                <a:lnTo>
                  <a:pt x="243192" y="274803"/>
                </a:lnTo>
                <a:lnTo>
                  <a:pt x="203733" y="295894"/>
                </a:lnTo>
                <a:lnTo>
                  <a:pt x="159886" y="304616"/>
                </a:lnTo>
                <a:lnTo>
                  <a:pt x="152399" y="30479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 txBox="1"/>
          <p:nvPr/>
        </p:nvSpPr>
        <p:spPr>
          <a:xfrm>
            <a:off x="546298" y="5422836"/>
            <a:ext cx="226695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367665" algn="l"/>
              </a:tabLst>
            </a:pPr>
            <a:r>
              <a:rPr dirty="0" sz="1500" spc="-50" b="1">
                <a:solidFill>
                  <a:srgbClr val="FFFFFF"/>
                </a:solidFill>
                <a:latin typeface="Trebuchet MS"/>
                <a:cs typeface="Trebuchet MS"/>
              </a:rPr>
              <a:t>8</a:t>
            </a:r>
            <a:r>
              <a:rPr dirty="0" sz="1500" b="1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1500" spc="-150">
                <a:solidFill>
                  <a:srgbClr val="333333"/>
                </a:solidFill>
                <a:latin typeface="SimSun"/>
                <a:cs typeface="SimSun"/>
              </a:rPr>
              <a:t>現場感覚</a:t>
            </a:r>
            <a:r>
              <a:rPr dirty="0" sz="1500" spc="-150">
                <a:solidFill>
                  <a:srgbClr val="333333"/>
                </a:solidFill>
                <a:latin typeface="PMingLiU"/>
                <a:cs typeface="PMingLiU"/>
              </a:rPr>
              <a:t>と</a:t>
            </a:r>
            <a:r>
              <a:rPr dirty="0" sz="1500" spc="-150">
                <a:solidFill>
                  <a:srgbClr val="333333"/>
                </a:solidFill>
                <a:latin typeface="SimSun"/>
                <a:cs typeface="SimSun"/>
              </a:rPr>
              <a:t>柔軟性</a:t>
            </a:r>
            <a:r>
              <a:rPr dirty="0" sz="1500" spc="-15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500" spc="-125">
                <a:solidFill>
                  <a:srgbClr val="333333"/>
                </a:solidFill>
                <a:latin typeface="SimSun"/>
                <a:cs typeface="SimSun"/>
              </a:rPr>
              <a:t>保持</a:t>
            </a:r>
            <a:endParaRPr sz="1500">
              <a:latin typeface="SimSun"/>
              <a:cs typeface="SimSun"/>
            </a:endParaRPr>
          </a:p>
        </p:txBody>
      </p:sp>
      <p:sp>
        <p:nvSpPr>
          <p:cNvPr id="20" name="object 20" descr=""/>
          <p:cNvSpPr/>
          <p:nvPr/>
        </p:nvSpPr>
        <p:spPr>
          <a:xfrm>
            <a:off x="457199" y="5895974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52399" y="304799"/>
                </a:moveTo>
                <a:lnTo>
                  <a:pt x="108160" y="298238"/>
                </a:lnTo>
                <a:lnTo>
                  <a:pt x="67731" y="279114"/>
                </a:lnTo>
                <a:lnTo>
                  <a:pt x="34591" y="249082"/>
                </a:lnTo>
                <a:lnTo>
                  <a:pt x="11600" y="210720"/>
                </a:lnTo>
                <a:lnTo>
                  <a:pt x="732" y="167337"/>
                </a:lnTo>
                <a:lnTo>
                  <a:pt x="0" y="152399"/>
                </a:lnTo>
                <a:lnTo>
                  <a:pt x="182" y="144912"/>
                </a:lnTo>
                <a:lnTo>
                  <a:pt x="8904" y="101066"/>
                </a:lnTo>
                <a:lnTo>
                  <a:pt x="29995" y="61607"/>
                </a:lnTo>
                <a:lnTo>
                  <a:pt x="61607" y="29995"/>
                </a:lnTo>
                <a:lnTo>
                  <a:pt x="101066" y="8904"/>
                </a:lnTo>
                <a:lnTo>
                  <a:pt x="144912" y="183"/>
                </a:lnTo>
                <a:lnTo>
                  <a:pt x="152399" y="0"/>
                </a:lnTo>
                <a:lnTo>
                  <a:pt x="159886" y="183"/>
                </a:lnTo>
                <a:lnTo>
                  <a:pt x="203733" y="8904"/>
                </a:lnTo>
                <a:lnTo>
                  <a:pt x="243192" y="29995"/>
                </a:lnTo>
                <a:lnTo>
                  <a:pt x="274804" y="61607"/>
                </a:lnTo>
                <a:lnTo>
                  <a:pt x="295895" y="101066"/>
                </a:lnTo>
                <a:lnTo>
                  <a:pt x="304616" y="144912"/>
                </a:lnTo>
                <a:lnTo>
                  <a:pt x="304799" y="152399"/>
                </a:lnTo>
                <a:lnTo>
                  <a:pt x="304616" y="159886"/>
                </a:lnTo>
                <a:lnTo>
                  <a:pt x="295895" y="203733"/>
                </a:lnTo>
                <a:lnTo>
                  <a:pt x="274804" y="243191"/>
                </a:lnTo>
                <a:lnTo>
                  <a:pt x="243192" y="274803"/>
                </a:lnTo>
                <a:lnTo>
                  <a:pt x="203733" y="295894"/>
                </a:lnTo>
                <a:lnTo>
                  <a:pt x="159886" y="304616"/>
                </a:lnTo>
                <a:lnTo>
                  <a:pt x="152399" y="30479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 descr=""/>
          <p:cNvSpPr txBox="1"/>
          <p:nvPr/>
        </p:nvSpPr>
        <p:spPr>
          <a:xfrm>
            <a:off x="546298" y="5918136"/>
            <a:ext cx="254381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367665" algn="l"/>
              </a:tabLst>
            </a:pPr>
            <a:r>
              <a:rPr dirty="0" sz="1500" spc="-50" b="1">
                <a:solidFill>
                  <a:srgbClr val="FFFFFF"/>
                </a:solidFill>
                <a:latin typeface="Trebuchet MS"/>
                <a:cs typeface="Trebuchet MS"/>
              </a:rPr>
              <a:t>9</a:t>
            </a:r>
            <a:r>
              <a:rPr dirty="0" sz="1500" b="1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1500" spc="-150">
                <a:solidFill>
                  <a:srgbClr val="333333"/>
                </a:solidFill>
                <a:latin typeface="SimSun"/>
                <a:cs typeface="SimSun"/>
              </a:rPr>
              <a:t>成果</a:t>
            </a:r>
            <a:r>
              <a:rPr dirty="0" sz="1500" spc="-15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500" spc="-150">
                <a:solidFill>
                  <a:srgbClr val="333333"/>
                </a:solidFill>
                <a:latin typeface="SimSun"/>
                <a:cs typeface="SimSun"/>
              </a:rPr>
              <a:t>結</a:t>
            </a:r>
            <a:r>
              <a:rPr dirty="0" sz="1500" spc="-210">
                <a:solidFill>
                  <a:srgbClr val="333333"/>
                </a:solidFill>
                <a:latin typeface="PMingLiU"/>
                <a:cs typeface="PMingLiU"/>
              </a:rPr>
              <a:t>びつく </a:t>
            </a:r>
            <a:r>
              <a:rPr dirty="0" sz="1500" spc="-110" b="0">
                <a:solidFill>
                  <a:srgbClr val="333333"/>
                </a:solidFill>
                <a:latin typeface="Noto Sans JP Medium"/>
                <a:cs typeface="Noto Sans JP Medium"/>
              </a:rPr>
              <a:t>PDCA</a:t>
            </a:r>
            <a:r>
              <a:rPr dirty="0" sz="1500" spc="-15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500" spc="-120">
                <a:solidFill>
                  <a:srgbClr val="333333"/>
                </a:solidFill>
                <a:latin typeface="SimSun"/>
                <a:cs typeface="SimSun"/>
              </a:rPr>
              <a:t>実践</a:t>
            </a:r>
            <a:endParaRPr sz="1500">
              <a:latin typeface="SimSun"/>
              <a:cs typeface="SimSun"/>
            </a:endParaRPr>
          </a:p>
        </p:txBody>
      </p:sp>
      <p:sp>
        <p:nvSpPr>
          <p:cNvPr id="22" name="object 22" descr=""/>
          <p:cNvSpPr/>
          <p:nvPr/>
        </p:nvSpPr>
        <p:spPr>
          <a:xfrm>
            <a:off x="457199" y="6391274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52399" y="304799"/>
                </a:moveTo>
                <a:lnTo>
                  <a:pt x="108160" y="298238"/>
                </a:lnTo>
                <a:lnTo>
                  <a:pt x="67731" y="279114"/>
                </a:lnTo>
                <a:lnTo>
                  <a:pt x="34591" y="249082"/>
                </a:lnTo>
                <a:lnTo>
                  <a:pt x="11600" y="210720"/>
                </a:lnTo>
                <a:lnTo>
                  <a:pt x="732" y="167337"/>
                </a:lnTo>
                <a:lnTo>
                  <a:pt x="0" y="152399"/>
                </a:lnTo>
                <a:lnTo>
                  <a:pt x="182" y="144912"/>
                </a:lnTo>
                <a:lnTo>
                  <a:pt x="8904" y="101065"/>
                </a:lnTo>
                <a:lnTo>
                  <a:pt x="29995" y="61606"/>
                </a:lnTo>
                <a:lnTo>
                  <a:pt x="61607" y="29995"/>
                </a:lnTo>
                <a:lnTo>
                  <a:pt x="101066" y="8904"/>
                </a:lnTo>
                <a:lnTo>
                  <a:pt x="144912" y="183"/>
                </a:lnTo>
                <a:lnTo>
                  <a:pt x="152399" y="0"/>
                </a:lnTo>
                <a:lnTo>
                  <a:pt x="159886" y="183"/>
                </a:lnTo>
                <a:lnTo>
                  <a:pt x="203733" y="8904"/>
                </a:lnTo>
                <a:lnTo>
                  <a:pt x="243192" y="29994"/>
                </a:lnTo>
                <a:lnTo>
                  <a:pt x="274804" y="61606"/>
                </a:lnTo>
                <a:lnTo>
                  <a:pt x="295895" y="101065"/>
                </a:lnTo>
                <a:lnTo>
                  <a:pt x="304616" y="144912"/>
                </a:lnTo>
                <a:lnTo>
                  <a:pt x="304799" y="152399"/>
                </a:lnTo>
                <a:lnTo>
                  <a:pt x="304616" y="159886"/>
                </a:lnTo>
                <a:lnTo>
                  <a:pt x="295895" y="203732"/>
                </a:lnTo>
                <a:lnTo>
                  <a:pt x="274804" y="243191"/>
                </a:lnTo>
                <a:lnTo>
                  <a:pt x="243192" y="274803"/>
                </a:lnTo>
                <a:lnTo>
                  <a:pt x="203733" y="295894"/>
                </a:lnTo>
                <a:lnTo>
                  <a:pt x="159886" y="304616"/>
                </a:lnTo>
                <a:lnTo>
                  <a:pt x="152399" y="30479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 descr=""/>
          <p:cNvSpPr txBox="1"/>
          <p:nvPr/>
        </p:nvSpPr>
        <p:spPr>
          <a:xfrm>
            <a:off x="495696" y="6413436"/>
            <a:ext cx="300355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418465" algn="l"/>
              </a:tabLst>
            </a:pPr>
            <a:r>
              <a:rPr dirty="0" sz="1500" spc="-25" b="1">
                <a:solidFill>
                  <a:srgbClr val="FFFFFF"/>
                </a:solidFill>
                <a:latin typeface="Trebuchet MS"/>
                <a:cs typeface="Trebuchet MS"/>
              </a:rPr>
              <a:t>10</a:t>
            </a:r>
            <a:r>
              <a:rPr dirty="0" sz="1500" b="1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1500" spc="-150">
                <a:solidFill>
                  <a:srgbClr val="333333"/>
                </a:solidFill>
                <a:latin typeface="SimSun"/>
                <a:cs typeface="SimSun"/>
              </a:rPr>
              <a:t>自己研鑽</a:t>
            </a:r>
            <a:r>
              <a:rPr dirty="0" sz="1500" spc="-150">
                <a:solidFill>
                  <a:srgbClr val="333333"/>
                </a:solidFill>
                <a:latin typeface="PMingLiU"/>
                <a:cs typeface="PMingLiU"/>
              </a:rPr>
              <a:t>とナレッジ</a:t>
            </a:r>
            <a:r>
              <a:rPr dirty="0" sz="1500" spc="-150">
                <a:solidFill>
                  <a:srgbClr val="333333"/>
                </a:solidFill>
                <a:latin typeface="SimSun"/>
                <a:cs typeface="SimSun"/>
              </a:rPr>
              <a:t>共有</a:t>
            </a:r>
            <a:r>
              <a:rPr dirty="0" sz="1500" spc="-15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500" spc="-135">
                <a:solidFill>
                  <a:srgbClr val="333333"/>
                </a:solidFill>
                <a:latin typeface="SimSun"/>
                <a:cs typeface="SimSun"/>
              </a:rPr>
              <a:t>習慣化</a:t>
            </a:r>
            <a:endParaRPr sz="1500">
              <a:latin typeface="SimSun"/>
              <a:cs typeface="SimSun"/>
            </a:endParaRPr>
          </a:p>
        </p:txBody>
      </p:sp>
      <p:sp>
        <p:nvSpPr>
          <p:cNvPr id="24" name="object 24" descr=""/>
          <p:cNvSpPr/>
          <p:nvPr/>
        </p:nvSpPr>
        <p:spPr>
          <a:xfrm>
            <a:off x="6248399" y="1666874"/>
            <a:ext cx="5486400" cy="19050"/>
          </a:xfrm>
          <a:custGeom>
            <a:avLst/>
            <a:gdLst/>
            <a:ahLst/>
            <a:cxnLst/>
            <a:rect l="l" t="t" r="r" b="b"/>
            <a:pathLst>
              <a:path w="5486400" h="19050">
                <a:moveTo>
                  <a:pt x="5486399" y="19049"/>
                </a:moveTo>
                <a:lnTo>
                  <a:pt x="0" y="19049"/>
                </a:lnTo>
                <a:lnTo>
                  <a:pt x="0" y="0"/>
                </a:lnTo>
                <a:lnTo>
                  <a:pt x="5486399" y="0"/>
                </a:lnTo>
                <a:lnTo>
                  <a:pt x="5486399" y="1904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25" name="object 25" descr=""/>
          <p:cNvGrpSpPr/>
          <p:nvPr/>
        </p:nvGrpSpPr>
        <p:grpSpPr>
          <a:xfrm>
            <a:off x="6248398" y="4695824"/>
            <a:ext cx="5486400" cy="952500"/>
            <a:chOff x="6248398" y="4695824"/>
            <a:chExt cx="5486400" cy="952500"/>
          </a:xfrm>
        </p:grpSpPr>
        <p:sp>
          <p:nvSpPr>
            <p:cNvPr id="26" name="object 26" descr=""/>
            <p:cNvSpPr/>
            <p:nvPr/>
          </p:nvSpPr>
          <p:spPr>
            <a:xfrm>
              <a:off x="6248398" y="4695824"/>
              <a:ext cx="5486400" cy="952500"/>
            </a:xfrm>
            <a:custGeom>
              <a:avLst/>
              <a:gdLst/>
              <a:ahLst/>
              <a:cxnLst/>
              <a:rect l="l" t="t" r="r" b="b"/>
              <a:pathLst>
                <a:path w="5486400" h="952500">
                  <a:moveTo>
                    <a:pt x="5415203" y="952499"/>
                  </a:moveTo>
                  <a:lnTo>
                    <a:pt x="71196" y="952499"/>
                  </a:lnTo>
                  <a:lnTo>
                    <a:pt x="66241" y="952011"/>
                  </a:lnTo>
                  <a:lnTo>
                    <a:pt x="29705" y="936877"/>
                  </a:lnTo>
                  <a:lnTo>
                    <a:pt x="3885" y="900837"/>
                  </a:lnTo>
                  <a:lnTo>
                    <a:pt x="0" y="881303"/>
                  </a:lnTo>
                  <a:lnTo>
                    <a:pt x="0" y="876299"/>
                  </a:lnTo>
                  <a:lnTo>
                    <a:pt x="0" y="71196"/>
                  </a:lnTo>
                  <a:lnTo>
                    <a:pt x="15621" y="29704"/>
                  </a:lnTo>
                  <a:lnTo>
                    <a:pt x="51661" y="3885"/>
                  </a:lnTo>
                  <a:lnTo>
                    <a:pt x="71196" y="0"/>
                  </a:lnTo>
                  <a:lnTo>
                    <a:pt x="5415203" y="0"/>
                  </a:lnTo>
                  <a:lnTo>
                    <a:pt x="5456692" y="15621"/>
                  </a:lnTo>
                  <a:lnTo>
                    <a:pt x="5482513" y="51661"/>
                  </a:lnTo>
                  <a:lnTo>
                    <a:pt x="5486400" y="71196"/>
                  </a:lnTo>
                  <a:lnTo>
                    <a:pt x="5486400" y="881303"/>
                  </a:lnTo>
                  <a:lnTo>
                    <a:pt x="5470776" y="922794"/>
                  </a:lnTo>
                  <a:lnTo>
                    <a:pt x="5434737" y="948613"/>
                  </a:lnTo>
                  <a:lnTo>
                    <a:pt x="5420158" y="952011"/>
                  </a:lnTo>
                  <a:lnTo>
                    <a:pt x="5415203" y="952499"/>
                  </a:lnTo>
                  <a:close/>
                </a:path>
              </a:pathLst>
            </a:custGeom>
            <a:solidFill>
              <a:srgbClr val="F2F4F5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7" name="object 2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04966" y="4886324"/>
              <a:ext cx="91672" cy="133350"/>
            </a:xfrm>
            <a:prstGeom prst="rect">
              <a:avLst/>
            </a:prstGeom>
          </p:spPr>
        </p:pic>
      </p:grpSp>
      <p:sp>
        <p:nvSpPr>
          <p:cNvPr id="28" name="object 28" descr=""/>
          <p:cNvSpPr txBox="1"/>
          <p:nvPr/>
        </p:nvSpPr>
        <p:spPr>
          <a:xfrm>
            <a:off x="6235699" y="1274508"/>
            <a:ext cx="1486535" cy="30988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850" spc="-155" b="1">
                <a:solidFill>
                  <a:srgbClr val="093767"/>
                </a:solidFill>
                <a:latin typeface="BIZ UDPGothic"/>
                <a:cs typeface="BIZ UDPGothic"/>
              </a:rPr>
              <a:t>プログラム構成</a:t>
            </a:r>
            <a:endParaRPr sz="1850">
              <a:latin typeface="BIZ UDPGothic"/>
              <a:cs typeface="BIZ UDPGothic"/>
            </a:endParaRPr>
          </a:p>
        </p:txBody>
      </p:sp>
      <p:grpSp>
        <p:nvGrpSpPr>
          <p:cNvPr id="29" name="object 29" descr=""/>
          <p:cNvGrpSpPr/>
          <p:nvPr/>
        </p:nvGrpSpPr>
        <p:grpSpPr>
          <a:xfrm>
            <a:off x="6248399" y="1933574"/>
            <a:ext cx="304800" cy="304800"/>
            <a:chOff x="6248399" y="1933574"/>
            <a:chExt cx="304800" cy="304800"/>
          </a:xfrm>
        </p:grpSpPr>
        <p:sp>
          <p:nvSpPr>
            <p:cNvPr id="30" name="object 30" descr=""/>
            <p:cNvSpPr/>
            <p:nvPr/>
          </p:nvSpPr>
          <p:spPr>
            <a:xfrm>
              <a:off x="6248399" y="1933574"/>
              <a:ext cx="304800" cy="304800"/>
            </a:xfrm>
            <a:custGeom>
              <a:avLst/>
              <a:gdLst/>
              <a:ahLst/>
              <a:cxnLst/>
              <a:rect l="l" t="t" r="r" b="b"/>
              <a:pathLst>
                <a:path w="304800" h="304800">
                  <a:moveTo>
                    <a:pt x="152399" y="304799"/>
                  </a:moveTo>
                  <a:lnTo>
                    <a:pt x="108159" y="298239"/>
                  </a:lnTo>
                  <a:lnTo>
                    <a:pt x="67730" y="279115"/>
                  </a:lnTo>
                  <a:lnTo>
                    <a:pt x="34591" y="249082"/>
                  </a:lnTo>
                  <a:lnTo>
                    <a:pt x="11599" y="210720"/>
                  </a:lnTo>
                  <a:lnTo>
                    <a:pt x="731" y="167337"/>
                  </a:lnTo>
                  <a:lnTo>
                    <a:pt x="0" y="152399"/>
                  </a:lnTo>
                  <a:lnTo>
                    <a:pt x="182" y="144912"/>
                  </a:lnTo>
                  <a:lnTo>
                    <a:pt x="8903" y="101065"/>
                  </a:lnTo>
                  <a:lnTo>
                    <a:pt x="29995" y="61607"/>
                  </a:lnTo>
                  <a:lnTo>
                    <a:pt x="61607" y="29995"/>
                  </a:lnTo>
                  <a:lnTo>
                    <a:pt x="101065" y="8904"/>
                  </a:lnTo>
                  <a:lnTo>
                    <a:pt x="144912" y="183"/>
                  </a:lnTo>
                  <a:lnTo>
                    <a:pt x="152399" y="0"/>
                  </a:lnTo>
                  <a:lnTo>
                    <a:pt x="159886" y="183"/>
                  </a:lnTo>
                  <a:lnTo>
                    <a:pt x="203733" y="8904"/>
                  </a:lnTo>
                  <a:lnTo>
                    <a:pt x="243191" y="29995"/>
                  </a:lnTo>
                  <a:lnTo>
                    <a:pt x="274803" y="61607"/>
                  </a:lnTo>
                  <a:lnTo>
                    <a:pt x="295894" y="101065"/>
                  </a:lnTo>
                  <a:lnTo>
                    <a:pt x="304616" y="144912"/>
                  </a:lnTo>
                  <a:lnTo>
                    <a:pt x="304799" y="152399"/>
                  </a:lnTo>
                  <a:lnTo>
                    <a:pt x="304616" y="159886"/>
                  </a:lnTo>
                  <a:lnTo>
                    <a:pt x="295894" y="203733"/>
                  </a:lnTo>
                  <a:lnTo>
                    <a:pt x="274803" y="243192"/>
                  </a:lnTo>
                  <a:lnTo>
                    <a:pt x="243191" y="274804"/>
                  </a:lnTo>
                  <a:lnTo>
                    <a:pt x="203733" y="295895"/>
                  </a:lnTo>
                  <a:lnTo>
                    <a:pt x="159886" y="304616"/>
                  </a:lnTo>
                  <a:lnTo>
                    <a:pt x="152399" y="304799"/>
                  </a:lnTo>
                  <a:close/>
                </a:path>
              </a:pathLst>
            </a:custGeom>
            <a:solidFill>
              <a:srgbClr val="093767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1" name="object 3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34124" y="2000249"/>
              <a:ext cx="128587" cy="171449"/>
            </a:xfrm>
            <a:prstGeom prst="rect">
              <a:avLst/>
            </a:prstGeom>
          </p:spPr>
        </p:pic>
      </p:grpSp>
      <p:sp>
        <p:nvSpPr>
          <p:cNvPr id="32" name="object 32" descr=""/>
          <p:cNvSpPr txBox="1"/>
          <p:nvPr/>
        </p:nvSpPr>
        <p:spPr>
          <a:xfrm>
            <a:off x="6692900" y="1955736"/>
            <a:ext cx="242570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50">
                <a:solidFill>
                  <a:srgbClr val="333333"/>
                </a:solidFill>
                <a:latin typeface="SimSun"/>
                <a:cs typeface="SimSun"/>
              </a:rPr>
              <a:t>指導力向上</a:t>
            </a:r>
            <a:r>
              <a:rPr dirty="0" sz="1500" spc="-15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500" spc="-150">
                <a:solidFill>
                  <a:srgbClr val="333333"/>
                </a:solidFill>
                <a:latin typeface="SimSun"/>
                <a:cs typeface="SimSun"/>
              </a:rPr>
              <a:t>必要性</a:t>
            </a:r>
            <a:r>
              <a:rPr dirty="0" sz="1500" spc="-140">
                <a:solidFill>
                  <a:srgbClr val="333333"/>
                </a:solidFill>
                <a:latin typeface="PMingLiU"/>
                <a:cs typeface="PMingLiU"/>
              </a:rPr>
              <a:t>とビジョン</a:t>
            </a:r>
            <a:endParaRPr sz="1500">
              <a:latin typeface="PMingLiU"/>
              <a:cs typeface="PMingLiU"/>
            </a:endParaRPr>
          </a:p>
        </p:txBody>
      </p:sp>
      <p:grpSp>
        <p:nvGrpSpPr>
          <p:cNvPr id="33" name="object 33" descr=""/>
          <p:cNvGrpSpPr/>
          <p:nvPr/>
        </p:nvGrpSpPr>
        <p:grpSpPr>
          <a:xfrm>
            <a:off x="6248399" y="2428874"/>
            <a:ext cx="304800" cy="304800"/>
            <a:chOff x="6248399" y="2428874"/>
            <a:chExt cx="304800" cy="304800"/>
          </a:xfrm>
        </p:grpSpPr>
        <p:sp>
          <p:nvSpPr>
            <p:cNvPr id="34" name="object 34" descr=""/>
            <p:cNvSpPr/>
            <p:nvPr/>
          </p:nvSpPr>
          <p:spPr>
            <a:xfrm>
              <a:off x="6248399" y="2428874"/>
              <a:ext cx="304800" cy="304800"/>
            </a:xfrm>
            <a:custGeom>
              <a:avLst/>
              <a:gdLst/>
              <a:ahLst/>
              <a:cxnLst/>
              <a:rect l="l" t="t" r="r" b="b"/>
              <a:pathLst>
                <a:path w="304800" h="304800">
                  <a:moveTo>
                    <a:pt x="152399" y="304799"/>
                  </a:moveTo>
                  <a:lnTo>
                    <a:pt x="108159" y="298238"/>
                  </a:lnTo>
                  <a:lnTo>
                    <a:pt x="67730" y="279115"/>
                  </a:lnTo>
                  <a:lnTo>
                    <a:pt x="34591" y="249082"/>
                  </a:lnTo>
                  <a:lnTo>
                    <a:pt x="11599" y="210720"/>
                  </a:lnTo>
                  <a:lnTo>
                    <a:pt x="731" y="167337"/>
                  </a:lnTo>
                  <a:lnTo>
                    <a:pt x="0" y="152399"/>
                  </a:lnTo>
                  <a:lnTo>
                    <a:pt x="182" y="144912"/>
                  </a:lnTo>
                  <a:lnTo>
                    <a:pt x="8903" y="101066"/>
                  </a:lnTo>
                  <a:lnTo>
                    <a:pt x="29995" y="61607"/>
                  </a:lnTo>
                  <a:lnTo>
                    <a:pt x="61607" y="29995"/>
                  </a:lnTo>
                  <a:lnTo>
                    <a:pt x="101065" y="8904"/>
                  </a:lnTo>
                  <a:lnTo>
                    <a:pt x="144912" y="183"/>
                  </a:lnTo>
                  <a:lnTo>
                    <a:pt x="152399" y="0"/>
                  </a:lnTo>
                  <a:lnTo>
                    <a:pt x="159886" y="183"/>
                  </a:lnTo>
                  <a:lnTo>
                    <a:pt x="203733" y="8904"/>
                  </a:lnTo>
                  <a:lnTo>
                    <a:pt x="243191" y="29995"/>
                  </a:lnTo>
                  <a:lnTo>
                    <a:pt x="274803" y="61607"/>
                  </a:lnTo>
                  <a:lnTo>
                    <a:pt x="295894" y="101066"/>
                  </a:lnTo>
                  <a:lnTo>
                    <a:pt x="304616" y="144912"/>
                  </a:lnTo>
                  <a:lnTo>
                    <a:pt x="304799" y="152399"/>
                  </a:lnTo>
                  <a:lnTo>
                    <a:pt x="304616" y="159886"/>
                  </a:lnTo>
                  <a:lnTo>
                    <a:pt x="295894" y="203733"/>
                  </a:lnTo>
                  <a:lnTo>
                    <a:pt x="274803" y="243192"/>
                  </a:lnTo>
                  <a:lnTo>
                    <a:pt x="243191" y="274804"/>
                  </a:lnTo>
                  <a:lnTo>
                    <a:pt x="203733" y="295894"/>
                  </a:lnTo>
                  <a:lnTo>
                    <a:pt x="159886" y="304616"/>
                  </a:lnTo>
                  <a:lnTo>
                    <a:pt x="152399" y="304799"/>
                  </a:lnTo>
                  <a:close/>
                </a:path>
              </a:pathLst>
            </a:custGeom>
            <a:solidFill>
              <a:srgbClr val="093767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5" name="object 3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15074" y="2506265"/>
              <a:ext cx="171449" cy="150018"/>
            </a:xfrm>
            <a:prstGeom prst="rect">
              <a:avLst/>
            </a:prstGeom>
          </p:spPr>
        </p:pic>
      </p:grpSp>
      <p:sp>
        <p:nvSpPr>
          <p:cNvPr id="36" name="object 36" descr=""/>
          <p:cNvSpPr txBox="1"/>
          <p:nvPr/>
        </p:nvSpPr>
        <p:spPr>
          <a:xfrm>
            <a:off x="6692900" y="2451036"/>
            <a:ext cx="156845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50">
                <a:solidFill>
                  <a:srgbClr val="333333"/>
                </a:solidFill>
                <a:latin typeface="SimSun"/>
                <a:cs typeface="SimSun"/>
              </a:rPr>
              <a:t>現状分析</a:t>
            </a:r>
            <a:r>
              <a:rPr dirty="0" sz="1500" spc="-150">
                <a:solidFill>
                  <a:srgbClr val="333333"/>
                </a:solidFill>
                <a:latin typeface="PMingLiU"/>
                <a:cs typeface="PMingLiU"/>
              </a:rPr>
              <a:t>と</a:t>
            </a:r>
            <a:r>
              <a:rPr dirty="0" sz="1500" spc="-140">
                <a:solidFill>
                  <a:srgbClr val="333333"/>
                </a:solidFill>
                <a:latin typeface="SimSun"/>
                <a:cs typeface="SimSun"/>
              </a:rPr>
              <a:t>課題整理</a:t>
            </a:r>
            <a:endParaRPr sz="1500">
              <a:latin typeface="SimSun"/>
              <a:cs typeface="SimSun"/>
            </a:endParaRPr>
          </a:p>
        </p:txBody>
      </p:sp>
      <p:grpSp>
        <p:nvGrpSpPr>
          <p:cNvPr id="37" name="object 37" descr=""/>
          <p:cNvGrpSpPr/>
          <p:nvPr/>
        </p:nvGrpSpPr>
        <p:grpSpPr>
          <a:xfrm>
            <a:off x="6248399" y="2924174"/>
            <a:ext cx="304800" cy="304800"/>
            <a:chOff x="6248399" y="2924174"/>
            <a:chExt cx="304800" cy="304800"/>
          </a:xfrm>
        </p:grpSpPr>
        <p:sp>
          <p:nvSpPr>
            <p:cNvPr id="38" name="object 38" descr=""/>
            <p:cNvSpPr/>
            <p:nvPr/>
          </p:nvSpPr>
          <p:spPr>
            <a:xfrm>
              <a:off x="6248399" y="2924174"/>
              <a:ext cx="304800" cy="304800"/>
            </a:xfrm>
            <a:custGeom>
              <a:avLst/>
              <a:gdLst/>
              <a:ahLst/>
              <a:cxnLst/>
              <a:rect l="l" t="t" r="r" b="b"/>
              <a:pathLst>
                <a:path w="304800" h="304800">
                  <a:moveTo>
                    <a:pt x="152399" y="304799"/>
                  </a:moveTo>
                  <a:lnTo>
                    <a:pt x="108159" y="298239"/>
                  </a:lnTo>
                  <a:lnTo>
                    <a:pt x="67730" y="279116"/>
                  </a:lnTo>
                  <a:lnTo>
                    <a:pt x="34591" y="249082"/>
                  </a:lnTo>
                  <a:lnTo>
                    <a:pt x="11599" y="210720"/>
                  </a:lnTo>
                  <a:lnTo>
                    <a:pt x="731" y="167337"/>
                  </a:lnTo>
                  <a:lnTo>
                    <a:pt x="0" y="152399"/>
                  </a:lnTo>
                  <a:lnTo>
                    <a:pt x="182" y="144912"/>
                  </a:lnTo>
                  <a:lnTo>
                    <a:pt x="8903" y="101065"/>
                  </a:lnTo>
                  <a:lnTo>
                    <a:pt x="29995" y="61607"/>
                  </a:lnTo>
                  <a:lnTo>
                    <a:pt x="61607" y="29995"/>
                  </a:lnTo>
                  <a:lnTo>
                    <a:pt x="101065" y="8904"/>
                  </a:lnTo>
                  <a:lnTo>
                    <a:pt x="144912" y="183"/>
                  </a:lnTo>
                  <a:lnTo>
                    <a:pt x="152399" y="0"/>
                  </a:lnTo>
                  <a:lnTo>
                    <a:pt x="159886" y="183"/>
                  </a:lnTo>
                  <a:lnTo>
                    <a:pt x="203733" y="8904"/>
                  </a:lnTo>
                  <a:lnTo>
                    <a:pt x="243191" y="29995"/>
                  </a:lnTo>
                  <a:lnTo>
                    <a:pt x="274803" y="61607"/>
                  </a:lnTo>
                  <a:lnTo>
                    <a:pt x="295894" y="101065"/>
                  </a:lnTo>
                  <a:lnTo>
                    <a:pt x="304616" y="144912"/>
                  </a:lnTo>
                  <a:lnTo>
                    <a:pt x="304799" y="152399"/>
                  </a:lnTo>
                  <a:lnTo>
                    <a:pt x="304616" y="159886"/>
                  </a:lnTo>
                  <a:lnTo>
                    <a:pt x="295894" y="203733"/>
                  </a:lnTo>
                  <a:lnTo>
                    <a:pt x="274803" y="243192"/>
                  </a:lnTo>
                  <a:lnTo>
                    <a:pt x="243191" y="274804"/>
                  </a:lnTo>
                  <a:lnTo>
                    <a:pt x="203733" y="295895"/>
                  </a:lnTo>
                  <a:lnTo>
                    <a:pt x="159886" y="304616"/>
                  </a:lnTo>
                  <a:lnTo>
                    <a:pt x="152399" y="304799"/>
                  </a:lnTo>
                  <a:close/>
                </a:path>
              </a:pathLst>
            </a:custGeom>
            <a:solidFill>
              <a:srgbClr val="093767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9" name="object 39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05549" y="2990849"/>
              <a:ext cx="192881" cy="171449"/>
            </a:xfrm>
            <a:prstGeom prst="rect">
              <a:avLst/>
            </a:prstGeom>
          </p:spPr>
        </p:pic>
      </p:grpSp>
      <p:sp>
        <p:nvSpPr>
          <p:cNvPr id="40" name="object 40" descr=""/>
          <p:cNvSpPr txBox="1"/>
          <p:nvPr/>
        </p:nvSpPr>
        <p:spPr>
          <a:xfrm>
            <a:off x="6692900" y="2946336"/>
            <a:ext cx="156845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50">
                <a:solidFill>
                  <a:srgbClr val="333333"/>
                </a:solidFill>
                <a:latin typeface="SimSun"/>
                <a:cs typeface="SimSun"/>
              </a:rPr>
              <a:t>成果指標</a:t>
            </a:r>
            <a:r>
              <a:rPr dirty="0" sz="1500" spc="-15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500" spc="-140">
                <a:solidFill>
                  <a:srgbClr val="333333"/>
                </a:solidFill>
                <a:latin typeface="SimSun"/>
                <a:cs typeface="SimSun"/>
              </a:rPr>
              <a:t>成功事例</a:t>
            </a:r>
            <a:endParaRPr sz="1500">
              <a:latin typeface="SimSun"/>
              <a:cs typeface="SimSun"/>
            </a:endParaRPr>
          </a:p>
        </p:txBody>
      </p:sp>
      <p:grpSp>
        <p:nvGrpSpPr>
          <p:cNvPr id="41" name="object 41" descr=""/>
          <p:cNvGrpSpPr/>
          <p:nvPr/>
        </p:nvGrpSpPr>
        <p:grpSpPr>
          <a:xfrm>
            <a:off x="6248399" y="3419474"/>
            <a:ext cx="304800" cy="304800"/>
            <a:chOff x="6248399" y="3419474"/>
            <a:chExt cx="304800" cy="304800"/>
          </a:xfrm>
        </p:grpSpPr>
        <p:sp>
          <p:nvSpPr>
            <p:cNvPr id="42" name="object 42" descr=""/>
            <p:cNvSpPr/>
            <p:nvPr/>
          </p:nvSpPr>
          <p:spPr>
            <a:xfrm>
              <a:off x="6248399" y="3419474"/>
              <a:ext cx="304800" cy="304800"/>
            </a:xfrm>
            <a:custGeom>
              <a:avLst/>
              <a:gdLst/>
              <a:ahLst/>
              <a:cxnLst/>
              <a:rect l="l" t="t" r="r" b="b"/>
              <a:pathLst>
                <a:path w="304800" h="304800">
                  <a:moveTo>
                    <a:pt x="152399" y="304799"/>
                  </a:moveTo>
                  <a:lnTo>
                    <a:pt x="108159" y="298238"/>
                  </a:lnTo>
                  <a:lnTo>
                    <a:pt x="67730" y="279115"/>
                  </a:lnTo>
                  <a:lnTo>
                    <a:pt x="34591" y="249082"/>
                  </a:lnTo>
                  <a:lnTo>
                    <a:pt x="11599" y="210720"/>
                  </a:lnTo>
                  <a:lnTo>
                    <a:pt x="731" y="167337"/>
                  </a:lnTo>
                  <a:lnTo>
                    <a:pt x="0" y="152399"/>
                  </a:lnTo>
                  <a:lnTo>
                    <a:pt x="182" y="144912"/>
                  </a:lnTo>
                  <a:lnTo>
                    <a:pt x="8903" y="101066"/>
                  </a:lnTo>
                  <a:lnTo>
                    <a:pt x="29995" y="61607"/>
                  </a:lnTo>
                  <a:lnTo>
                    <a:pt x="61607" y="29995"/>
                  </a:lnTo>
                  <a:lnTo>
                    <a:pt x="101065" y="8904"/>
                  </a:lnTo>
                  <a:lnTo>
                    <a:pt x="144912" y="183"/>
                  </a:lnTo>
                  <a:lnTo>
                    <a:pt x="152399" y="0"/>
                  </a:lnTo>
                  <a:lnTo>
                    <a:pt x="159886" y="183"/>
                  </a:lnTo>
                  <a:lnTo>
                    <a:pt x="203733" y="8904"/>
                  </a:lnTo>
                  <a:lnTo>
                    <a:pt x="243191" y="29995"/>
                  </a:lnTo>
                  <a:lnTo>
                    <a:pt x="274803" y="61606"/>
                  </a:lnTo>
                  <a:lnTo>
                    <a:pt x="295894" y="101065"/>
                  </a:lnTo>
                  <a:lnTo>
                    <a:pt x="304616" y="144912"/>
                  </a:lnTo>
                  <a:lnTo>
                    <a:pt x="304799" y="152399"/>
                  </a:lnTo>
                  <a:lnTo>
                    <a:pt x="304616" y="159886"/>
                  </a:lnTo>
                  <a:lnTo>
                    <a:pt x="295894" y="203733"/>
                  </a:lnTo>
                  <a:lnTo>
                    <a:pt x="274803" y="243191"/>
                  </a:lnTo>
                  <a:lnTo>
                    <a:pt x="243191" y="274803"/>
                  </a:lnTo>
                  <a:lnTo>
                    <a:pt x="203733" y="295894"/>
                  </a:lnTo>
                  <a:lnTo>
                    <a:pt x="159886" y="304616"/>
                  </a:lnTo>
                  <a:lnTo>
                    <a:pt x="152399" y="304799"/>
                  </a:lnTo>
                  <a:close/>
                </a:path>
              </a:pathLst>
            </a:custGeom>
            <a:solidFill>
              <a:srgbClr val="093767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3" name="object 43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314271" y="3495927"/>
              <a:ext cx="172253" cy="145598"/>
            </a:xfrm>
            <a:prstGeom prst="rect">
              <a:avLst/>
            </a:prstGeom>
          </p:spPr>
        </p:pic>
      </p:grpSp>
      <p:sp>
        <p:nvSpPr>
          <p:cNvPr id="44" name="object 44" descr=""/>
          <p:cNvSpPr txBox="1"/>
          <p:nvPr/>
        </p:nvSpPr>
        <p:spPr>
          <a:xfrm>
            <a:off x="6692900" y="3441636"/>
            <a:ext cx="156845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50">
                <a:solidFill>
                  <a:srgbClr val="333333"/>
                </a:solidFill>
                <a:latin typeface="SimSun"/>
                <a:cs typeface="SimSun"/>
              </a:rPr>
              <a:t>実践</a:t>
            </a:r>
            <a:r>
              <a:rPr dirty="0" sz="1500" spc="-145">
                <a:solidFill>
                  <a:srgbClr val="333333"/>
                </a:solidFill>
                <a:latin typeface="PMingLiU"/>
                <a:cs typeface="PMingLiU"/>
              </a:rPr>
              <a:t>ワークショップ</a:t>
            </a:r>
            <a:endParaRPr sz="1500">
              <a:latin typeface="PMingLiU"/>
              <a:cs typeface="PMingLiU"/>
            </a:endParaRPr>
          </a:p>
        </p:txBody>
      </p:sp>
      <p:grpSp>
        <p:nvGrpSpPr>
          <p:cNvPr id="45" name="object 45" descr=""/>
          <p:cNvGrpSpPr/>
          <p:nvPr/>
        </p:nvGrpSpPr>
        <p:grpSpPr>
          <a:xfrm>
            <a:off x="6248399" y="3914774"/>
            <a:ext cx="304800" cy="304800"/>
            <a:chOff x="6248399" y="3914774"/>
            <a:chExt cx="304800" cy="304800"/>
          </a:xfrm>
        </p:grpSpPr>
        <p:sp>
          <p:nvSpPr>
            <p:cNvPr id="46" name="object 46" descr=""/>
            <p:cNvSpPr/>
            <p:nvPr/>
          </p:nvSpPr>
          <p:spPr>
            <a:xfrm>
              <a:off x="6248399" y="3914774"/>
              <a:ext cx="304800" cy="304800"/>
            </a:xfrm>
            <a:custGeom>
              <a:avLst/>
              <a:gdLst/>
              <a:ahLst/>
              <a:cxnLst/>
              <a:rect l="l" t="t" r="r" b="b"/>
              <a:pathLst>
                <a:path w="304800" h="304800">
                  <a:moveTo>
                    <a:pt x="152399" y="304799"/>
                  </a:moveTo>
                  <a:lnTo>
                    <a:pt x="108159" y="298239"/>
                  </a:lnTo>
                  <a:lnTo>
                    <a:pt x="67730" y="279115"/>
                  </a:lnTo>
                  <a:lnTo>
                    <a:pt x="34591" y="249081"/>
                  </a:lnTo>
                  <a:lnTo>
                    <a:pt x="11599" y="210720"/>
                  </a:lnTo>
                  <a:lnTo>
                    <a:pt x="731" y="167337"/>
                  </a:lnTo>
                  <a:lnTo>
                    <a:pt x="0" y="152399"/>
                  </a:lnTo>
                  <a:lnTo>
                    <a:pt x="182" y="144912"/>
                  </a:lnTo>
                  <a:lnTo>
                    <a:pt x="8903" y="101065"/>
                  </a:lnTo>
                  <a:lnTo>
                    <a:pt x="29995" y="61606"/>
                  </a:lnTo>
                  <a:lnTo>
                    <a:pt x="61607" y="29995"/>
                  </a:lnTo>
                  <a:lnTo>
                    <a:pt x="101065" y="8904"/>
                  </a:lnTo>
                  <a:lnTo>
                    <a:pt x="144912" y="183"/>
                  </a:lnTo>
                  <a:lnTo>
                    <a:pt x="152399" y="0"/>
                  </a:lnTo>
                  <a:lnTo>
                    <a:pt x="159886" y="183"/>
                  </a:lnTo>
                  <a:lnTo>
                    <a:pt x="203733" y="8904"/>
                  </a:lnTo>
                  <a:lnTo>
                    <a:pt x="243191" y="29995"/>
                  </a:lnTo>
                  <a:lnTo>
                    <a:pt x="274803" y="61606"/>
                  </a:lnTo>
                  <a:lnTo>
                    <a:pt x="295894" y="101065"/>
                  </a:lnTo>
                  <a:lnTo>
                    <a:pt x="304616" y="144912"/>
                  </a:lnTo>
                  <a:lnTo>
                    <a:pt x="304799" y="152399"/>
                  </a:lnTo>
                  <a:lnTo>
                    <a:pt x="304616" y="159886"/>
                  </a:lnTo>
                  <a:lnTo>
                    <a:pt x="295894" y="203733"/>
                  </a:lnTo>
                  <a:lnTo>
                    <a:pt x="274803" y="243191"/>
                  </a:lnTo>
                  <a:lnTo>
                    <a:pt x="243191" y="274803"/>
                  </a:lnTo>
                  <a:lnTo>
                    <a:pt x="203733" y="295894"/>
                  </a:lnTo>
                  <a:lnTo>
                    <a:pt x="159886" y="304616"/>
                  </a:lnTo>
                  <a:lnTo>
                    <a:pt x="152399" y="304799"/>
                  </a:lnTo>
                  <a:close/>
                </a:path>
              </a:pathLst>
            </a:custGeom>
            <a:solidFill>
              <a:srgbClr val="093767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7" name="object 47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24599" y="4001809"/>
              <a:ext cx="151056" cy="130730"/>
            </a:xfrm>
            <a:prstGeom prst="rect">
              <a:avLst/>
            </a:prstGeom>
          </p:spPr>
        </p:pic>
      </p:grpSp>
      <p:sp>
        <p:nvSpPr>
          <p:cNvPr id="48" name="object 48" descr=""/>
          <p:cNvSpPr txBox="1"/>
          <p:nvPr/>
        </p:nvSpPr>
        <p:spPr>
          <a:xfrm>
            <a:off x="6692900" y="3936936"/>
            <a:ext cx="2245995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50">
                <a:solidFill>
                  <a:srgbClr val="333333"/>
                </a:solidFill>
                <a:latin typeface="PMingLiU"/>
                <a:cs typeface="PMingLiU"/>
              </a:rPr>
              <a:t>まとめ‧</a:t>
            </a:r>
            <a:r>
              <a:rPr dirty="0" sz="1500" spc="-150">
                <a:solidFill>
                  <a:srgbClr val="333333"/>
                </a:solidFill>
                <a:latin typeface="SimSun"/>
                <a:cs typeface="SimSun"/>
              </a:rPr>
              <a:t>今後</a:t>
            </a:r>
            <a:r>
              <a:rPr dirty="0" sz="1500" spc="-160">
                <a:solidFill>
                  <a:srgbClr val="333333"/>
                </a:solidFill>
                <a:latin typeface="PMingLiU"/>
                <a:cs typeface="PMingLiU"/>
              </a:rPr>
              <a:t>へのアクション</a:t>
            </a:r>
            <a:endParaRPr sz="1500">
              <a:latin typeface="PMingLiU"/>
              <a:cs typeface="PMingLiU"/>
            </a:endParaRPr>
          </a:p>
        </p:txBody>
      </p:sp>
      <p:sp>
        <p:nvSpPr>
          <p:cNvPr id="49" name="object 49" descr=""/>
          <p:cNvSpPr txBox="1"/>
          <p:nvPr/>
        </p:nvSpPr>
        <p:spPr>
          <a:xfrm>
            <a:off x="6564312" y="4837239"/>
            <a:ext cx="1225550" cy="2063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150" spc="-65" b="1">
                <a:solidFill>
                  <a:srgbClr val="4A5462"/>
                </a:solidFill>
                <a:latin typeface="BIZ UDPGothic"/>
                <a:cs typeface="BIZ UDPGothic"/>
              </a:rPr>
              <a:t>本ガイドの活用方法</a:t>
            </a:r>
            <a:endParaRPr sz="1150">
              <a:latin typeface="BIZ UDPGothic"/>
              <a:cs typeface="BIZ UDPGothic"/>
            </a:endParaRPr>
          </a:p>
        </p:txBody>
      </p:sp>
      <p:sp>
        <p:nvSpPr>
          <p:cNvPr id="50" name="object 50" descr=""/>
          <p:cNvSpPr txBox="1"/>
          <p:nvPr/>
        </p:nvSpPr>
        <p:spPr>
          <a:xfrm>
            <a:off x="6388099" y="5094261"/>
            <a:ext cx="5082540" cy="40640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8700"/>
              </a:lnSpc>
              <a:spcBef>
                <a:spcPts val="90"/>
              </a:spcBef>
            </a:pPr>
            <a:r>
              <a:rPr dirty="0" sz="1150" spc="-170">
                <a:solidFill>
                  <a:srgbClr val="4A5462"/>
                </a:solidFill>
                <a:latin typeface="SimSun"/>
                <a:cs typeface="SimSun"/>
              </a:rPr>
              <a:t>各項目について、理論と実践の両面から 解説。日々の指導業務の中で参照しながら 、</a:t>
            </a:r>
            <a:r>
              <a:rPr dirty="0" sz="1150" spc="-145">
                <a:solidFill>
                  <a:srgbClr val="4A5462"/>
                </a:solidFill>
                <a:latin typeface="SimSun"/>
                <a:cs typeface="SimSun"/>
              </a:rPr>
              <a:t>段階的にスキルアップを目指してく ださい。</a:t>
            </a:r>
            <a:endParaRPr sz="1150">
              <a:latin typeface="SimSun"/>
              <a:cs typeface="SimSun"/>
            </a:endParaRPr>
          </a:p>
        </p:txBody>
      </p:sp>
      <p:sp>
        <p:nvSpPr>
          <p:cNvPr id="51" name="object 51" descr=""/>
          <p:cNvSpPr/>
          <p:nvPr/>
        </p:nvSpPr>
        <p:spPr>
          <a:xfrm>
            <a:off x="76199" y="0"/>
            <a:ext cx="12115800" cy="819150"/>
          </a:xfrm>
          <a:custGeom>
            <a:avLst/>
            <a:gdLst/>
            <a:ahLst/>
            <a:cxnLst/>
            <a:rect l="l" t="t" r="r" b="b"/>
            <a:pathLst>
              <a:path w="12115800" h="819150">
                <a:moveTo>
                  <a:pt x="0" y="819149"/>
                </a:moveTo>
                <a:lnTo>
                  <a:pt x="12115799" y="819149"/>
                </a:lnTo>
                <a:lnTo>
                  <a:pt x="12115799" y="0"/>
                </a:lnTo>
                <a:lnTo>
                  <a:pt x="0" y="0"/>
                </a:lnTo>
                <a:lnTo>
                  <a:pt x="0" y="81914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 txBox="1">
            <a:spLocks noGrp="1"/>
          </p:cNvSpPr>
          <p:nvPr>
            <p:ph type="title"/>
          </p:nvPr>
        </p:nvSpPr>
        <p:spPr>
          <a:xfrm>
            <a:off x="368299" y="161797"/>
            <a:ext cx="716280" cy="4908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380"/>
              <a:t>目次</a:t>
            </a:r>
          </a:p>
        </p:txBody>
      </p:sp>
      <p:sp>
        <p:nvSpPr>
          <p:cNvPr id="53" name="object 53" descr=""/>
          <p:cNvSpPr/>
          <p:nvPr/>
        </p:nvSpPr>
        <p:spPr>
          <a:xfrm>
            <a:off x="0" y="0"/>
            <a:ext cx="76200" cy="819150"/>
          </a:xfrm>
          <a:custGeom>
            <a:avLst/>
            <a:gdLst/>
            <a:ahLst/>
            <a:cxnLst/>
            <a:rect l="l" t="t" r="r" b="b"/>
            <a:pathLst>
              <a:path w="76200" h="819150">
                <a:moveTo>
                  <a:pt x="76199" y="819149"/>
                </a:moveTo>
                <a:lnTo>
                  <a:pt x="0" y="819149"/>
                </a:lnTo>
                <a:lnTo>
                  <a:pt x="0" y="0"/>
                </a:lnTo>
                <a:lnTo>
                  <a:pt x="76199" y="0"/>
                </a:lnTo>
                <a:lnTo>
                  <a:pt x="76199" y="81914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" name="object 54" descr=""/>
          <p:cNvSpPr/>
          <p:nvPr/>
        </p:nvSpPr>
        <p:spPr>
          <a:xfrm>
            <a:off x="0" y="7153274"/>
            <a:ext cx="12192000" cy="95250"/>
          </a:xfrm>
          <a:custGeom>
            <a:avLst/>
            <a:gdLst/>
            <a:ahLst/>
            <a:cxnLst/>
            <a:rect l="l" t="t" r="r" b="b"/>
            <a:pathLst>
              <a:path w="12192000" h="95250">
                <a:moveTo>
                  <a:pt x="12191999" y="95249"/>
                </a:moveTo>
                <a:lnTo>
                  <a:pt x="0" y="95249"/>
                </a:lnTo>
                <a:lnTo>
                  <a:pt x="0" y="0"/>
                </a:lnTo>
                <a:lnTo>
                  <a:pt x="12191999" y="0"/>
                </a:lnTo>
                <a:lnTo>
                  <a:pt x="12191999" y="9524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5" name="object 55" descr=""/>
          <p:cNvGrpSpPr/>
          <p:nvPr/>
        </p:nvGrpSpPr>
        <p:grpSpPr>
          <a:xfrm>
            <a:off x="10706099" y="6734175"/>
            <a:ext cx="1295400" cy="323850"/>
            <a:chOff x="10706099" y="6734175"/>
            <a:chExt cx="1295400" cy="323850"/>
          </a:xfrm>
        </p:grpSpPr>
        <p:sp>
          <p:nvSpPr>
            <p:cNvPr id="56" name="object 56" descr=""/>
            <p:cNvSpPr/>
            <p:nvPr/>
          </p:nvSpPr>
          <p:spPr>
            <a:xfrm>
              <a:off x="10706099" y="6734175"/>
              <a:ext cx="1295400" cy="323850"/>
            </a:xfrm>
            <a:custGeom>
              <a:avLst/>
              <a:gdLst/>
              <a:ahLst/>
              <a:cxnLst/>
              <a:rect l="l" t="t" r="r" b="b"/>
              <a:pathLst>
                <a:path w="1295400" h="323850">
                  <a:moveTo>
                    <a:pt x="1262352" y="323849"/>
                  </a:moveTo>
                  <a:lnTo>
                    <a:pt x="33047" y="323849"/>
                  </a:lnTo>
                  <a:lnTo>
                    <a:pt x="28187" y="322883"/>
                  </a:lnTo>
                  <a:lnTo>
                    <a:pt x="966" y="295662"/>
                  </a:lnTo>
                  <a:lnTo>
                    <a:pt x="0" y="290802"/>
                  </a:lnTo>
                  <a:lnTo>
                    <a:pt x="0" y="285749"/>
                  </a:lnTo>
                  <a:lnTo>
                    <a:pt x="0" y="33047"/>
                  </a:lnTo>
                  <a:lnTo>
                    <a:pt x="28187" y="966"/>
                  </a:lnTo>
                  <a:lnTo>
                    <a:pt x="33047" y="0"/>
                  </a:lnTo>
                  <a:lnTo>
                    <a:pt x="1262352" y="0"/>
                  </a:lnTo>
                  <a:lnTo>
                    <a:pt x="1294433" y="28187"/>
                  </a:lnTo>
                  <a:lnTo>
                    <a:pt x="1295399" y="33047"/>
                  </a:lnTo>
                  <a:lnTo>
                    <a:pt x="1295399" y="290802"/>
                  </a:lnTo>
                  <a:lnTo>
                    <a:pt x="1267212" y="322883"/>
                  </a:lnTo>
                  <a:lnTo>
                    <a:pt x="1262352" y="32384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7" name="object 57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820399" y="6829424"/>
              <a:ext cx="133349" cy="133349"/>
            </a:xfrm>
            <a:prstGeom prst="rect">
              <a:avLst/>
            </a:prstGeom>
          </p:spPr>
        </p:pic>
      </p:grpSp>
      <p:sp>
        <p:nvSpPr>
          <p:cNvPr id="58" name="object 58" descr=""/>
          <p:cNvSpPr txBox="1"/>
          <p:nvPr/>
        </p:nvSpPr>
        <p:spPr>
          <a:xfrm>
            <a:off x="11000133" y="6830440"/>
            <a:ext cx="899794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00"/>
              </a:lnSpc>
            </a:pPr>
            <a:r>
              <a:rPr dirty="0" sz="1050" spc="-95">
                <a:solidFill>
                  <a:srgbClr val="FFFFFF"/>
                </a:solidFill>
                <a:latin typeface="Noto Sans JP"/>
                <a:cs typeface="Noto Sans JP"/>
              </a:rPr>
              <a:t>Genspark</a:t>
            </a:r>
            <a:r>
              <a:rPr dirty="0" sz="1050" spc="-10">
                <a:solidFill>
                  <a:srgbClr val="FFFFFF"/>
                </a:solidFill>
                <a:latin typeface="Noto Sans JP"/>
                <a:cs typeface="Noto Sans JP"/>
              </a:rPr>
              <a:t> </a:t>
            </a:r>
            <a:r>
              <a:rPr dirty="0" sz="1000" spc="-85">
                <a:solidFill>
                  <a:srgbClr val="FFFFFF"/>
                </a:solidFill>
                <a:latin typeface="SimSun"/>
                <a:cs typeface="SimSun"/>
              </a:rPr>
              <a:t>で作成</a:t>
            </a:r>
            <a:endParaRPr sz="1000">
              <a:latin typeface="SimSun"/>
              <a:cs typeface="SimSu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80999" y="5333999"/>
            <a:ext cx="11430000" cy="9525"/>
          </a:xfrm>
          <a:custGeom>
            <a:avLst/>
            <a:gdLst/>
            <a:ahLst/>
            <a:cxnLst/>
            <a:rect l="l" t="t" r="r" b="b"/>
            <a:pathLst>
              <a:path w="11430000" h="9525">
                <a:moveTo>
                  <a:pt x="11429999" y="9524"/>
                </a:moveTo>
                <a:lnTo>
                  <a:pt x="0" y="9524"/>
                </a:lnTo>
                <a:lnTo>
                  <a:pt x="0" y="0"/>
                </a:lnTo>
                <a:lnTo>
                  <a:pt x="11429999" y="0"/>
                </a:lnTo>
                <a:lnTo>
                  <a:pt x="11429999" y="9524"/>
                </a:lnTo>
                <a:close/>
              </a:path>
            </a:pathLst>
          </a:custGeom>
          <a:solidFill>
            <a:srgbClr val="E4E7E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80999" y="1009649"/>
            <a:ext cx="47625" cy="342900"/>
          </a:xfrm>
          <a:custGeom>
            <a:avLst/>
            <a:gdLst/>
            <a:ahLst/>
            <a:cxnLst/>
            <a:rect l="l" t="t" r="r" b="b"/>
            <a:pathLst>
              <a:path w="47625" h="342900">
                <a:moveTo>
                  <a:pt x="47624" y="342899"/>
                </a:moveTo>
                <a:lnTo>
                  <a:pt x="0" y="342899"/>
                </a:lnTo>
                <a:lnTo>
                  <a:pt x="0" y="0"/>
                </a:lnTo>
                <a:lnTo>
                  <a:pt x="47624" y="0"/>
                </a:lnTo>
                <a:lnTo>
                  <a:pt x="47624" y="34289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80999" y="1504949"/>
            <a:ext cx="38100" cy="790575"/>
          </a:xfrm>
          <a:custGeom>
            <a:avLst/>
            <a:gdLst/>
            <a:ahLst/>
            <a:cxnLst/>
            <a:rect l="l" t="t" r="r" b="b"/>
            <a:pathLst>
              <a:path w="38100" h="790575">
                <a:moveTo>
                  <a:pt x="38099" y="790574"/>
                </a:moveTo>
                <a:lnTo>
                  <a:pt x="0" y="790574"/>
                </a:lnTo>
                <a:lnTo>
                  <a:pt x="0" y="0"/>
                </a:lnTo>
                <a:lnTo>
                  <a:pt x="38099" y="0"/>
                </a:lnTo>
                <a:lnTo>
                  <a:pt x="38099" y="7905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80999" y="2447924"/>
            <a:ext cx="38100" cy="790575"/>
          </a:xfrm>
          <a:custGeom>
            <a:avLst/>
            <a:gdLst/>
            <a:ahLst/>
            <a:cxnLst/>
            <a:rect l="l" t="t" r="r" b="b"/>
            <a:pathLst>
              <a:path w="38100" h="790575">
                <a:moveTo>
                  <a:pt x="38099" y="790574"/>
                </a:moveTo>
                <a:lnTo>
                  <a:pt x="0" y="790574"/>
                </a:lnTo>
                <a:lnTo>
                  <a:pt x="0" y="0"/>
                </a:lnTo>
                <a:lnTo>
                  <a:pt x="38099" y="0"/>
                </a:lnTo>
                <a:lnTo>
                  <a:pt x="38099" y="7905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380999" y="3390899"/>
            <a:ext cx="38100" cy="790575"/>
          </a:xfrm>
          <a:custGeom>
            <a:avLst/>
            <a:gdLst/>
            <a:ahLst/>
            <a:cxnLst/>
            <a:rect l="l" t="t" r="r" b="b"/>
            <a:pathLst>
              <a:path w="38100" h="790575">
                <a:moveTo>
                  <a:pt x="38099" y="790574"/>
                </a:moveTo>
                <a:lnTo>
                  <a:pt x="0" y="790574"/>
                </a:lnTo>
                <a:lnTo>
                  <a:pt x="0" y="0"/>
                </a:lnTo>
                <a:lnTo>
                  <a:pt x="38099" y="0"/>
                </a:lnTo>
                <a:lnTo>
                  <a:pt x="38099" y="7905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530225" y="1005332"/>
            <a:ext cx="208280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195" b="1">
                <a:solidFill>
                  <a:srgbClr val="093767"/>
                </a:solidFill>
                <a:latin typeface="BIZ UDPGothic"/>
                <a:cs typeface="BIZ UDPGothic"/>
              </a:rPr>
              <a:t>経営指導員の重要性</a:t>
            </a:r>
            <a:endParaRPr sz="2000">
              <a:latin typeface="BIZ UDPGothic"/>
              <a:cs typeface="BIZ UDPGothic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8800" y="1498536"/>
            <a:ext cx="105410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45" b="1">
                <a:solidFill>
                  <a:srgbClr val="093767"/>
                </a:solidFill>
                <a:latin typeface="BIZ UDPGothic"/>
                <a:cs typeface="BIZ UDPGothic"/>
              </a:rPr>
              <a:t>地域経済の要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8800" y="1812442"/>
            <a:ext cx="5323840" cy="482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9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中小企業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小規模事業者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は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日本企業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00" spc="-70">
                <a:solidFill>
                  <a:srgbClr val="333333"/>
                </a:solidFill>
                <a:latin typeface="Noto Sans JP"/>
                <a:cs typeface="Noto Sans JP"/>
              </a:rPr>
              <a:t>99.7%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占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め、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地域経済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中核</a:t>
            </a:r>
            <a:r>
              <a:rPr dirty="0" sz="1350" spc="-210">
                <a:solidFill>
                  <a:srgbClr val="333333"/>
                </a:solidFill>
                <a:latin typeface="PMingLiU"/>
                <a:cs typeface="PMingLiU"/>
              </a:rPr>
              <a:t>です。</a:t>
            </a:r>
            <a:r>
              <a:rPr dirty="0" sz="1350" spc="-50">
                <a:solidFill>
                  <a:srgbClr val="333333"/>
                </a:solidFill>
                <a:latin typeface="SimSun"/>
                <a:cs typeface="SimSun"/>
              </a:rPr>
              <a:t>経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営指導員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はそ 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持続的成長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支</a:t>
            </a:r>
            <a:r>
              <a:rPr dirty="0" sz="1350" spc="-190">
                <a:solidFill>
                  <a:srgbClr val="333333"/>
                </a:solidFill>
                <a:latin typeface="PMingLiU"/>
                <a:cs typeface="PMingLiU"/>
              </a:rPr>
              <a:t>える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専門家</a:t>
            </a:r>
            <a:r>
              <a:rPr dirty="0" sz="1350" spc="-185">
                <a:solidFill>
                  <a:srgbClr val="333333"/>
                </a:solidFill>
                <a:latin typeface="PMingLiU"/>
                <a:cs typeface="PMingLiU"/>
              </a:rPr>
              <a:t>として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不可欠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存在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です。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8800" y="2441511"/>
            <a:ext cx="156845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45" b="1">
                <a:solidFill>
                  <a:srgbClr val="093767"/>
                </a:solidFill>
                <a:latin typeface="BIZ UDPGothic"/>
                <a:cs typeface="BIZ UDPGothic"/>
              </a:rPr>
              <a:t>多様化する経営環境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8800" y="2755417"/>
            <a:ext cx="5347335" cy="482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95"/>
              </a:spcBef>
            </a:pPr>
            <a:r>
              <a:rPr dirty="0" sz="1350" spc="-180">
                <a:solidFill>
                  <a:srgbClr val="333333"/>
                </a:solidFill>
                <a:latin typeface="PMingLiU"/>
                <a:cs typeface="PMingLiU"/>
              </a:rPr>
              <a:t>デジタル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化</a:t>
            </a:r>
            <a:r>
              <a:rPr dirty="0" sz="1350" spc="-175">
                <a:solidFill>
                  <a:srgbClr val="333333"/>
                </a:solidFill>
                <a:latin typeface="PMingLiU"/>
                <a:cs typeface="PMingLiU"/>
              </a:rPr>
              <a:t>、グローバル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化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人口減少</a:t>
            </a:r>
            <a:r>
              <a:rPr dirty="0" sz="1350" spc="-190">
                <a:solidFill>
                  <a:srgbClr val="333333"/>
                </a:solidFill>
                <a:latin typeface="PMingLiU"/>
                <a:cs typeface="PMingLiU"/>
              </a:rPr>
              <a:t>など、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中小企業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取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り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巻</a:t>
            </a:r>
            <a:r>
              <a:rPr dirty="0" sz="1350" spc="-130">
                <a:solidFill>
                  <a:srgbClr val="333333"/>
                </a:solidFill>
                <a:latin typeface="PMingLiU"/>
                <a:cs typeface="PMingLiU"/>
              </a:rPr>
              <a:t>く 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環境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は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激変</a:t>
            </a:r>
            <a:r>
              <a:rPr dirty="0" sz="1350" spc="-50">
                <a:solidFill>
                  <a:srgbClr val="333333"/>
                </a:solidFill>
                <a:latin typeface="PMingLiU"/>
                <a:cs typeface="PMingLiU"/>
              </a:rPr>
              <a:t>し</a:t>
            </a:r>
            <a:r>
              <a:rPr dirty="0" sz="1350" spc="-195">
                <a:solidFill>
                  <a:srgbClr val="333333"/>
                </a:solidFill>
                <a:latin typeface="PMingLiU"/>
                <a:cs typeface="PMingLiU"/>
              </a:rPr>
              <a:t>ています。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指導員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には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時代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即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した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複合的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支援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スキルが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求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めら れています。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8800" y="3384486"/>
            <a:ext cx="139700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45" b="1">
                <a:solidFill>
                  <a:srgbClr val="093767"/>
                </a:solidFill>
                <a:latin typeface="BIZ UDPGothic"/>
                <a:cs typeface="BIZ UDPGothic"/>
              </a:rPr>
              <a:t>伴走支援の必要性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8800" y="3698392"/>
            <a:ext cx="5360035" cy="482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9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単発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助言</a:t>
            </a:r>
            <a:r>
              <a:rPr dirty="0" sz="1350" spc="-180">
                <a:solidFill>
                  <a:srgbClr val="333333"/>
                </a:solidFill>
                <a:latin typeface="PMingLiU"/>
                <a:cs typeface="PMingLiU"/>
              </a:rPr>
              <a:t>だけでなく 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中長期的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視点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事業者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伴走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し、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課題解決</a:t>
            </a:r>
            <a:r>
              <a:rPr dirty="0" sz="1350" spc="-195">
                <a:solidFill>
                  <a:srgbClr val="333333"/>
                </a:solidFill>
                <a:latin typeface="PMingLiU"/>
                <a:cs typeface="PMingLiU"/>
              </a:rPr>
              <a:t>から </a:t>
            </a:r>
            <a:r>
              <a:rPr dirty="0" sz="1350" spc="-110">
                <a:solidFill>
                  <a:srgbClr val="333333"/>
                </a:solidFill>
                <a:latin typeface="SimSun"/>
                <a:cs typeface="SimSun"/>
              </a:rPr>
              <a:t>成長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戦略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までを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支援</a:t>
            </a:r>
            <a:r>
              <a:rPr dirty="0" sz="1350" spc="-180">
                <a:solidFill>
                  <a:srgbClr val="333333"/>
                </a:solidFill>
                <a:latin typeface="PMingLiU"/>
                <a:cs typeface="PMingLiU"/>
              </a:rPr>
              <a:t>できる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力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が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重要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です。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6210299" y="1009649"/>
            <a:ext cx="47625" cy="342900"/>
          </a:xfrm>
          <a:custGeom>
            <a:avLst/>
            <a:gdLst/>
            <a:ahLst/>
            <a:cxnLst/>
            <a:rect l="l" t="t" r="r" b="b"/>
            <a:pathLst>
              <a:path w="47625" h="342900">
                <a:moveTo>
                  <a:pt x="47624" y="342899"/>
                </a:moveTo>
                <a:lnTo>
                  <a:pt x="0" y="342899"/>
                </a:lnTo>
                <a:lnTo>
                  <a:pt x="0" y="0"/>
                </a:lnTo>
                <a:lnTo>
                  <a:pt x="47624" y="0"/>
                </a:lnTo>
                <a:lnTo>
                  <a:pt x="47624" y="34289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5" name="object 15" descr=""/>
          <p:cNvGrpSpPr/>
          <p:nvPr/>
        </p:nvGrpSpPr>
        <p:grpSpPr>
          <a:xfrm>
            <a:off x="6210299" y="1504949"/>
            <a:ext cx="5600700" cy="1924050"/>
            <a:chOff x="6210299" y="1504949"/>
            <a:chExt cx="5600700" cy="1924050"/>
          </a:xfrm>
        </p:grpSpPr>
        <p:sp>
          <p:nvSpPr>
            <p:cNvPr id="16" name="object 16" descr=""/>
            <p:cNvSpPr/>
            <p:nvPr/>
          </p:nvSpPr>
          <p:spPr>
            <a:xfrm>
              <a:off x="6215062" y="1509712"/>
              <a:ext cx="5591175" cy="1914525"/>
            </a:xfrm>
            <a:custGeom>
              <a:avLst/>
              <a:gdLst/>
              <a:ahLst/>
              <a:cxnLst/>
              <a:rect l="l" t="t" r="r" b="b"/>
              <a:pathLst>
                <a:path w="5591175" h="1914525">
                  <a:moveTo>
                    <a:pt x="5542226" y="1914524"/>
                  </a:moveTo>
                  <a:lnTo>
                    <a:pt x="48947" y="1914524"/>
                  </a:lnTo>
                  <a:lnTo>
                    <a:pt x="45540" y="1914189"/>
                  </a:lnTo>
                  <a:lnTo>
                    <a:pt x="10739" y="1894102"/>
                  </a:lnTo>
                  <a:lnTo>
                    <a:pt x="0" y="1865576"/>
                  </a:lnTo>
                  <a:lnTo>
                    <a:pt x="0" y="1862137"/>
                  </a:lnTo>
                  <a:lnTo>
                    <a:pt x="0" y="48947"/>
                  </a:lnTo>
                  <a:lnTo>
                    <a:pt x="17776" y="12911"/>
                  </a:lnTo>
                  <a:lnTo>
                    <a:pt x="48947" y="0"/>
                  </a:lnTo>
                  <a:lnTo>
                    <a:pt x="5542226" y="0"/>
                  </a:lnTo>
                  <a:lnTo>
                    <a:pt x="5578261" y="17776"/>
                  </a:lnTo>
                  <a:lnTo>
                    <a:pt x="5591173" y="48947"/>
                  </a:lnTo>
                  <a:lnTo>
                    <a:pt x="5591173" y="1865576"/>
                  </a:lnTo>
                  <a:lnTo>
                    <a:pt x="5573397" y="1901612"/>
                  </a:lnTo>
                  <a:lnTo>
                    <a:pt x="5545633" y="1914189"/>
                  </a:lnTo>
                  <a:lnTo>
                    <a:pt x="5542226" y="1914524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6215062" y="1509712"/>
              <a:ext cx="5591175" cy="1914525"/>
            </a:xfrm>
            <a:custGeom>
              <a:avLst/>
              <a:gdLst/>
              <a:ahLst/>
              <a:cxnLst/>
              <a:rect l="l" t="t" r="r" b="b"/>
              <a:pathLst>
                <a:path w="5591175" h="1914525">
                  <a:moveTo>
                    <a:pt x="0" y="1862137"/>
                  </a:moveTo>
                  <a:lnTo>
                    <a:pt x="0" y="52387"/>
                  </a:lnTo>
                  <a:lnTo>
                    <a:pt x="0" y="48947"/>
                  </a:lnTo>
                  <a:lnTo>
                    <a:pt x="335" y="45540"/>
                  </a:lnTo>
                  <a:lnTo>
                    <a:pt x="1005" y="42167"/>
                  </a:lnTo>
                  <a:lnTo>
                    <a:pt x="1676" y="38793"/>
                  </a:lnTo>
                  <a:lnTo>
                    <a:pt x="2670" y="35517"/>
                  </a:lnTo>
                  <a:lnTo>
                    <a:pt x="3986" y="32339"/>
                  </a:lnTo>
                  <a:lnTo>
                    <a:pt x="5303" y="29161"/>
                  </a:lnTo>
                  <a:lnTo>
                    <a:pt x="6917" y="26142"/>
                  </a:lnTo>
                  <a:lnTo>
                    <a:pt x="8828" y="23282"/>
                  </a:lnTo>
                  <a:lnTo>
                    <a:pt x="10739" y="20422"/>
                  </a:lnTo>
                  <a:lnTo>
                    <a:pt x="23282" y="8828"/>
                  </a:lnTo>
                  <a:lnTo>
                    <a:pt x="26142" y="6917"/>
                  </a:lnTo>
                  <a:lnTo>
                    <a:pt x="42166" y="1006"/>
                  </a:lnTo>
                  <a:lnTo>
                    <a:pt x="45540" y="335"/>
                  </a:lnTo>
                  <a:lnTo>
                    <a:pt x="48947" y="0"/>
                  </a:lnTo>
                  <a:lnTo>
                    <a:pt x="52387" y="0"/>
                  </a:lnTo>
                  <a:lnTo>
                    <a:pt x="5538787" y="0"/>
                  </a:lnTo>
                  <a:lnTo>
                    <a:pt x="5542226" y="0"/>
                  </a:lnTo>
                  <a:lnTo>
                    <a:pt x="5545633" y="335"/>
                  </a:lnTo>
                  <a:lnTo>
                    <a:pt x="5549006" y="1006"/>
                  </a:lnTo>
                  <a:lnTo>
                    <a:pt x="5552380" y="1677"/>
                  </a:lnTo>
                  <a:lnTo>
                    <a:pt x="5582344" y="23282"/>
                  </a:lnTo>
                  <a:lnTo>
                    <a:pt x="5584256" y="26142"/>
                  </a:lnTo>
                  <a:lnTo>
                    <a:pt x="5591174" y="52387"/>
                  </a:lnTo>
                  <a:lnTo>
                    <a:pt x="5591174" y="1862137"/>
                  </a:lnTo>
                  <a:lnTo>
                    <a:pt x="5582344" y="1891241"/>
                  </a:lnTo>
                  <a:lnTo>
                    <a:pt x="5580433" y="1894102"/>
                  </a:lnTo>
                  <a:lnTo>
                    <a:pt x="5567889" y="1905695"/>
                  </a:lnTo>
                  <a:lnTo>
                    <a:pt x="5565030" y="1907606"/>
                  </a:lnTo>
                  <a:lnTo>
                    <a:pt x="5549006" y="1913517"/>
                  </a:lnTo>
                  <a:lnTo>
                    <a:pt x="5545633" y="1914189"/>
                  </a:lnTo>
                  <a:lnTo>
                    <a:pt x="5542226" y="1914524"/>
                  </a:lnTo>
                  <a:lnTo>
                    <a:pt x="5538787" y="1914524"/>
                  </a:lnTo>
                  <a:lnTo>
                    <a:pt x="52387" y="1914524"/>
                  </a:lnTo>
                  <a:lnTo>
                    <a:pt x="15343" y="1899180"/>
                  </a:lnTo>
                  <a:lnTo>
                    <a:pt x="8828" y="1891241"/>
                  </a:lnTo>
                  <a:lnTo>
                    <a:pt x="6917" y="1888381"/>
                  </a:lnTo>
                  <a:lnTo>
                    <a:pt x="5303" y="1885362"/>
                  </a:lnTo>
                  <a:lnTo>
                    <a:pt x="3986" y="1882184"/>
                  </a:lnTo>
                  <a:lnTo>
                    <a:pt x="2670" y="1879006"/>
                  </a:lnTo>
                  <a:lnTo>
                    <a:pt x="1676" y="1875730"/>
                  </a:lnTo>
                  <a:lnTo>
                    <a:pt x="1005" y="1872357"/>
                  </a:lnTo>
                  <a:lnTo>
                    <a:pt x="335" y="1868983"/>
                  </a:lnTo>
                  <a:lnTo>
                    <a:pt x="0" y="1865576"/>
                  </a:lnTo>
                  <a:lnTo>
                    <a:pt x="0" y="1862137"/>
                  </a:lnTo>
                  <a:close/>
                </a:path>
              </a:pathLst>
            </a:custGeom>
            <a:ln w="9524">
              <a:solidFill>
                <a:srgbClr val="DFDFD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 descr=""/>
          <p:cNvSpPr txBox="1"/>
          <p:nvPr/>
        </p:nvSpPr>
        <p:spPr>
          <a:xfrm>
            <a:off x="6359524" y="1005332"/>
            <a:ext cx="185420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195" b="1">
                <a:solidFill>
                  <a:srgbClr val="093767"/>
                </a:solidFill>
                <a:latin typeface="BIZ UDPGothic"/>
                <a:cs typeface="BIZ UDPGothic"/>
              </a:rPr>
              <a:t>指導力強化の意義</a:t>
            </a:r>
            <a:endParaRPr sz="2000">
              <a:latin typeface="BIZ UDPGothic"/>
              <a:cs typeface="BIZ UDPGothic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7626350" y="1669986"/>
            <a:ext cx="276860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80" b="1">
                <a:solidFill>
                  <a:srgbClr val="374050"/>
                </a:solidFill>
                <a:latin typeface="BIZ UDPGothic"/>
                <a:cs typeface="BIZ UDPGothic"/>
              </a:rPr>
              <a:t>経営指導員に求めら れる新たな役割</a:t>
            </a:r>
            <a:endParaRPr sz="1500">
              <a:latin typeface="BIZ UDPGothic"/>
              <a:cs typeface="BIZ UDPGothic"/>
            </a:endParaRPr>
          </a:p>
        </p:txBody>
      </p:sp>
      <p:pic>
        <p:nvPicPr>
          <p:cNvPr id="20" name="object 20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78177" y="2078817"/>
            <a:ext cx="178593" cy="166715"/>
          </a:xfrm>
          <a:prstGeom prst="rect">
            <a:avLst/>
          </a:prstGeom>
        </p:spPr>
      </p:pic>
      <p:sp>
        <p:nvSpPr>
          <p:cNvPr id="21" name="object 21" descr=""/>
          <p:cNvSpPr txBox="1"/>
          <p:nvPr/>
        </p:nvSpPr>
        <p:spPr>
          <a:xfrm>
            <a:off x="6550025" y="2043938"/>
            <a:ext cx="215963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変化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への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適応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促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す</a:t>
            </a:r>
            <a:r>
              <a:rPr dirty="0" sz="1350" spc="-150" b="1">
                <a:solidFill>
                  <a:srgbClr val="1D40AF"/>
                </a:solidFill>
                <a:latin typeface="BIZ UDPGothic"/>
                <a:cs typeface="BIZ UDPGothic"/>
              </a:rPr>
              <a:t>変革支援者</a:t>
            </a:r>
            <a:endParaRPr sz="1350">
              <a:latin typeface="BIZ UDPGothic"/>
              <a:cs typeface="BIZ UDPGothic"/>
            </a:endParaRPr>
          </a:p>
        </p:txBody>
      </p:sp>
      <p:pic>
        <p:nvPicPr>
          <p:cNvPr id="22" name="object 22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72224" y="2371724"/>
            <a:ext cx="238124" cy="190499"/>
          </a:xfrm>
          <a:prstGeom prst="rect">
            <a:avLst/>
          </a:prstGeom>
        </p:spPr>
      </p:pic>
      <p:sp>
        <p:nvSpPr>
          <p:cNvPr id="23" name="object 23" descr=""/>
          <p:cNvSpPr txBox="1"/>
          <p:nvPr/>
        </p:nvSpPr>
        <p:spPr>
          <a:xfrm>
            <a:off x="6597650" y="2348738"/>
            <a:ext cx="261683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地域内外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資源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結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ぶ</a:t>
            </a:r>
            <a:r>
              <a:rPr dirty="0" sz="1350" spc="-55" b="1">
                <a:solidFill>
                  <a:srgbClr val="1D40AF"/>
                </a:solidFill>
                <a:latin typeface="BIZ UDPGothic"/>
                <a:cs typeface="BIZ UDPGothic"/>
              </a:rPr>
              <a:t>ネットワーカー</a:t>
            </a:r>
            <a:endParaRPr sz="1350">
              <a:latin typeface="BIZ UDPGothic"/>
              <a:cs typeface="BIZ UDPGothic"/>
            </a:endParaRPr>
          </a:p>
        </p:txBody>
      </p:sp>
      <p:pic>
        <p:nvPicPr>
          <p:cNvPr id="24" name="object 2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78177" y="2676524"/>
            <a:ext cx="130961" cy="190499"/>
          </a:xfrm>
          <a:prstGeom prst="rect">
            <a:avLst/>
          </a:prstGeom>
        </p:spPr>
      </p:pic>
      <p:sp>
        <p:nvSpPr>
          <p:cNvPr id="25" name="object 25" descr=""/>
          <p:cNvSpPr txBox="1"/>
          <p:nvPr/>
        </p:nvSpPr>
        <p:spPr>
          <a:xfrm>
            <a:off x="6502399" y="2653538"/>
            <a:ext cx="246443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新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たな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価値創造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促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す</a:t>
            </a:r>
            <a:r>
              <a:rPr dirty="0" sz="1350" spc="-40" b="1">
                <a:solidFill>
                  <a:srgbClr val="1D40AF"/>
                </a:solidFill>
                <a:latin typeface="BIZ UDPGothic"/>
                <a:cs typeface="BIZ UDPGothic"/>
              </a:rPr>
              <a:t>イノベーター</a:t>
            </a:r>
            <a:endParaRPr sz="1350">
              <a:latin typeface="BIZ UDPGothic"/>
              <a:cs typeface="BIZ UDPGothic"/>
            </a:endParaRPr>
          </a:p>
        </p:txBody>
      </p:sp>
      <p:pic>
        <p:nvPicPr>
          <p:cNvPr id="26" name="object 2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372224" y="2993231"/>
            <a:ext cx="190499" cy="166687"/>
          </a:xfrm>
          <a:prstGeom prst="rect">
            <a:avLst/>
          </a:prstGeom>
        </p:spPr>
      </p:pic>
      <p:sp>
        <p:nvSpPr>
          <p:cNvPr id="27" name="object 27" descr=""/>
          <p:cNvSpPr txBox="1"/>
          <p:nvPr/>
        </p:nvSpPr>
        <p:spPr>
          <a:xfrm>
            <a:off x="6550025" y="2958338"/>
            <a:ext cx="200723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成果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導</a:t>
            </a:r>
            <a:r>
              <a:rPr dirty="0" sz="1350" spc="-210">
                <a:solidFill>
                  <a:srgbClr val="333333"/>
                </a:solidFill>
                <a:latin typeface="PMingLiU"/>
                <a:cs typeface="PMingLiU"/>
              </a:rPr>
              <a:t>く </a:t>
            </a:r>
            <a:r>
              <a:rPr dirty="0" sz="1350" spc="-55" b="1">
                <a:solidFill>
                  <a:srgbClr val="1D40AF"/>
                </a:solidFill>
                <a:latin typeface="BIZ UDPGothic"/>
                <a:cs typeface="BIZ UDPGothic"/>
              </a:rPr>
              <a:t>ファシリテーター</a:t>
            </a:r>
            <a:endParaRPr sz="1350">
              <a:latin typeface="BIZ UDPGothic"/>
              <a:cs typeface="BIZ UDPGothic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6349999" y="3622611"/>
            <a:ext cx="208280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35" b="1">
                <a:solidFill>
                  <a:srgbClr val="1D40AF"/>
                </a:solidFill>
                <a:latin typeface="BIZ UDPGothic"/>
                <a:cs typeface="BIZ UDPGothic"/>
              </a:rPr>
              <a:t>指導力強化で実現すること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29" name="object 29" descr=""/>
          <p:cNvSpPr/>
          <p:nvPr/>
        </p:nvSpPr>
        <p:spPr>
          <a:xfrm>
            <a:off x="6372223" y="4057649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364" y="57149"/>
                </a:moveTo>
                <a:lnTo>
                  <a:pt x="24785" y="57149"/>
                </a:lnTo>
                <a:lnTo>
                  <a:pt x="21140" y="56424"/>
                </a:lnTo>
                <a:lnTo>
                  <a:pt x="0" y="32364"/>
                </a:lnTo>
                <a:lnTo>
                  <a:pt x="0" y="24785"/>
                </a:lnTo>
                <a:lnTo>
                  <a:pt x="24785" y="0"/>
                </a:lnTo>
                <a:lnTo>
                  <a:pt x="32364" y="0"/>
                </a:lnTo>
                <a:lnTo>
                  <a:pt x="57150" y="28574"/>
                </a:lnTo>
                <a:lnTo>
                  <a:pt x="57149" y="32364"/>
                </a:lnTo>
                <a:lnTo>
                  <a:pt x="32364" y="57149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 descr=""/>
          <p:cNvSpPr txBox="1"/>
          <p:nvPr/>
        </p:nvSpPr>
        <p:spPr>
          <a:xfrm>
            <a:off x="6540500" y="3958462"/>
            <a:ext cx="1854200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地域中小企業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50">
                <a:solidFill>
                  <a:srgbClr val="333333"/>
                </a:solidFill>
                <a:latin typeface="SimSun"/>
                <a:cs typeface="SimSun"/>
              </a:rPr>
              <a:t>持続的成長</a:t>
            </a:r>
            <a:endParaRPr sz="1350">
              <a:latin typeface="SimSun"/>
              <a:cs typeface="SimSun"/>
            </a:endParaRPr>
          </a:p>
        </p:txBody>
      </p:sp>
      <p:sp>
        <p:nvSpPr>
          <p:cNvPr id="31" name="object 31" descr=""/>
          <p:cNvSpPr/>
          <p:nvPr/>
        </p:nvSpPr>
        <p:spPr>
          <a:xfrm>
            <a:off x="6372223" y="4362449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364" y="57149"/>
                </a:moveTo>
                <a:lnTo>
                  <a:pt x="24785" y="57149"/>
                </a:lnTo>
                <a:lnTo>
                  <a:pt x="21140" y="56424"/>
                </a:lnTo>
                <a:lnTo>
                  <a:pt x="0" y="32364"/>
                </a:lnTo>
                <a:lnTo>
                  <a:pt x="0" y="24785"/>
                </a:lnTo>
                <a:lnTo>
                  <a:pt x="24785" y="0"/>
                </a:lnTo>
                <a:lnTo>
                  <a:pt x="32364" y="0"/>
                </a:lnTo>
                <a:lnTo>
                  <a:pt x="57150" y="28574"/>
                </a:lnTo>
                <a:lnTo>
                  <a:pt x="57149" y="32364"/>
                </a:lnTo>
                <a:lnTo>
                  <a:pt x="32364" y="57149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 descr=""/>
          <p:cNvSpPr/>
          <p:nvPr/>
        </p:nvSpPr>
        <p:spPr>
          <a:xfrm>
            <a:off x="6372223" y="4667249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364" y="57149"/>
                </a:moveTo>
                <a:lnTo>
                  <a:pt x="24785" y="57149"/>
                </a:lnTo>
                <a:lnTo>
                  <a:pt x="21140" y="56424"/>
                </a:lnTo>
                <a:lnTo>
                  <a:pt x="0" y="32364"/>
                </a:lnTo>
                <a:lnTo>
                  <a:pt x="0" y="24785"/>
                </a:lnTo>
                <a:lnTo>
                  <a:pt x="24785" y="0"/>
                </a:lnTo>
                <a:lnTo>
                  <a:pt x="32364" y="0"/>
                </a:lnTo>
                <a:lnTo>
                  <a:pt x="57150" y="28574"/>
                </a:lnTo>
                <a:lnTo>
                  <a:pt x="57149" y="32364"/>
                </a:lnTo>
                <a:lnTo>
                  <a:pt x="32364" y="57149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 descr=""/>
          <p:cNvSpPr/>
          <p:nvPr/>
        </p:nvSpPr>
        <p:spPr>
          <a:xfrm>
            <a:off x="6372223" y="4972049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364" y="57149"/>
                </a:moveTo>
                <a:lnTo>
                  <a:pt x="24785" y="57149"/>
                </a:lnTo>
                <a:lnTo>
                  <a:pt x="21140" y="56424"/>
                </a:lnTo>
                <a:lnTo>
                  <a:pt x="0" y="32363"/>
                </a:lnTo>
                <a:lnTo>
                  <a:pt x="0" y="24785"/>
                </a:lnTo>
                <a:lnTo>
                  <a:pt x="24785" y="0"/>
                </a:lnTo>
                <a:lnTo>
                  <a:pt x="32364" y="0"/>
                </a:lnTo>
                <a:lnTo>
                  <a:pt x="57150" y="28574"/>
                </a:lnTo>
                <a:lnTo>
                  <a:pt x="57149" y="32363"/>
                </a:lnTo>
                <a:lnTo>
                  <a:pt x="32364" y="57149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 descr=""/>
          <p:cNvSpPr txBox="1"/>
          <p:nvPr/>
        </p:nvSpPr>
        <p:spPr>
          <a:xfrm>
            <a:off x="958850" y="4165117"/>
            <a:ext cx="10549890" cy="1636395"/>
          </a:xfrm>
          <a:prstGeom prst="rect">
            <a:avLst/>
          </a:prstGeom>
        </p:spPr>
        <p:txBody>
          <a:bodyPr wrap="square" lIns="0" tIns="111125" rIns="0" bIns="0" rtlCol="0" vert="horz">
            <a:spAutoFit/>
          </a:bodyPr>
          <a:lstStyle/>
          <a:p>
            <a:pPr marL="5593715">
              <a:lnSpc>
                <a:spcPct val="100000"/>
              </a:lnSpc>
              <a:spcBef>
                <a:spcPts val="87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新規創業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第二創業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10">
                <a:solidFill>
                  <a:srgbClr val="333333"/>
                </a:solidFill>
                <a:latin typeface="SimSun"/>
                <a:cs typeface="SimSun"/>
              </a:rPr>
              <a:t>促進</a:t>
            </a:r>
            <a:endParaRPr sz="1350">
              <a:latin typeface="SimSun"/>
              <a:cs typeface="SimSun"/>
            </a:endParaRPr>
          </a:p>
          <a:p>
            <a:pPr marL="5593715" marR="2813685">
              <a:lnSpc>
                <a:spcPct val="148100"/>
              </a:lnSpc>
              <a:spcBef>
                <a:spcPts val="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課題解決</a:t>
            </a:r>
            <a:r>
              <a:rPr dirty="0" sz="1350" spc="-229">
                <a:solidFill>
                  <a:srgbClr val="333333"/>
                </a:solidFill>
                <a:latin typeface="PMingLiU"/>
                <a:cs typeface="PMingLiU"/>
              </a:rPr>
              <a:t>から 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成長戦略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への</a:t>
            </a:r>
            <a:r>
              <a:rPr dirty="0" sz="1350" spc="-110">
                <a:solidFill>
                  <a:srgbClr val="333333"/>
                </a:solidFill>
                <a:latin typeface="SimSun"/>
                <a:cs typeface="SimSun"/>
              </a:rPr>
              <a:t>転換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地域全体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50">
                <a:solidFill>
                  <a:srgbClr val="333333"/>
                </a:solidFill>
                <a:latin typeface="SimSun"/>
                <a:cs typeface="SimSun"/>
              </a:rPr>
              <a:t>経済活性化</a:t>
            </a:r>
            <a:endParaRPr sz="1350">
              <a:latin typeface="SimSun"/>
              <a:cs typeface="SimSun"/>
            </a:endParaRPr>
          </a:p>
          <a:p>
            <a:pPr>
              <a:lnSpc>
                <a:spcPct val="100000"/>
              </a:lnSpc>
            </a:pPr>
            <a:endParaRPr sz="1200">
              <a:latin typeface="SimSun"/>
              <a:cs typeface="SimSun"/>
            </a:endParaRPr>
          </a:p>
          <a:p>
            <a:pPr>
              <a:lnSpc>
                <a:spcPct val="100000"/>
              </a:lnSpc>
              <a:spcBef>
                <a:spcPts val="680"/>
              </a:spcBef>
            </a:pPr>
            <a:endParaRPr sz="1200">
              <a:latin typeface="SimSun"/>
              <a:cs typeface="SimSu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400" spc="-220" i="1">
                <a:solidFill>
                  <a:srgbClr val="4A5462"/>
                </a:solidFill>
                <a:latin typeface="Meiryo"/>
                <a:cs typeface="Meiryo"/>
              </a:rPr>
              <a:t>「経営指導員の能力向上は、単に個人のスキルアップではなく 、地域経済全体の底上げにつながる重要な投資である」 </a:t>
            </a:r>
            <a:r>
              <a:rPr dirty="0" sz="1200" spc="-75" i="1">
                <a:solidFill>
                  <a:srgbClr val="4A5462"/>
                </a:solidFill>
                <a:latin typeface="Arial"/>
                <a:cs typeface="Arial"/>
              </a:rPr>
              <a:t>- </a:t>
            </a:r>
            <a:r>
              <a:rPr dirty="0" sz="1200" spc="-165" i="1">
                <a:solidFill>
                  <a:srgbClr val="4A5462"/>
                </a:solidFill>
                <a:latin typeface="Meiryo"/>
                <a:cs typeface="Meiryo"/>
              </a:rPr>
              <a:t>中小企業庁「</a:t>
            </a:r>
            <a:r>
              <a:rPr dirty="0" sz="1200" spc="-100" i="1">
                <a:solidFill>
                  <a:srgbClr val="4A5462"/>
                </a:solidFill>
                <a:latin typeface="Arial"/>
                <a:cs typeface="Arial"/>
              </a:rPr>
              <a:t>2024</a:t>
            </a:r>
            <a:r>
              <a:rPr dirty="0" sz="1200" spc="-155" i="1">
                <a:solidFill>
                  <a:srgbClr val="4A5462"/>
                </a:solidFill>
                <a:latin typeface="Meiryo"/>
                <a:cs typeface="Meiryo"/>
              </a:rPr>
              <a:t>年版中小企業白書」</a:t>
            </a:r>
            <a:endParaRPr sz="1200">
              <a:latin typeface="Meiryo"/>
              <a:cs typeface="Meiryo"/>
            </a:endParaRPr>
          </a:p>
        </p:txBody>
      </p:sp>
      <p:grpSp>
        <p:nvGrpSpPr>
          <p:cNvPr id="35" name="object 35" descr=""/>
          <p:cNvGrpSpPr/>
          <p:nvPr/>
        </p:nvGrpSpPr>
        <p:grpSpPr>
          <a:xfrm>
            <a:off x="533399" y="5495924"/>
            <a:ext cx="285750" cy="381000"/>
            <a:chOff x="533399" y="5495924"/>
            <a:chExt cx="285750" cy="381000"/>
          </a:xfrm>
        </p:grpSpPr>
        <p:sp>
          <p:nvSpPr>
            <p:cNvPr id="36" name="object 36" descr=""/>
            <p:cNvSpPr/>
            <p:nvPr/>
          </p:nvSpPr>
          <p:spPr>
            <a:xfrm>
              <a:off x="533399" y="5495924"/>
              <a:ext cx="285750" cy="381000"/>
            </a:xfrm>
            <a:custGeom>
              <a:avLst/>
              <a:gdLst/>
              <a:ahLst/>
              <a:cxnLst/>
              <a:rect l="l" t="t" r="r" b="b"/>
              <a:pathLst>
                <a:path w="285750" h="381000">
                  <a:moveTo>
                    <a:pt x="142874" y="380999"/>
                  </a:moveTo>
                  <a:lnTo>
                    <a:pt x="101400" y="374848"/>
                  </a:lnTo>
                  <a:lnTo>
                    <a:pt x="63497" y="356920"/>
                  </a:lnTo>
                  <a:lnTo>
                    <a:pt x="32429" y="328764"/>
                  </a:lnTo>
                  <a:lnTo>
                    <a:pt x="10875" y="292800"/>
                  </a:lnTo>
                  <a:lnTo>
                    <a:pt x="686" y="252129"/>
                  </a:lnTo>
                  <a:lnTo>
                    <a:pt x="0" y="238124"/>
                  </a:lnTo>
                  <a:lnTo>
                    <a:pt x="0" y="142874"/>
                  </a:lnTo>
                  <a:lnTo>
                    <a:pt x="6150" y="101399"/>
                  </a:lnTo>
                  <a:lnTo>
                    <a:pt x="24078" y="63497"/>
                  </a:lnTo>
                  <a:lnTo>
                    <a:pt x="52234" y="32429"/>
                  </a:lnTo>
                  <a:lnTo>
                    <a:pt x="88199" y="10874"/>
                  </a:lnTo>
                  <a:lnTo>
                    <a:pt x="128870" y="686"/>
                  </a:lnTo>
                  <a:lnTo>
                    <a:pt x="142874" y="0"/>
                  </a:lnTo>
                  <a:lnTo>
                    <a:pt x="149894" y="171"/>
                  </a:lnTo>
                  <a:lnTo>
                    <a:pt x="191000" y="8347"/>
                  </a:lnTo>
                  <a:lnTo>
                    <a:pt x="227992" y="28120"/>
                  </a:lnTo>
                  <a:lnTo>
                    <a:pt x="257628" y="57756"/>
                  </a:lnTo>
                  <a:lnTo>
                    <a:pt x="277401" y="94748"/>
                  </a:lnTo>
                  <a:lnTo>
                    <a:pt x="285578" y="135855"/>
                  </a:lnTo>
                  <a:lnTo>
                    <a:pt x="285749" y="142874"/>
                  </a:lnTo>
                  <a:lnTo>
                    <a:pt x="285749" y="238124"/>
                  </a:lnTo>
                  <a:lnTo>
                    <a:pt x="279599" y="279599"/>
                  </a:lnTo>
                  <a:lnTo>
                    <a:pt x="261671" y="317502"/>
                  </a:lnTo>
                  <a:lnTo>
                    <a:pt x="233514" y="348569"/>
                  </a:lnTo>
                  <a:lnTo>
                    <a:pt x="197550" y="370123"/>
                  </a:lnTo>
                  <a:lnTo>
                    <a:pt x="156879" y="380313"/>
                  </a:lnTo>
                  <a:lnTo>
                    <a:pt x="142874" y="380999"/>
                  </a:lnTo>
                  <a:close/>
                </a:path>
              </a:pathLst>
            </a:custGeom>
            <a:solidFill>
              <a:srgbClr val="FEF2C7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7" name="object 3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09599" y="5648324"/>
              <a:ext cx="133349" cy="95249"/>
            </a:xfrm>
            <a:prstGeom prst="rect">
              <a:avLst/>
            </a:prstGeom>
          </p:spPr>
        </p:pic>
      </p:grpSp>
      <p:sp>
        <p:nvSpPr>
          <p:cNvPr id="38" name="object 38" descr=""/>
          <p:cNvSpPr/>
          <p:nvPr/>
        </p:nvSpPr>
        <p:spPr>
          <a:xfrm>
            <a:off x="76199" y="0"/>
            <a:ext cx="12115800" cy="819150"/>
          </a:xfrm>
          <a:custGeom>
            <a:avLst/>
            <a:gdLst/>
            <a:ahLst/>
            <a:cxnLst/>
            <a:rect l="l" t="t" r="r" b="b"/>
            <a:pathLst>
              <a:path w="12115800" h="819150">
                <a:moveTo>
                  <a:pt x="0" y="819149"/>
                </a:moveTo>
                <a:lnTo>
                  <a:pt x="12115799" y="819149"/>
                </a:lnTo>
                <a:lnTo>
                  <a:pt x="12115799" y="0"/>
                </a:lnTo>
                <a:lnTo>
                  <a:pt x="0" y="0"/>
                </a:lnTo>
                <a:lnTo>
                  <a:pt x="0" y="81914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 txBox="1">
            <a:spLocks noGrp="1"/>
          </p:cNvSpPr>
          <p:nvPr>
            <p:ph type="title"/>
          </p:nvPr>
        </p:nvSpPr>
        <p:spPr>
          <a:xfrm>
            <a:off x="368299" y="161797"/>
            <a:ext cx="4888230" cy="4908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54"/>
              <a:t>指導力向上の必要性とビジョン</a:t>
            </a:r>
          </a:p>
        </p:txBody>
      </p:sp>
      <p:sp>
        <p:nvSpPr>
          <p:cNvPr id="40" name="object 40" descr=""/>
          <p:cNvSpPr/>
          <p:nvPr/>
        </p:nvSpPr>
        <p:spPr>
          <a:xfrm>
            <a:off x="0" y="0"/>
            <a:ext cx="76200" cy="819150"/>
          </a:xfrm>
          <a:custGeom>
            <a:avLst/>
            <a:gdLst/>
            <a:ahLst/>
            <a:cxnLst/>
            <a:rect l="l" t="t" r="r" b="b"/>
            <a:pathLst>
              <a:path w="76200" h="819150">
                <a:moveTo>
                  <a:pt x="76199" y="819149"/>
                </a:moveTo>
                <a:lnTo>
                  <a:pt x="0" y="819149"/>
                </a:lnTo>
                <a:lnTo>
                  <a:pt x="0" y="0"/>
                </a:lnTo>
                <a:lnTo>
                  <a:pt x="76199" y="0"/>
                </a:lnTo>
                <a:lnTo>
                  <a:pt x="76199" y="81914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" name="object 41" descr=""/>
          <p:cNvSpPr/>
          <p:nvPr/>
        </p:nvSpPr>
        <p:spPr>
          <a:xfrm>
            <a:off x="0" y="6762749"/>
            <a:ext cx="12192000" cy="95250"/>
          </a:xfrm>
          <a:custGeom>
            <a:avLst/>
            <a:gdLst/>
            <a:ahLst/>
            <a:cxnLst/>
            <a:rect l="l" t="t" r="r" b="b"/>
            <a:pathLst>
              <a:path w="12192000" h="95250">
                <a:moveTo>
                  <a:pt x="12191999" y="95249"/>
                </a:moveTo>
                <a:lnTo>
                  <a:pt x="0" y="95249"/>
                </a:lnTo>
                <a:lnTo>
                  <a:pt x="0" y="0"/>
                </a:lnTo>
                <a:lnTo>
                  <a:pt x="12191999" y="0"/>
                </a:lnTo>
                <a:lnTo>
                  <a:pt x="12191999" y="9524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42" name="object 42" descr=""/>
          <p:cNvGrpSpPr/>
          <p:nvPr/>
        </p:nvGrpSpPr>
        <p:grpSpPr>
          <a:xfrm>
            <a:off x="10706099" y="6343649"/>
            <a:ext cx="1295400" cy="323850"/>
            <a:chOff x="10706099" y="6343649"/>
            <a:chExt cx="1295400" cy="323850"/>
          </a:xfrm>
        </p:grpSpPr>
        <p:sp>
          <p:nvSpPr>
            <p:cNvPr id="43" name="object 43" descr=""/>
            <p:cNvSpPr/>
            <p:nvPr/>
          </p:nvSpPr>
          <p:spPr>
            <a:xfrm>
              <a:off x="10706099" y="6343649"/>
              <a:ext cx="1295400" cy="323850"/>
            </a:xfrm>
            <a:custGeom>
              <a:avLst/>
              <a:gdLst/>
              <a:ahLst/>
              <a:cxnLst/>
              <a:rect l="l" t="t" r="r" b="b"/>
              <a:pathLst>
                <a:path w="1295400" h="323850">
                  <a:moveTo>
                    <a:pt x="1262352" y="323849"/>
                  </a:moveTo>
                  <a:lnTo>
                    <a:pt x="33047" y="323849"/>
                  </a:lnTo>
                  <a:lnTo>
                    <a:pt x="28187" y="322883"/>
                  </a:lnTo>
                  <a:lnTo>
                    <a:pt x="966" y="295662"/>
                  </a:lnTo>
                  <a:lnTo>
                    <a:pt x="0" y="290802"/>
                  </a:lnTo>
                  <a:lnTo>
                    <a:pt x="0" y="285749"/>
                  </a:lnTo>
                  <a:lnTo>
                    <a:pt x="0" y="33047"/>
                  </a:lnTo>
                  <a:lnTo>
                    <a:pt x="28187" y="966"/>
                  </a:lnTo>
                  <a:lnTo>
                    <a:pt x="33047" y="0"/>
                  </a:lnTo>
                  <a:lnTo>
                    <a:pt x="1262352" y="0"/>
                  </a:lnTo>
                  <a:lnTo>
                    <a:pt x="1294433" y="28187"/>
                  </a:lnTo>
                  <a:lnTo>
                    <a:pt x="1295399" y="33047"/>
                  </a:lnTo>
                  <a:lnTo>
                    <a:pt x="1295399" y="290802"/>
                  </a:lnTo>
                  <a:lnTo>
                    <a:pt x="1267212" y="322883"/>
                  </a:lnTo>
                  <a:lnTo>
                    <a:pt x="1262352" y="32384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4" name="object 44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820399" y="6438899"/>
              <a:ext cx="133349" cy="133349"/>
            </a:xfrm>
            <a:prstGeom prst="rect">
              <a:avLst/>
            </a:prstGeom>
          </p:spPr>
        </p:pic>
      </p:grpSp>
      <p:sp>
        <p:nvSpPr>
          <p:cNvPr id="45" name="object 4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00"/>
              </a:lnSpc>
            </a:pPr>
            <a:r>
              <a:rPr dirty="0" spc="-95"/>
              <a:t>Genspark</a:t>
            </a:r>
            <a:r>
              <a:rPr dirty="0" spc="-10"/>
              <a:t> </a:t>
            </a:r>
            <a:r>
              <a:rPr dirty="0" sz="1000" spc="-85">
                <a:latin typeface="SimSun"/>
                <a:cs typeface="SimSun"/>
              </a:rPr>
              <a:t>で作成</a:t>
            </a:r>
            <a:endParaRPr sz="1000">
              <a:latin typeface="SimSun"/>
              <a:cs typeface="SimSu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380999" y="6915149"/>
            <a:ext cx="11430000" cy="666750"/>
            <a:chOff x="380999" y="6915149"/>
            <a:chExt cx="11430000" cy="666750"/>
          </a:xfrm>
        </p:grpSpPr>
        <p:sp>
          <p:nvSpPr>
            <p:cNvPr id="3" name="object 3" descr=""/>
            <p:cNvSpPr/>
            <p:nvPr/>
          </p:nvSpPr>
          <p:spPr>
            <a:xfrm>
              <a:off x="385762" y="6919911"/>
              <a:ext cx="11420475" cy="657225"/>
            </a:xfrm>
            <a:custGeom>
              <a:avLst/>
              <a:gdLst/>
              <a:ahLst/>
              <a:cxnLst/>
              <a:rect l="l" t="t" r="r" b="b"/>
              <a:pathLst>
                <a:path w="11420475" h="657225">
                  <a:moveTo>
                    <a:pt x="11353726" y="657224"/>
                  </a:moveTo>
                  <a:lnTo>
                    <a:pt x="66746" y="657224"/>
                  </a:lnTo>
                  <a:lnTo>
                    <a:pt x="62101" y="656766"/>
                  </a:lnTo>
                  <a:lnTo>
                    <a:pt x="24240" y="639617"/>
                  </a:lnTo>
                  <a:lnTo>
                    <a:pt x="2287" y="604324"/>
                  </a:lnTo>
                  <a:lnTo>
                    <a:pt x="0" y="590477"/>
                  </a:lnTo>
                  <a:lnTo>
                    <a:pt x="0" y="585787"/>
                  </a:lnTo>
                  <a:lnTo>
                    <a:pt x="0" y="66746"/>
                  </a:lnTo>
                  <a:lnTo>
                    <a:pt x="14645" y="27848"/>
                  </a:lnTo>
                  <a:lnTo>
                    <a:pt x="48433" y="3642"/>
                  </a:lnTo>
                  <a:lnTo>
                    <a:pt x="66746" y="0"/>
                  </a:lnTo>
                  <a:lnTo>
                    <a:pt x="11353726" y="0"/>
                  </a:lnTo>
                  <a:lnTo>
                    <a:pt x="11392624" y="14645"/>
                  </a:lnTo>
                  <a:lnTo>
                    <a:pt x="11416830" y="48432"/>
                  </a:lnTo>
                  <a:lnTo>
                    <a:pt x="11420472" y="66746"/>
                  </a:lnTo>
                  <a:lnTo>
                    <a:pt x="11420472" y="590477"/>
                  </a:lnTo>
                  <a:lnTo>
                    <a:pt x="11405828" y="629375"/>
                  </a:lnTo>
                  <a:lnTo>
                    <a:pt x="11372040" y="653581"/>
                  </a:lnTo>
                  <a:lnTo>
                    <a:pt x="11358372" y="656766"/>
                  </a:lnTo>
                  <a:lnTo>
                    <a:pt x="11353726" y="657224"/>
                  </a:lnTo>
                  <a:close/>
                </a:path>
              </a:pathLst>
            </a:custGeom>
            <a:solidFill>
              <a:srgbClr val="EFF5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385762" y="6919911"/>
              <a:ext cx="11420475" cy="657225"/>
            </a:xfrm>
            <a:custGeom>
              <a:avLst/>
              <a:gdLst/>
              <a:ahLst/>
              <a:cxnLst/>
              <a:rect l="l" t="t" r="r" b="b"/>
              <a:pathLst>
                <a:path w="11420475" h="657225">
                  <a:moveTo>
                    <a:pt x="0" y="585787"/>
                  </a:moveTo>
                  <a:lnTo>
                    <a:pt x="0" y="71437"/>
                  </a:lnTo>
                  <a:lnTo>
                    <a:pt x="0" y="66746"/>
                  </a:lnTo>
                  <a:lnTo>
                    <a:pt x="457" y="62100"/>
                  </a:lnTo>
                  <a:lnTo>
                    <a:pt x="1372" y="57500"/>
                  </a:lnTo>
                  <a:lnTo>
                    <a:pt x="2287" y="52899"/>
                  </a:lnTo>
                  <a:lnTo>
                    <a:pt x="3642" y="48432"/>
                  </a:lnTo>
                  <a:lnTo>
                    <a:pt x="5437" y="44099"/>
                  </a:lnTo>
                  <a:lnTo>
                    <a:pt x="7232" y="39764"/>
                  </a:lnTo>
                  <a:lnTo>
                    <a:pt x="9433" y="35648"/>
                  </a:lnTo>
                  <a:lnTo>
                    <a:pt x="12039" y="31748"/>
                  </a:lnTo>
                  <a:lnTo>
                    <a:pt x="14645" y="27848"/>
                  </a:lnTo>
                  <a:lnTo>
                    <a:pt x="17606" y="24240"/>
                  </a:lnTo>
                  <a:lnTo>
                    <a:pt x="20923" y="20923"/>
                  </a:lnTo>
                  <a:lnTo>
                    <a:pt x="24240" y="17607"/>
                  </a:lnTo>
                  <a:lnTo>
                    <a:pt x="27848" y="14645"/>
                  </a:lnTo>
                  <a:lnTo>
                    <a:pt x="31748" y="12039"/>
                  </a:lnTo>
                  <a:lnTo>
                    <a:pt x="35649" y="9433"/>
                  </a:lnTo>
                  <a:lnTo>
                    <a:pt x="39765" y="7232"/>
                  </a:lnTo>
                  <a:lnTo>
                    <a:pt x="44099" y="5437"/>
                  </a:lnTo>
                  <a:lnTo>
                    <a:pt x="48433" y="3642"/>
                  </a:lnTo>
                  <a:lnTo>
                    <a:pt x="52900" y="2287"/>
                  </a:lnTo>
                  <a:lnTo>
                    <a:pt x="57500" y="1372"/>
                  </a:lnTo>
                  <a:lnTo>
                    <a:pt x="62101" y="457"/>
                  </a:lnTo>
                  <a:lnTo>
                    <a:pt x="66746" y="0"/>
                  </a:lnTo>
                  <a:lnTo>
                    <a:pt x="71437" y="0"/>
                  </a:lnTo>
                  <a:lnTo>
                    <a:pt x="11349036" y="0"/>
                  </a:lnTo>
                  <a:lnTo>
                    <a:pt x="11353726" y="0"/>
                  </a:lnTo>
                  <a:lnTo>
                    <a:pt x="11358372" y="457"/>
                  </a:lnTo>
                  <a:lnTo>
                    <a:pt x="11362972" y="1372"/>
                  </a:lnTo>
                  <a:lnTo>
                    <a:pt x="11367573" y="2287"/>
                  </a:lnTo>
                  <a:lnTo>
                    <a:pt x="11372040" y="3642"/>
                  </a:lnTo>
                  <a:lnTo>
                    <a:pt x="11376374" y="5437"/>
                  </a:lnTo>
                  <a:lnTo>
                    <a:pt x="11380707" y="7232"/>
                  </a:lnTo>
                  <a:lnTo>
                    <a:pt x="11384823" y="9433"/>
                  </a:lnTo>
                  <a:lnTo>
                    <a:pt x="11388723" y="12039"/>
                  </a:lnTo>
                  <a:lnTo>
                    <a:pt x="11392624" y="14645"/>
                  </a:lnTo>
                  <a:lnTo>
                    <a:pt x="11408434" y="31748"/>
                  </a:lnTo>
                  <a:lnTo>
                    <a:pt x="11411039" y="35648"/>
                  </a:lnTo>
                  <a:lnTo>
                    <a:pt x="11413240" y="39764"/>
                  </a:lnTo>
                  <a:lnTo>
                    <a:pt x="11415034" y="44099"/>
                  </a:lnTo>
                  <a:lnTo>
                    <a:pt x="11416830" y="48432"/>
                  </a:lnTo>
                  <a:lnTo>
                    <a:pt x="11418184" y="52899"/>
                  </a:lnTo>
                  <a:lnTo>
                    <a:pt x="11419099" y="57500"/>
                  </a:lnTo>
                  <a:lnTo>
                    <a:pt x="11420014" y="62100"/>
                  </a:lnTo>
                  <a:lnTo>
                    <a:pt x="11420472" y="66746"/>
                  </a:lnTo>
                  <a:lnTo>
                    <a:pt x="11420474" y="71437"/>
                  </a:lnTo>
                  <a:lnTo>
                    <a:pt x="11420474" y="585787"/>
                  </a:lnTo>
                  <a:lnTo>
                    <a:pt x="11420472" y="590477"/>
                  </a:lnTo>
                  <a:lnTo>
                    <a:pt x="11420014" y="595123"/>
                  </a:lnTo>
                  <a:lnTo>
                    <a:pt x="11419099" y="599723"/>
                  </a:lnTo>
                  <a:lnTo>
                    <a:pt x="11418184" y="604324"/>
                  </a:lnTo>
                  <a:lnTo>
                    <a:pt x="11416830" y="608790"/>
                  </a:lnTo>
                  <a:lnTo>
                    <a:pt x="11415034" y="613124"/>
                  </a:lnTo>
                  <a:lnTo>
                    <a:pt x="11413240" y="617458"/>
                  </a:lnTo>
                  <a:lnTo>
                    <a:pt x="11388723" y="645184"/>
                  </a:lnTo>
                  <a:lnTo>
                    <a:pt x="11384823" y="647790"/>
                  </a:lnTo>
                  <a:lnTo>
                    <a:pt x="11362972" y="655851"/>
                  </a:lnTo>
                  <a:lnTo>
                    <a:pt x="11358372" y="656766"/>
                  </a:lnTo>
                  <a:lnTo>
                    <a:pt x="11353726" y="657224"/>
                  </a:lnTo>
                  <a:lnTo>
                    <a:pt x="11349036" y="657224"/>
                  </a:lnTo>
                  <a:lnTo>
                    <a:pt x="71437" y="657224"/>
                  </a:lnTo>
                  <a:lnTo>
                    <a:pt x="66746" y="657224"/>
                  </a:lnTo>
                  <a:lnTo>
                    <a:pt x="62101" y="656766"/>
                  </a:lnTo>
                  <a:lnTo>
                    <a:pt x="57500" y="655851"/>
                  </a:lnTo>
                  <a:lnTo>
                    <a:pt x="52900" y="654936"/>
                  </a:lnTo>
                  <a:lnTo>
                    <a:pt x="31748" y="645184"/>
                  </a:lnTo>
                  <a:lnTo>
                    <a:pt x="27848" y="642578"/>
                  </a:lnTo>
                  <a:lnTo>
                    <a:pt x="24240" y="639617"/>
                  </a:lnTo>
                  <a:lnTo>
                    <a:pt x="20923" y="636300"/>
                  </a:lnTo>
                  <a:lnTo>
                    <a:pt x="17606" y="632984"/>
                  </a:lnTo>
                  <a:lnTo>
                    <a:pt x="457" y="595123"/>
                  </a:lnTo>
                  <a:lnTo>
                    <a:pt x="0" y="590477"/>
                  </a:lnTo>
                  <a:lnTo>
                    <a:pt x="0" y="585787"/>
                  </a:lnTo>
                  <a:close/>
                </a:path>
              </a:pathLst>
            </a:custGeom>
            <a:ln w="9524">
              <a:solidFill>
                <a:srgbClr val="BEDAF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/>
          <p:nvPr/>
        </p:nvSpPr>
        <p:spPr>
          <a:xfrm>
            <a:off x="380999" y="1009649"/>
            <a:ext cx="47625" cy="342900"/>
          </a:xfrm>
          <a:custGeom>
            <a:avLst/>
            <a:gdLst/>
            <a:ahLst/>
            <a:cxnLst/>
            <a:rect l="l" t="t" r="r" b="b"/>
            <a:pathLst>
              <a:path w="47625" h="342900">
                <a:moveTo>
                  <a:pt x="47624" y="342899"/>
                </a:moveTo>
                <a:lnTo>
                  <a:pt x="0" y="342899"/>
                </a:lnTo>
                <a:lnTo>
                  <a:pt x="0" y="0"/>
                </a:lnTo>
                <a:lnTo>
                  <a:pt x="47624" y="0"/>
                </a:lnTo>
                <a:lnTo>
                  <a:pt x="47624" y="34289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385762" y="1509712"/>
            <a:ext cx="5591175" cy="1209675"/>
          </a:xfrm>
          <a:custGeom>
            <a:avLst/>
            <a:gdLst/>
            <a:ahLst/>
            <a:cxnLst/>
            <a:rect l="l" t="t" r="r" b="b"/>
            <a:pathLst>
              <a:path w="5591175" h="1209675">
                <a:moveTo>
                  <a:pt x="0" y="1157287"/>
                </a:moveTo>
                <a:lnTo>
                  <a:pt x="0" y="52387"/>
                </a:lnTo>
                <a:lnTo>
                  <a:pt x="0" y="48947"/>
                </a:lnTo>
                <a:lnTo>
                  <a:pt x="335" y="45540"/>
                </a:lnTo>
                <a:lnTo>
                  <a:pt x="8828" y="23282"/>
                </a:lnTo>
                <a:lnTo>
                  <a:pt x="10739" y="20422"/>
                </a:lnTo>
                <a:lnTo>
                  <a:pt x="12911" y="17776"/>
                </a:lnTo>
                <a:lnTo>
                  <a:pt x="15343" y="15343"/>
                </a:lnTo>
                <a:lnTo>
                  <a:pt x="17776" y="12911"/>
                </a:lnTo>
                <a:lnTo>
                  <a:pt x="20422" y="10739"/>
                </a:lnTo>
                <a:lnTo>
                  <a:pt x="23282" y="8828"/>
                </a:lnTo>
                <a:lnTo>
                  <a:pt x="26142" y="6917"/>
                </a:lnTo>
                <a:lnTo>
                  <a:pt x="29161" y="5303"/>
                </a:lnTo>
                <a:lnTo>
                  <a:pt x="32339" y="3987"/>
                </a:lnTo>
                <a:lnTo>
                  <a:pt x="35517" y="2671"/>
                </a:lnTo>
                <a:lnTo>
                  <a:pt x="38793" y="1677"/>
                </a:lnTo>
                <a:lnTo>
                  <a:pt x="42167" y="1006"/>
                </a:lnTo>
                <a:lnTo>
                  <a:pt x="45540" y="335"/>
                </a:lnTo>
                <a:lnTo>
                  <a:pt x="48947" y="0"/>
                </a:lnTo>
                <a:lnTo>
                  <a:pt x="52387" y="0"/>
                </a:lnTo>
                <a:lnTo>
                  <a:pt x="5538787" y="0"/>
                </a:lnTo>
                <a:lnTo>
                  <a:pt x="5542226" y="0"/>
                </a:lnTo>
                <a:lnTo>
                  <a:pt x="5545633" y="335"/>
                </a:lnTo>
                <a:lnTo>
                  <a:pt x="5567891" y="8828"/>
                </a:lnTo>
                <a:lnTo>
                  <a:pt x="5570751" y="10739"/>
                </a:lnTo>
                <a:lnTo>
                  <a:pt x="5590839" y="45540"/>
                </a:lnTo>
                <a:lnTo>
                  <a:pt x="5591174" y="48947"/>
                </a:lnTo>
                <a:lnTo>
                  <a:pt x="5591174" y="52387"/>
                </a:lnTo>
                <a:lnTo>
                  <a:pt x="5591174" y="1157287"/>
                </a:lnTo>
                <a:lnTo>
                  <a:pt x="5591174" y="1160726"/>
                </a:lnTo>
                <a:lnTo>
                  <a:pt x="5590839" y="1164133"/>
                </a:lnTo>
                <a:lnTo>
                  <a:pt x="5570751" y="1198934"/>
                </a:lnTo>
                <a:lnTo>
                  <a:pt x="5567891" y="1200845"/>
                </a:lnTo>
                <a:lnTo>
                  <a:pt x="5565031" y="1202756"/>
                </a:lnTo>
                <a:lnTo>
                  <a:pt x="5538787" y="1209674"/>
                </a:lnTo>
                <a:lnTo>
                  <a:pt x="52387" y="1209674"/>
                </a:lnTo>
                <a:lnTo>
                  <a:pt x="15343" y="1194330"/>
                </a:lnTo>
                <a:lnTo>
                  <a:pt x="3987" y="1177334"/>
                </a:lnTo>
                <a:lnTo>
                  <a:pt x="2671" y="1174157"/>
                </a:lnTo>
                <a:lnTo>
                  <a:pt x="1677" y="1170881"/>
                </a:lnTo>
                <a:lnTo>
                  <a:pt x="1006" y="1167507"/>
                </a:lnTo>
                <a:lnTo>
                  <a:pt x="335" y="1164133"/>
                </a:lnTo>
                <a:lnTo>
                  <a:pt x="0" y="1160726"/>
                </a:lnTo>
                <a:lnTo>
                  <a:pt x="0" y="1157287"/>
                </a:lnTo>
                <a:close/>
              </a:path>
            </a:pathLst>
          </a:custGeom>
          <a:ln w="9524">
            <a:solidFill>
              <a:srgbClr val="D0D5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385762" y="2824162"/>
            <a:ext cx="5591175" cy="1209675"/>
          </a:xfrm>
          <a:custGeom>
            <a:avLst/>
            <a:gdLst/>
            <a:ahLst/>
            <a:cxnLst/>
            <a:rect l="l" t="t" r="r" b="b"/>
            <a:pathLst>
              <a:path w="5591175" h="1209675">
                <a:moveTo>
                  <a:pt x="0" y="1157287"/>
                </a:moveTo>
                <a:lnTo>
                  <a:pt x="0" y="52387"/>
                </a:lnTo>
                <a:lnTo>
                  <a:pt x="0" y="48947"/>
                </a:lnTo>
                <a:lnTo>
                  <a:pt x="335" y="45540"/>
                </a:lnTo>
                <a:lnTo>
                  <a:pt x="1006" y="42167"/>
                </a:lnTo>
                <a:lnTo>
                  <a:pt x="1677" y="38793"/>
                </a:lnTo>
                <a:lnTo>
                  <a:pt x="2671" y="35517"/>
                </a:lnTo>
                <a:lnTo>
                  <a:pt x="3987" y="32339"/>
                </a:lnTo>
                <a:lnTo>
                  <a:pt x="5304" y="29161"/>
                </a:lnTo>
                <a:lnTo>
                  <a:pt x="6917" y="26142"/>
                </a:lnTo>
                <a:lnTo>
                  <a:pt x="8828" y="23282"/>
                </a:lnTo>
                <a:lnTo>
                  <a:pt x="10739" y="20422"/>
                </a:lnTo>
                <a:lnTo>
                  <a:pt x="12911" y="17775"/>
                </a:lnTo>
                <a:lnTo>
                  <a:pt x="15343" y="15343"/>
                </a:lnTo>
                <a:lnTo>
                  <a:pt x="17776" y="12911"/>
                </a:lnTo>
                <a:lnTo>
                  <a:pt x="48947" y="0"/>
                </a:lnTo>
                <a:lnTo>
                  <a:pt x="52387" y="0"/>
                </a:lnTo>
                <a:lnTo>
                  <a:pt x="5538787" y="0"/>
                </a:lnTo>
                <a:lnTo>
                  <a:pt x="5542226" y="0"/>
                </a:lnTo>
                <a:lnTo>
                  <a:pt x="5545633" y="335"/>
                </a:lnTo>
                <a:lnTo>
                  <a:pt x="5567891" y="8828"/>
                </a:lnTo>
                <a:lnTo>
                  <a:pt x="5570751" y="10739"/>
                </a:lnTo>
                <a:lnTo>
                  <a:pt x="5590839" y="45540"/>
                </a:lnTo>
                <a:lnTo>
                  <a:pt x="5591174" y="48947"/>
                </a:lnTo>
                <a:lnTo>
                  <a:pt x="5591174" y="52387"/>
                </a:lnTo>
                <a:lnTo>
                  <a:pt x="5591174" y="1157287"/>
                </a:lnTo>
                <a:lnTo>
                  <a:pt x="5591174" y="1160726"/>
                </a:lnTo>
                <a:lnTo>
                  <a:pt x="5590839" y="1164133"/>
                </a:lnTo>
                <a:lnTo>
                  <a:pt x="5570751" y="1198934"/>
                </a:lnTo>
                <a:lnTo>
                  <a:pt x="5538787" y="1209674"/>
                </a:lnTo>
                <a:lnTo>
                  <a:pt x="52387" y="1209674"/>
                </a:lnTo>
                <a:lnTo>
                  <a:pt x="23282" y="1200845"/>
                </a:lnTo>
                <a:lnTo>
                  <a:pt x="20422" y="1198934"/>
                </a:lnTo>
                <a:lnTo>
                  <a:pt x="335" y="1164133"/>
                </a:lnTo>
                <a:lnTo>
                  <a:pt x="0" y="1160726"/>
                </a:lnTo>
                <a:lnTo>
                  <a:pt x="0" y="1157287"/>
                </a:lnTo>
                <a:close/>
              </a:path>
            </a:pathLst>
          </a:custGeom>
          <a:ln w="9524">
            <a:solidFill>
              <a:srgbClr val="D0D5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385762" y="4138612"/>
            <a:ext cx="5591175" cy="1209675"/>
          </a:xfrm>
          <a:custGeom>
            <a:avLst/>
            <a:gdLst/>
            <a:ahLst/>
            <a:cxnLst/>
            <a:rect l="l" t="t" r="r" b="b"/>
            <a:pathLst>
              <a:path w="5591175" h="1209675">
                <a:moveTo>
                  <a:pt x="0" y="1157287"/>
                </a:moveTo>
                <a:lnTo>
                  <a:pt x="0" y="52387"/>
                </a:lnTo>
                <a:lnTo>
                  <a:pt x="0" y="48947"/>
                </a:lnTo>
                <a:lnTo>
                  <a:pt x="335" y="45540"/>
                </a:lnTo>
                <a:lnTo>
                  <a:pt x="8828" y="23282"/>
                </a:lnTo>
                <a:lnTo>
                  <a:pt x="10739" y="20422"/>
                </a:lnTo>
                <a:lnTo>
                  <a:pt x="12911" y="17775"/>
                </a:lnTo>
                <a:lnTo>
                  <a:pt x="15343" y="15343"/>
                </a:lnTo>
                <a:lnTo>
                  <a:pt x="17776" y="12911"/>
                </a:lnTo>
                <a:lnTo>
                  <a:pt x="20422" y="10739"/>
                </a:lnTo>
                <a:lnTo>
                  <a:pt x="23282" y="8828"/>
                </a:lnTo>
                <a:lnTo>
                  <a:pt x="26142" y="6917"/>
                </a:lnTo>
                <a:lnTo>
                  <a:pt x="42167" y="1006"/>
                </a:lnTo>
                <a:lnTo>
                  <a:pt x="45540" y="335"/>
                </a:lnTo>
                <a:lnTo>
                  <a:pt x="48947" y="0"/>
                </a:lnTo>
                <a:lnTo>
                  <a:pt x="52387" y="0"/>
                </a:lnTo>
                <a:lnTo>
                  <a:pt x="5538787" y="0"/>
                </a:lnTo>
                <a:lnTo>
                  <a:pt x="5542226" y="0"/>
                </a:lnTo>
                <a:lnTo>
                  <a:pt x="5545633" y="335"/>
                </a:lnTo>
                <a:lnTo>
                  <a:pt x="5567891" y="8828"/>
                </a:lnTo>
                <a:lnTo>
                  <a:pt x="5570751" y="10739"/>
                </a:lnTo>
                <a:lnTo>
                  <a:pt x="5590839" y="45540"/>
                </a:lnTo>
                <a:lnTo>
                  <a:pt x="5591174" y="48947"/>
                </a:lnTo>
                <a:lnTo>
                  <a:pt x="5591174" y="52387"/>
                </a:lnTo>
                <a:lnTo>
                  <a:pt x="5591174" y="1157287"/>
                </a:lnTo>
                <a:lnTo>
                  <a:pt x="5591174" y="1160726"/>
                </a:lnTo>
                <a:lnTo>
                  <a:pt x="5590839" y="1164133"/>
                </a:lnTo>
                <a:lnTo>
                  <a:pt x="5570751" y="1198934"/>
                </a:lnTo>
                <a:lnTo>
                  <a:pt x="5567891" y="1200845"/>
                </a:lnTo>
                <a:lnTo>
                  <a:pt x="5565031" y="1202756"/>
                </a:lnTo>
                <a:lnTo>
                  <a:pt x="5549007" y="1208667"/>
                </a:lnTo>
                <a:lnTo>
                  <a:pt x="5545633" y="1209338"/>
                </a:lnTo>
                <a:lnTo>
                  <a:pt x="5542226" y="1209674"/>
                </a:lnTo>
                <a:lnTo>
                  <a:pt x="5538787" y="1209674"/>
                </a:lnTo>
                <a:lnTo>
                  <a:pt x="52387" y="1209674"/>
                </a:lnTo>
                <a:lnTo>
                  <a:pt x="48947" y="1209674"/>
                </a:lnTo>
                <a:lnTo>
                  <a:pt x="45540" y="1209338"/>
                </a:lnTo>
                <a:lnTo>
                  <a:pt x="42167" y="1208667"/>
                </a:lnTo>
                <a:lnTo>
                  <a:pt x="38793" y="1207997"/>
                </a:lnTo>
                <a:lnTo>
                  <a:pt x="23282" y="1200845"/>
                </a:lnTo>
                <a:lnTo>
                  <a:pt x="20422" y="1198934"/>
                </a:lnTo>
                <a:lnTo>
                  <a:pt x="17776" y="1196762"/>
                </a:lnTo>
                <a:lnTo>
                  <a:pt x="15343" y="1194330"/>
                </a:lnTo>
                <a:lnTo>
                  <a:pt x="12911" y="1191898"/>
                </a:lnTo>
                <a:lnTo>
                  <a:pt x="0" y="1160726"/>
                </a:lnTo>
                <a:lnTo>
                  <a:pt x="0" y="1157287"/>
                </a:lnTo>
                <a:close/>
              </a:path>
            </a:pathLst>
          </a:custGeom>
          <a:ln w="9524">
            <a:solidFill>
              <a:srgbClr val="D0D5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385762" y="5453062"/>
            <a:ext cx="5591175" cy="1209675"/>
          </a:xfrm>
          <a:custGeom>
            <a:avLst/>
            <a:gdLst/>
            <a:ahLst/>
            <a:cxnLst/>
            <a:rect l="l" t="t" r="r" b="b"/>
            <a:pathLst>
              <a:path w="5591175" h="1209675">
                <a:moveTo>
                  <a:pt x="0" y="1157287"/>
                </a:moveTo>
                <a:lnTo>
                  <a:pt x="0" y="52387"/>
                </a:lnTo>
                <a:lnTo>
                  <a:pt x="0" y="48947"/>
                </a:lnTo>
                <a:lnTo>
                  <a:pt x="335" y="45540"/>
                </a:lnTo>
                <a:lnTo>
                  <a:pt x="15343" y="15343"/>
                </a:lnTo>
                <a:lnTo>
                  <a:pt x="17776" y="12911"/>
                </a:lnTo>
                <a:lnTo>
                  <a:pt x="48947" y="0"/>
                </a:lnTo>
                <a:lnTo>
                  <a:pt x="52387" y="0"/>
                </a:lnTo>
                <a:lnTo>
                  <a:pt x="5538787" y="0"/>
                </a:lnTo>
                <a:lnTo>
                  <a:pt x="5542226" y="0"/>
                </a:lnTo>
                <a:lnTo>
                  <a:pt x="5545633" y="335"/>
                </a:lnTo>
                <a:lnTo>
                  <a:pt x="5580433" y="20421"/>
                </a:lnTo>
                <a:lnTo>
                  <a:pt x="5591174" y="48947"/>
                </a:lnTo>
                <a:lnTo>
                  <a:pt x="5591174" y="52387"/>
                </a:lnTo>
                <a:lnTo>
                  <a:pt x="5591174" y="1157287"/>
                </a:lnTo>
                <a:lnTo>
                  <a:pt x="5591174" y="1160726"/>
                </a:lnTo>
                <a:lnTo>
                  <a:pt x="5590839" y="1164133"/>
                </a:lnTo>
                <a:lnTo>
                  <a:pt x="5570751" y="1198934"/>
                </a:lnTo>
                <a:lnTo>
                  <a:pt x="5567891" y="1200845"/>
                </a:lnTo>
                <a:lnTo>
                  <a:pt x="5565031" y="1202756"/>
                </a:lnTo>
                <a:lnTo>
                  <a:pt x="5562012" y="1204369"/>
                </a:lnTo>
                <a:lnTo>
                  <a:pt x="5558834" y="1205686"/>
                </a:lnTo>
                <a:lnTo>
                  <a:pt x="5555656" y="1207002"/>
                </a:lnTo>
                <a:lnTo>
                  <a:pt x="5552380" y="1207996"/>
                </a:lnTo>
                <a:lnTo>
                  <a:pt x="5549007" y="1208667"/>
                </a:lnTo>
                <a:lnTo>
                  <a:pt x="5545633" y="1209338"/>
                </a:lnTo>
                <a:lnTo>
                  <a:pt x="5542226" y="1209674"/>
                </a:lnTo>
                <a:lnTo>
                  <a:pt x="5538787" y="1209674"/>
                </a:lnTo>
                <a:lnTo>
                  <a:pt x="52387" y="1209674"/>
                </a:lnTo>
                <a:lnTo>
                  <a:pt x="48947" y="1209674"/>
                </a:lnTo>
                <a:lnTo>
                  <a:pt x="45540" y="1209339"/>
                </a:lnTo>
                <a:lnTo>
                  <a:pt x="42167" y="1208668"/>
                </a:lnTo>
                <a:lnTo>
                  <a:pt x="38793" y="1207996"/>
                </a:lnTo>
                <a:lnTo>
                  <a:pt x="35517" y="1207002"/>
                </a:lnTo>
                <a:lnTo>
                  <a:pt x="32339" y="1205686"/>
                </a:lnTo>
                <a:lnTo>
                  <a:pt x="29161" y="1204369"/>
                </a:lnTo>
                <a:lnTo>
                  <a:pt x="26142" y="1202756"/>
                </a:lnTo>
                <a:lnTo>
                  <a:pt x="23282" y="1200845"/>
                </a:lnTo>
                <a:lnTo>
                  <a:pt x="20422" y="1198934"/>
                </a:lnTo>
                <a:lnTo>
                  <a:pt x="17776" y="1196762"/>
                </a:lnTo>
                <a:lnTo>
                  <a:pt x="15343" y="1194330"/>
                </a:lnTo>
                <a:lnTo>
                  <a:pt x="12911" y="1191898"/>
                </a:lnTo>
                <a:lnTo>
                  <a:pt x="0" y="1160726"/>
                </a:lnTo>
                <a:lnTo>
                  <a:pt x="0" y="1157287"/>
                </a:lnTo>
                <a:close/>
              </a:path>
            </a:pathLst>
          </a:custGeom>
          <a:ln w="9524">
            <a:solidFill>
              <a:srgbClr val="D0D5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530225" y="1005332"/>
            <a:ext cx="239395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114" b="1">
                <a:solidFill>
                  <a:srgbClr val="093767"/>
                </a:solidFill>
                <a:latin typeface="Trebuchet MS"/>
                <a:cs typeface="Trebuchet MS"/>
              </a:rPr>
              <a:t>2025</a:t>
            </a:r>
            <a:r>
              <a:rPr dirty="0" sz="2000" spc="-200" b="1">
                <a:solidFill>
                  <a:srgbClr val="093767"/>
                </a:solidFill>
                <a:latin typeface="BIZ UDPGothic"/>
                <a:cs typeface="BIZ UDPGothic"/>
              </a:rPr>
              <a:t>年度最新支援制度</a:t>
            </a:r>
            <a:endParaRPr sz="2000">
              <a:latin typeface="BIZ UDPGothic"/>
              <a:cs typeface="BIZ UDPGothic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826297" y="1624838"/>
            <a:ext cx="104457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 b="1">
                <a:solidFill>
                  <a:srgbClr val="E43D3D"/>
                </a:solidFill>
                <a:latin typeface="BIZ UDPGothic"/>
                <a:cs typeface="BIZ UDPGothic"/>
              </a:rPr>
              <a:t>最大</a:t>
            </a:r>
            <a:r>
              <a:rPr dirty="0" sz="1350" spc="-95" b="1">
                <a:solidFill>
                  <a:srgbClr val="E43D3D"/>
                </a:solidFill>
                <a:latin typeface="Noto Sans JP"/>
                <a:cs typeface="Noto Sans JP"/>
              </a:rPr>
              <a:t>4,000</a:t>
            </a:r>
            <a:r>
              <a:rPr dirty="0" sz="1350" spc="-110" b="1">
                <a:solidFill>
                  <a:srgbClr val="E43D3D"/>
                </a:solidFill>
                <a:latin typeface="BIZ UDPGothic"/>
                <a:cs typeface="BIZ UDPGothic"/>
              </a:rPr>
              <a:t>万円</a:t>
            </a:r>
            <a:endParaRPr sz="1350">
              <a:latin typeface="BIZ UDPGothic"/>
              <a:cs typeface="BIZ UDPGothic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504824" y="1952624"/>
            <a:ext cx="381000" cy="228600"/>
          </a:xfrm>
          <a:custGeom>
            <a:avLst/>
            <a:gdLst/>
            <a:ahLst/>
            <a:cxnLst/>
            <a:rect l="l" t="t" r="r" b="b"/>
            <a:pathLst>
              <a:path w="381000" h="228600">
                <a:moveTo>
                  <a:pt x="274205" y="228599"/>
                </a:moveTo>
                <a:lnTo>
                  <a:pt x="106794" y="228599"/>
                </a:lnTo>
                <a:lnTo>
                  <a:pt x="99361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4"/>
                </a:lnTo>
                <a:lnTo>
                  <a:pt x="0" y="114299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2" y="5828"/>
                </a:lnTo>
                <a:lnTo>
                  <a:pt x="106794" y="0"/>
                </a:lnTo>
                <a:lnTo>
                  <a:pt x="274205" y="0"/>
                </a:lnTo>
                <a:lnTo>
                  <a:pt x="317374" y="11572"/>
                </a:lnTo>
                <a:lnTo>
                  <a:pt x="352829" y="38784"/>
                </a:lnTo>
                <a:lnTo>
                  <a:pt x="375171" y="77492"/>
                </a:lnTo>
                <a:lnTo>
                  <a:pt x="381000" y="106794"/>
                </a:lnTo>
                <a:lnTo>
                  <a:pt x="381000" y="121804"/>
                </a:lnTo>
                <a:lnTo>
                  <a:pt x="369427" y="164974"/>
                </a:lnTo>
                <a:lnTo>
                  <a:pt x="342215" y="200428"/>
                </a:lnTo>
                <a:lnTo>
                  <a:pt x="303506" y="222771"/>
                </a:lnTo>
                <a:lnTo>
                  <a:pt x="281637" y="227867"/>
                </a:lnTo>
                <a:lnTo>
                  <a:pt x="274205" y="228599"/>
                </a:lnTo>
                <a:close/>
              </a:path>
            </a:pathLst>
          </a:custGeom>
          <a:solidFill>
            <a:srgbClr val="E6F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/>
          <p:nvPr/>
        </p:nvSpPr>
        <p:spPr>
          <a:xfrm>
            <a:off x="981074" y="1952624"/>
            <a:ext cx="609600" cy="228600"/>
          </a:xfrm>
          <a:custGeom>
            <a:avLst/>
            <a:gdLst/>
            <a:ahLst/>
            <a:cxnLst/>
            <a:rect l="l" t="t" r="r" b="b"/>
            <a:pathLst>
              <a:path w="609600" h="228600">
                <a:moveTo>
                  <a:pt x="502804" y="228599"/>
                </a:moveTo>
                <a:lnTo>
                  <a:pt x="106795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4"/>
                </a:lnTo>
                <a:lnTo>
                  <a:pt x="0" y="114299"/>
                </a:lnTo>
                <a:lnTo>
                  <a:pt x="0" y="106794"/>
                </a:lnTo>
                <a:lnTo>
                  <a:pt x="11572" y="63625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5" y="0"/>
                </a:lnTo>
                <a:lnTo>
                  <a:pt x="502804" y="0"/>
                </a:lnTo>
                <a:lnTo>
                  <a:pt x="545974" y="11572"/>
                </a:lnTo>
                <a:lnTo>
                  <a:pt x="581428" y="38784"/>
                </a:lnTo>
                <a:lnTo>
                  <a:pt x="603771" y="77492"/>
                </a:lnTo>
                <a:lnTo>
                  <a:pt x="609600" y="106794"/>
                </a:lnTo>
                <a:lnTo>
                  <a:pt x="609600" y="121804"/>
                </a:lnTo>
                <a:lnTo>
                  <a:pt x="598027" y="164974"/>
                </a:lnTo>
                <a:lnTo>
                  <a:pt x="570815" y="200428"/>
                </a:lnTo>
                <a:lnTo>
                  <a:pt x="532106" y="222771"/>
                </a:lnTo>
                <a:lnTo>
                  <a:pt x="510237" y="227867"/>
                </a:lnTo>
                <a:lnTo>
                  <a:pt x="502804" y="228599"/>
                </a:lnTo>
                <a:close/>
              </a:path>
            </a:pathLst>
          </a:custGeom>
          <a:solidFill>
            <a:srgbClr val="FEF2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/>
          <p:nvPr/>
        </p:nvSpPr>
        <p:spPr>
          <a:xfrm>
            <a:off x="492125" y="1624838"/>
            <a:ext cx="1854200" cy="5283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60" b="1">
                <a:solidFill>
                  <a:srgbClr val="093767"/>
                </a:solidFill>
                <a:latin typeface="BIZ UDPGothic"/>
                <a:cs typeface="BIZ UDPGothic"/>
              </a:rPr>
              <a:t>中小企業成長加速化補助金</a:t>
            </a:r>
            <a:endParaRPr sz="1350">
              <a:latin typeface="BIZ UDPGothic"/>
              <a:cs typeface="BIZ UDPGothic"/>
            </a:endParaRPr>
          </a:p>
          <a:p>
            <a:pPr marL="88265">
              <a:lnSpc>
                <a:spcPct val="100000"/>
              </a:lnSpc>
              <a:spcBef>
                <a:spcPts val="1130"/>
              </a:spcBef>
              <a:tabLst>
                <a:tab pos="561340" algn="l"/>
              </a:tabLst>
            </a:pPr>
            <a:r>
              <a:rPr dirty="0" sz="1000" spc="-100">
                <a:solidFill>
                  <a:srgbClr val="093767"/>
                </a:solidFill>
                <a:latin typeface="SimSun"/>
                <a:cs typeface="SimSun"/>
              </a:rPr>
              <a:t>新</a:t>
            </a:r>
            <a:r>
              <a:rPr dirty="0" sz="1000" spc="-50">
                <a:solidFill>
                  <a:srgbClr val="093767"/>
                </a:solidFill>
                <a:latin typeface="SimSun"/>
                <a:cs typeface="SimSun"/>
              </a:rPr>
              <a:t>設</a:t>
            </a:r>
            <a:r>
              <a:rPr dirty="0" sz="1000">
                <a:solidFill>
                  <a:srgbClr val="093767"/>
                </a:solidFill>
                <a:latin typeface="SimSun"/>
                <a:cs typeface="SimSun"/>
              </a:rPr>
              <a:t>	</a:t>
            </a:r>
            <a:r>
              <a:rPr dirty="0" sz="1000" spc="-100">
                <a:solidFill>
                  <a:srgbClr val="854D0D"/>
                </a:solidFill>
                <a:latin typeface="SimSun"/>
                <a:cs typeface="SimSun"/>
              </a:rPr>
              <a:t>設備投</a:t>
            </a:r>
            <a:r>
              <a:rPr dirty="0" sz="1000" spc="-50">
                <a:solidFill>
                  <a:srgbClr val="854D0D"/>
                </a:solidFill>
                <a:latin typeface="SimSun"/>
                <a:cs typeface="SimSun"/>
              </a:rPr>
              <a:t>資</a:t>
            </a:r>
            <a:endParaRPr sz="1000">
              <a:latin typeface="SimSun"/>
              <a:cs typeface="SimSu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92125" y="2198662"/>
            <a:ext cx="5314950" cy="40640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8700"/>
              </a:lnSpc>
              <a:spcBef>
                <a:spcPts val="90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売上高</a:t>
            </a:r>
            <a:r>
              <a:rPr dirty="0" sz="1150" spc="-70">
                <a:solidFill>
                  <a:srgbClr val="333333"/>
                </a:solidFill>
                <a:latin typeface="Noto Sans JP"/>
                <a:cs typeface="Noto Sans JP"/>
              </a:rPr>
              <a:t>100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億円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目指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す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中小企業</a:t>
            </a:r>
            <a:r>
              <a:rPr dirty="0" sz="1150" spc="-114">
                <a:solidFill>
                  <a:srgbClr val="333333"/>
                </a:solidFill>
                <a:latin typeface="PMingLiU"/>
                <a:cs typeface="PMingLiU"/>
              </a:rPr>
              <a:t>への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集中支援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。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成長分野進出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のための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設備投資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や</a:t>
            </a:r>
            <a:r>
              <a:rPr dirty="0" sz="1150" spc="-90">
                <a:solidFill>
                  <a:srgbClr val="333333"/>
                </a:solidFill>
                <a:latin typeface="SimSun"/>
                <a:cs typeface="SimSun"/>
              </a:rPr>
              <a:t>人材確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保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資金面</a:t>
            </a:r>
            <a:r>
              <a:rPr dirty="0" sz="1150" spc="-145">
                <a:solidFill>
                  <a:srgbClr val="333333"/>
                </a:solidFill>
                <a:latin typeface="PMingLiU"/>
                <a:cs typeface="PMingLiU"/>
              </a:rPr>
              <a:t>から 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強力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にバックアップ。</a:t>
            </a:r>
            <a:endParaRPr sz="1150">
              <a:latin typeface="PMingLiU"/>
              <a:cs typeface="PMingLiU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965749" y="2939288"/>
            <a:ext cx="90487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 b="1">
                <a:solidFill>
                  <a:srgbClr val="E43D3D"/>
                </a:solidFill>
                <a:latin typeface="BIZ UDPGothic"/>
                <a:cs typeface="BIZ UDPGothic"/>
              </a:rPr>
              <a:t>最大</a:t>
            </a:r>
            <a:r>
              <a:rPr dirty="0" sz="1350" spc="-105" b="1">
                <a:solidFill>
                  <a:srgbClr val="E43D3D"/>
                </a:solidFill>
                <a:latin typeface="Noto Sans JP"/>
                <a:cs typeface="Noto Sans JP"/>
              </a:rPr>
              <a:t>200</a:t>
            </a:r>
            <a:r>
              <a:rPr dirty="0" sz="1350" spc="-114" b="1">
                <a:solidFill>
                  <a:srgbClr val="E43D3D"/>
                </a:solidFill>
                <a:latin typeface="BIZ UDPGothic"/>
                <a:cs typeface="BIZ UDPGothic"/>
              </a:rPr>
              <a:t>万円</a:t>
            </a:r>
            <a:endParaRPr sz="1350">
              <a:latin typeface="BIZ UDPGothic"/>
              <a:cs typeface="BIZ UDPGothic"/>
            </a:endParaRPr>
          </a:p>
        </p:txBody>
      </p:sp>
      <p:sp>
        <p:nvSpPr>
          <p:cNvPr id="17" name="object 17" descr=""/>
          <p:cNvSpPr/>
          <p:nvPr/>
        </p:nvSpPr>
        <p:spPr>
          <a:xfrm>
            <a:off x="504824" y="3267074"/>
            <a:ext cx="381000" cy="228600"/>
          </a:xfrm>
          <a:custGeom>
            <a:avLst/>
            <a:gdLst/>
            <a:ahLst/>
            <a:cxnLst/>
            <a:rect l="l" t="t" r="r" b="b"/>
            <a:pathLst>
              <a:path w="381000" h="228600">
                <a:moveTo>
                  <a:pt x="274205" y="228599"/>
                </a:moveTo>
                <a:lnTo>
                  <a:pt x="106794" y="228599"/>
                </a:lnTo>
                <a:lnTo>
                  <a:pt x="99361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14299"/>
                </a:lnTo>
                <a:lnTo>
                  <a:pt x="0" y="106794"/>
                </a:lnTo>
                <a:lnTo>
                  <a:pt x="11572" y="63624"/>
                </a:lnTo>
                <a:lnTo>
                  <a:pt x="38784" y="28170"/>
                </a:lnTo>
                <a:lnTo>
                  <a:pt x="77492" y="5828"/>
                </a:lnTo>
                <a:lnTo>
                  <a:pt x="106794" y="0"/>
                </a:lnTo>
                <a:lnTo>
                  <a:pt x="274205" y="0"/>
                </a:lnTo>
                <a:lnTo>
                  <a:pt x="317374" y="11572"/>
                </a:lnTo>
                <a:lnTo>
                  <a:pt x="352829" y="38783"/>
                </a:lnTo>
                <a:lnTo>
                  <a:pt x="375171" y="77492"/>
                </a:lnTo>
                <a:lnTo>
                  <a:pt x="381000" y="106794"/>
                </a:lnTo>
                <a:lnTo>
                  <a:pt x="381000" y="121805"/>
                </a:lnTo>
                <a:lnTo>
                  <a:pt x="369427" y="164973"/>
                </a:lnTo>
                <a:lnTo>
                  <a:pt x="342215" y="200428"/>
                </a:lnTo>
                <a:lnTo>
                  <a:pt x="303506" y="222770"/>
                </a:lnTo>
                <a:lnTo>
                  <a:pt x="281637" y="227867"/>
                </a:lnTo>
                <a:lnTo>
                  <a:pt x="274205" y="228599"/>
                </a:lnTo>
                <a:close/>
              </a:path>
            </a:pathLst>
          </a:custGeom>
          <a:solidFill>
            <a:srgbClr val="E6F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 descr=""/>
          <p:cNvSpPr/>
          <p:nvPr/>
        </p:nvSpPr>
        <p:spPr>
          <a:xfrm>
            <a:off x="981074" y="3267074"/>
            <a:ext cx="609600" cy="228600"/>
          </a:xfrm>
          <a:custGeom>
            <a:avLst/>
            <a:gdLst/>
            <a:ahLst/>
            <a:cxnLst/>
            <a:rect l="l" t="t" r="r" b="b"/>
            <a:pathLst>
              <a:path w="609600" h="228600">
                <a:moveTo>
                  <a:pt x="502804" y="228599"/>
                </a:moveTo>
                <a:lnTo>
                  <a:pt x="106795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5"/>
                </a:lnTo>
                <a:lnTo>
                  <a:pt x="0" y="114299"/>
                </a:lnTo>
                <a:lnTo>
                  <a:pt x="0" y="106794"/>
                </a:lnTo>
                <a:lnTo>
                  <a:pt x="11572" y="63624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5" y="0"/>
                </a:lnTo>
                <a:lnTo>
                  <a:pt x="502804" y="0"/>
                </a:lnTo>
                <a:lnTo>
                  <a:pt x="545974" y="11572"/>
                </a:lnTo>
                <a:lnTo>
                  <a:pt x="581428" y="38783"/>
                </a:lnTo>
                <a:lnTo>
                  <a:pt x="603771" y="77492"/>
                </a:lnTo>
                <a:lnTo>
                  <a:pt x="609600" y="106794"/>
                </a:lnTo>
                <a:lnTo>
                  <a:pt x="609600" y="121805"/>
                </a:lnTo>
                <a:lnTo>
                  <a:pt x="598027" y="164973"/>
                </a:lnTo>
                <a:lnTo>
                  <a:pt x="570815" y="200428"/>
                </a:lnTo>
                <a:lnTo>
                  <a:pt x="532106" y="222770"/>
                </a:lnTo>
                <a:lnTo>
                  <a:pt x="510237" y="227867"/>
                </a:lnTo>
                <a:lnTo>
                  <a:pt x="502804" y="228599"/>
                </a:lnTo>
                <a:close/>
              </a:path>
            </a:pathLst>
          </a:custGeom>
          <a:solidFill>
            <a:srgbClr val="FEF2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 txBox="1"/>
          <p:nvPr/>
        </p:nvSpPr>
        <p:spPr>
          <a:xfrm>
            <a:off x="492125" y="2939288"/>
            <a:ext cx="1854200" cy="5283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60" b="1">
                <a:solidFill>
                  <a:srgbClr val="093767"/>
                </a:solidFill>
                <a:latin typeface="BIZ UDPGothic"/>
                <a:cs typeface="BIZ UDPGothic"/>
              </a:rPr>
              <a:t>小規模事業者持続化補助金</a:t>
            </a:r>
            <a:endParaRPr sz="1350">
              <a:latin typeface="BIZ UDPGothic"/>
              <a:cs typeface="BIZ UDPGothic"/>
            </a:endParaRPr>
          </a:p>
          <a:p>
            <a:pPr marL="88265">
              <a:lnSpc>
                <a:spcPct val="100000"/>
              </a:lnSpc>
              <a:spcBef>
                <a:spcPts val="1130"/>
              </a:spcBef>
              <a:tabLst>
                <a:tab pos="561340" algn="l"/>
              </a:tabLst>
            </a:pPr>
            <a:r>
              <a:rPr dirty="0" sz="1000" spc="-100">
                <a:solidFill>
                  <a:srgbClr val="093767"/>
                </a:solidFill>
                <a:latin typeface="SimSun"/>
                <a:cs typeface="SimSun"/>
              </a:rPr>
              <a:t>継</a:t>
            </a:r>
            <a:r>
              <a:rPr dirty="0" sz="1000" spc="-50">
                <a:solidFill>
                  <a:srgbClr val="093767"/>
                </a:solidFill>
                <a:latin typeface="SimSun"/>
                <a:cs typeface="SimSun"/>
              </a:rPr>
              <a:t>続</a:t>
            </a:r>
            <a:r>
              <a:rPr dirty="0" sz="1000">
                <a:solidFill>
                  <a:srgbClr val="093767"/>
                </a:solidFill>
                <a:latin typeface="SimSun"/>
                <a:cs typeface="SimSun"/>
              </a:rPr>
              <a:t>	</a:t>
            </a:r>
            <a:r>
              <a:rPr dirty="0" sz="1000" spc="-100">
                <a:solidFill>
                  <a:srgbClr val="854D0D"/>
                </a:solidFill>
                <a:latin typeface="SimSun"/>
                <a:cs typeface="SimSun"/>
              </a:rPr>
              <a:t>販路開</a:t>
            </a:r>
            <a:r>
              <a:rPr dirty="0" sz="1000" spc="-50">
                <a:solidFill>
                  <a:srgbClr val="854D0D"/>
                </a:solidFill>
                <a:latin typeface="SimSun"/>
                <a:cs typeface="SimSun"/>
              </a:rPr>
              <a:t>拓</a:t>
            </a:r>
            <a:endParaRPr sz="1000">
              <a:latin typeface="SimSun"/>
              <a:cs typeface="SimSu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92125" y="3513111"/>
            <a:ext cx="5320665" cy="40640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8700"/>
              </a:lnSpc>
              <a:spcBef>
                <a:spcPts val="90"/>
              </a:spcBef>
            </a:pPr>
            <a:r>
              <a:rPr dirty="0" sz="1150" spc="-70">
                <a:solidFill>
                  <a:srgbClr val="333333"/>
                </a:solidFill>
                <a:latin typeface="Noto Sans JP"/>
                <a:cs typeface="Noto Sans JP"/>
              </a:rPr>
              <a:t>2025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年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は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申請期間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が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拡大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し、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年</a:t>
            </a:r>
            <a:r>
              <a:rPr dirty="0" sz="1150" spc="-70">
                <a:solidFill>
                  <a:srgbClr val="333333"/>
                </a:solidFill>
                <a:latin typeface="Noto Sans JP"/>
                <a:cs typeface="Noto Sans JP"/>
              </a:rPr>
              <a:t>7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回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公募</a:t>
            </a:r>
            <a:r>
              <a:rPr dirty="0" sz="1150" spc="-120">
                <a:solidFill>
                  <a:srgbClr val="333333"/>
                </a:solidFill>
                <a:latin typeface="PMingLiU"/>
                <a:cs typeface="PMingLiU"/>
              </a:rPr>
              <a:t>。デジタル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枠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拡充</a:t>
            </a:r>
            <a:r>
              <a:rPr dirty="0" sz="1150" spc="-125">
                <a:solidFill>
                  <a:srgbClr val="333333"/>
                </a:solidFill>
                <a:latin typeface="PMingLiU"/>
                <a:cs typeface="PMingLiU"/>
              </a:rPr>
              <a:t>、グリーン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枠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増額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など</a:t>
            </a:r>
            <a:r>
              <a:rPr dirty="0" sz="1150" spc="-50">
                <a:solidFill>
                  <a:srgbClr val="333333"/>
                </a:solidFill>
                <a:latin typeface="SimSun"/>
                <a:cs typeface="SimSun"/>
              </a:rPr>
              <a:t>利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便性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が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向上</a:t>
            </a:r>
            <a:r>
              <a:rPr dirty="0" sz="1150" spc="-50">
                <a:solidFill>
                  <a:srgbClr val="333333"/>
                </a:solidFill>
                <a:latin typeface="PMingLiU"/>
                <a:cs typeface="PMingLiU"/>
              </a:rPr>
              <a:t>。</a:t>
            </a:r>
            <a:endParaRPr sz="1150">
              <a:latin typeface="PMingLiU"/>
              <a:cs typeface="PMingLiU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826297" y="4253738"/>
            <a:ext cx="104457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 b="1">
                <a:solidFill>
                  <a:srgbClr val="E43D3D"/>
                </a:solidFill>
                <a:latin typeface="BIZ UDPGothic"/>
                <a:cs typeface="BIZ UDPGothic"/>
              </a:rPr>
              <a:t>最大</a:t>
            </a:r>
            <a:r>
              <a:rPr dirty="0" sz="1350" spc="-95" b="1">
                <a:solidFill>
                  <a:srgbClr val="E43D3D"/>
                </a:solidFill>
                <a:latin typeface="Noto Sans JP"/>
                <a:cs typeface="Noto Sans JP"/>
              </a:rPr>
              <a:t>1,500</a:t>
            </a:r>
            <a:r>
              <a:rPr dirty="0" sz="1350" spc="-110" b="1">
                <a:solidFill>
                  <a:srgbClr val="E43D3D"/>
                </a:solidFill>
                <a:latin typeface="BIZ UDPGothic"/>
                <a:cs typeface="BIZ UDPGothic"/>
              </a:rPr>
              <a:t>万円</a:t>
            </a:r>
            <a:endParaRPr sz="1350">
              <a:latin typeface="BIZ UDPGothic"/>
              <a:cs typeface="BIZ UDPGothic"/>
            </a:endParaRPr>
          </a:p>
        </p:txBody>
      </p:sp>
      <p:sp>
        <p:nvSpPr>
          <p:cNvPr id="22" name="object 22" descr=""/>
          <p:cNvSpPr/>
          <p:nvPr/>
        </p:nvSpPr>
        <p:spPr>
          <a:xfrm>
            <a:off x="504824" y="4581524"/>
            <a:ext cx="381000" cy="228600"/>
          </a:xfrm>
          <a:custGeom>
            <a:avLst/>
            <a:gdLst/>
            <a:ahLst/>
            <a:cxnLst/>
            <a:rect l="l" t="t" r="r" b="b"/>
            <a:pathLst>
              <a:path w="381000" h="228600">
                <a:moveTo>
                  <a:pt x="274205" y="228599"/>
                </a:moveTo>
                <a:lnTo>
                  <a:pt x="106794" y="228599"/>
                </a:lnTo>
                <a:lnTo>
                  <a:pt x="99361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4"/>
                </a:lnTo>
                <a:lnTo>
                  <a:pt x="0" y="114299"/>
                </a:lnTo>
                <a:lnTo>
                  <a:pt x="0" y="106794"/>
                </a:lnTo>
                <a:lnTo>
                  <a:pt x="11572" y="63624"/>
                </a:lnTo>
                <a:lnTo>
                  <a:pt x="38784" y="28170"/>
                </a:lnTo>
                <a:lnTo>
                  <a:pt x="77492" y="5828"/>
                </a:lnTo>
                <a:lnTo>
                  <a:pt x="106794" y="0"/>
                </a:lnTo>
                <a:lnTo>
                  <a:pt x="274205" y="0"/>
                </a:lnTo>
                <a:lnTo>
                  <a:pt x="317374" y="11572"/>
                </a:lnTo>
                <a:lnTo>
                  <a:pt x="352829" y="38783"/>
                </a:lnTo>
                <a:lnTo>
                  <a:pt x="375171" y="77492"/>
                </a:lnTo>
                <a:lnTo>
                  <a:pt x="381000" y="106794"/>
                </a:lnTo>
                <a:lnTo>
                  <a:pt x="381000" y="121804"/>
                </a:lnTo>
                <a:lnTo>
                  <a:pt x="369427" y="164973"/>
                </a:lnTo>
                <a:lnTo>
                  <a:pt x="342215" y="200428"/>
                </a:lnTo>
                <a:lnTo>
                  <a:pt x="303506" y="222770"/>
                </a:lnTo>
                <a:lnTo>
                  <a:pt x="281637" y="227867"/>
                </a:lnTo>
                <a:lnTo>
                  <a:pt x="274205" y="228599"/>
                </a:lnTo>
                <a:close/>
              </a:path>
            </a:pathLst>
          </a:custGeom>
          <a:solidFill>
            <a:srgbClr val="E6F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 descr=""/>
          <p:cNvSpPr/>
          <p:nvPr/>
        </p:nvSpPr>
        <p:spPr>
          <a:xfrm>
            <a:off x="981074" y="4581524"/>
            <a:ext cx="609600" cy="228600"/>
          </a:xfrm>
          <a:custGeom>
            <a:avLst/>
            <a:gdLst/>
            <a:ahLst/>
            <a:cxnLst/>
            <a:rect l="l" t="t" r="r" b="b"/>
            <a:pathLst>
              <a:path w="609600" h="228600">
                <a:moveTo>
                  <a:pt x="502804" y="228599"/>
                </a:moveTo>
                <a:lnTo>
                  <a:pt x="106795" y="228599"/>
                </a:lnTo>
                <a:lnTo>
                  <a:pt x="99362" y="227867"/>
                </a:lnTo>
                <a:lnTo>
                  <a:pt x="57038" y="213506"/>
                </a:lnTo>
                <a:lnTo>
                  <a:pt x="23432" y="184041"/>
                </a:lnTo>
                <a:lnTo>
                  <a:pt x="3660" y="143959"/>
                </a:lnTo>
                <a:lnTo>
                  <a:pt x="0" y="121804"/>
                </a:lnTo>
                <a:lnTo>
                  <a:pt x="0" y="114299"/>
                </a:lnTo>
                <a:lnTo>
                  <a:pt x="0" y="106794"/>
                </a:lnTo>
                <a:lnTo>
                  <a:pt x="11572" y="63624"/>
                </a:lnTo>
                <a:lnTo>
                  <a:pt x="38784" y="28170"/>
                </a:lnTo>
                <a:lnTo>
                  <a:pt x="77493" y="5828"/>
                </a:lnTo>
                <a:lnTo>
                  <a:pt x="106795" y="0"/>
                </a:lnTo>
                <a:lnTo>
                  <a:pt x="502804" y="0"/>
                </a:lnTo>
                <a:lnTo>
                  <a:pt x="545974" y="11572"/>
                </a:lnTo>
                <a:lnTo>
                  <a:pt x="581428" y="38783"/>
                </a:lnTo>
                <a:lnTo>
                  <a:pt x="603771" y="77492"/>
                </a:lnTo>
                <a:lnTo>
                  <a:pt x="609600" y="106794"/>
                </a:lnTo>
                <a:lnTo>
                  <a:pt x="609600" y="121804"/>
                </a:lnTo>
                <a:lnTo>
                  <a:pt x="598027" y="164973"/>
                </a:lnTo>
                <a:lnTo>
                  <a:pt x="570815" y="200428"/>
                </a:lnTo>
                <a:lnTo>
                  <a:pt x="532106" y="222770"/>
                </a:lnTo>
                <a:lnTo>
                  <a:pt x="510237" y="227867"/>
                </a:lnTo>
                <a:lnTo>
                  <a:pt x="502804" y="228599"/>
                </a:lnTo>
                <a:close/>
              </a:path>
            </a:pathLst>
          </a:custGeom>
          <a:solidFill>
            <a:srgbClr val="FEF2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 descr=""/>
          <p:cNvSpPr txBox="1"/>
          <p:nvPr/>
        </p:nvSpPr>
        <p:spPr>
          <a:xfrm>
            <a:off x="492125" y="4253738"/>
            <a:ext cx="1854200" cy="5283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60" b="1">
                <a:solidFill>
                  <a:srgbClr val="093767"/>
                </a:solidFill>
                <a:latin typeface="BIZ UDPGothic"/>
                <a:cs typeface="BIZ UDPGothic"/>
              </a:rPr>
              <a:t>中小企業新事業進出補助金</a:t>
            </a:r>
            <a:endParaRPr sz="1350">
              <a:latin typeface="BIZ UDPGothic"/>
              <a:cs typeface="BIZ UDPGothic"/>
            </a:endParaRPr>
          </a:p>
          <a:p>
            <a:pPr marL="88265">
              <a:lnSpc>
                <a:spcPct val="100000"/>
              </a:lnSpc>
              <a:spcBef>
                <a:spcPts val="1130"/>
              </a:spcBef>
              <a:tabLst>
                <a:tab pos="561340" algn="l"/>
              </a:tabLst>
            </a:pPr>
            <a:r>
              <a:rPr dirty="0" sz="1000" spc="-100">
                <a:solidFill>
                  <a:srgbClr val="093767"/>
                </a:solidFill>
                <a:latin typeface="SimSun"/>
                <a:cs typeface="SimSun"/>
              </a:rPr>
              <a:t>新</a:t>
            </a:r>
            <a:r>
              <a:rPr dirty="0" sz="1000" spc="-50">
                <a:solidFill>
                  <a:srgbClr val="093767"/>
                </a:solidFill>
                <a:latin typeface="SimSun"/>
                <a:cs typeface="SimSun"/>
              </a:rPr>
              <a:t>設</a:t>
            </a:r>
            <a:r>
              <a:rPr dirty="0" sz="1000">
                <a:solidFill>
                  <a:srgbClr val="093767"/>
                </a:solidFill>
                <a:latin typeface="SimSun"/>
                <a:cs typeface="SimSun"/>
              </a:rPr>
              <a:t>	</a:t>
            </a:r>
            <a:r>
              <a:rPr dirty="0" sz="1000" spc="-100">
                <a:solidFill>
                  <a:srgbClr val="854D0D"/>
                </a:solidFill>
                <a:latin typeface="SimSun"/>
                <a:cs typeface="SimSun"/>
              </a:rPr>
              <a:t>事業転</a:t>
            </a:r>
            <a:r>
              <a:rPr dirty="0" sz="1000" spc="-50">
                <a:solidFill>
                  <a:srgbClr val="854D0D"/>
                </a:solidFill>
                <a:latin typeface="SimSun"/>
                <a:cs typeface="SimSun"/>
              </a:rPr>
              <a:t>換</a:t>
            </a:r>
            <a:endParaRPr sz="1000">
              <a:latin typeface="SimSun"/>
              <a:cs typeface="SimSun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492125" y="4827561"/>
            <a:ext cx="5323205" cy="40640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8700"/>
              </a:lnSpc>
              <a:spcBef>
                <a:spcPts val="90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既存事業</a:t>
            </a:r>
            <a:r>
              <a:rPr dirty="0" sz="1150" spc="-135">
                <a:solidFill>
                  <a:srgbClr val="333333"/>
                </a:solidFill>
                <a:latin typeface="PMingLiU"/>
                <a:cs typeface="PMingLiU"/>
              </a:rPr>
              <a:t>から の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転換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や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新分野進出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目指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す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企業向</a:t>
            </a:r>
            <a:r>
              <a:rPr dirty="0" sz="1150" spc="-140">
                <a:solidFill>
                  <a:srgbClr val="333333"/>
                </a:solidFill>
                <a:latin typeface="PMingLiU"/>
                <a:cs typeface="PMingLiU"/>
              </a:rPr>
              <a:t>け。</a:t>
            </a:r>
            <a:r>
              <a:rPr dirty="0" sz="1150" spc="-70">
                <a:solidFill>
                  <a:srgbClr val="333333"/>
                </a:solidFill>
                <a:latin typeface="Noto Sans JP"/>
                <a:cs typeface="Noto Sans JP"/>
              </a:rPr>
              <a:t>2025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年</a:t>
            </a:r>
            <a:r>
              <a:rPr dirty="0" sz="1150" spc="-70">
                <a:solidFill>
                  <a:srgbClr val="333333"/>
                </a:solidFill>
                <a:latin typeface="Noto Sans JP"/>
                <a:cs typeface="Noto Sans JP"/>
              </a:rPr>
              <a:t>6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月</a:t>
            </a:r>
            <a:r>
              <a:rPr dirty="0" sz="1150" spc="-140">
                <a:solidFill>
                  <a:srgbClr val="333333"/>
                </a:solidFill>
                <a:latin typeface="PMingLiU"/>
                <a:cs typeface="PMingLiU"/>
              </a:rPr>
              <a:t>から 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公募開始予定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で</a:t>
            </a:r>
            <a:r>
              <a:rPr dirty="0" sz="1150" spc="-80">
                <a:solidFill>
                  <a:srgbClr val="333333"/>
                </a:solidFill>
                <a:latin typeface="SimSun"/>
                <a:cs typeface="SimSun"/>
              </a:rPr>
              <a:t>注目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度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が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高</a:t>
            </a:r>
            <a:r>
              <a:rPr dirty="0" sz="1150" spc="-80">
                <a:solidFill>
                  <a:srgbClr val="333333"/>
                </a:solidFill>
                <a:latin typeface="PMingLiU"/>
                <a:cs typeface="PMingLiU"/>
              </a:rPr>
              <a:t>い。</a:t>
            </a:r>
            <a:endParaRPr sz="1150">
              <a:latin typeface="PMingLiU"/>
              <a:cs typeface="PMingLiU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4965749" y="5568187"/>
            <a:ext cx="90487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 b="1">
                <a:solidFill>
                  <a:srgbClr val="E43D3D"/>
                </a:solidFill>
                <a:latin typeface="BIZ UDPGothic"/>
                <a:cs typeface="BIZ UDPGothic"/>
              </a:rPr>
              <a:t>最大</a:t>
            </a:r>
            <a:r>
              <a:rPr dirty="0" sz="1350" spc="-105" b="1">
                <a:solidFill>
                  <a:srgbClr val="E43D3D"/>
                </a:solidFill>
                <a:latin typeface="Noto Sans JP"/>
                <a:cs typeface="Noto Sans JP"/>
              </a:rPr>
              <a:t>500</a:t>
            </a:r>
            <a:r>
              <a:rPr dirty="0" sz="1350" spc="-114" b="1">
                <a:solidFill>
                  <a:srgbClr val="E43D3D"/>
                </a:solidFill>
                <a:latin typeface="BIZ UDPGothic"/>
                <a:cs typeface="BIZ UDPGothic"/>
              </a:rPr>
              <a:t>万円</a:t>
            </a:r>
            <a:endParaRPr sz="1350">
              <a:latin typeface="BIZ UDPGothic"/>
              <a:cs typeface="BIZ UDPGothic"/>
            </a:endParaRPr>
          </a:p>
        </p:txBody>
      </p:sp>
      <p:grpSp>
        <p:nvGrpSpPr>
          <p:cNvPr id="27" name="object 27" descr=""/>
          <p:cNvGrpSpPr/>
          <p:nvPr/>
        </p:nvGrpSpPr>
        <p:grpSpPr>
          <a:xfrm>
            <a:off x="504824" y="5895974"/>
            <a:ext cx="1314450" cy="228600"/>
            <a:chOff x="504824" y="5895974"/>
            <a:chExt cx="1314450" cy="228600"/>
          </a:xfrm>
        </p:grpSpPr>
        <p:sp>
          <p:nvSpPr>
            <p:cNvPr id="28" name="object 28" descr=""/>
            <p:cNvSpPr/>
            <p:nvPr/>
          </p:nvSpPr>
          <p:spPr>
            <a:xfrm>
              <a:off x="504824" y="5895974"/>
              <a:ext cx="381000" cy="228600"/>
            </a:xfrm>
            <a:custGeom>
              <a:avLst/>
              <a:gdLst/>
              <a:ahLst/>
              <a:cxnLst/>
              <a:rect l="l" t="t" r="r" b="b"/>
              <a:pathLst>
                <a:path w="381000" h="228600">
                  <a:moveTo>
                    <a:pt x="274205" y="228599"/>
                  </a:moveTo>
                  <a:lnTo>
                    <a:pt x="106794" y="228599"/>
                  </a:lnTo>
                  <a:lnTo>
                    <a:pt x="99361" y="227867"/>
                  </a:lnTo>
                  <a:lnTo>
                    <a:pt x="57038" y="213505"/>
                  </a:lnTo>
                  <a:lnTo>
                    <a:pt x="23432" y="184041"/>
                  </a:lnTo>
                  <a:lnTo>
                    <a:pt x="3660" y="143958"/>
                  </a:lnTo>
                  <a:lnTo>
                    <a:pt x="0" y="121804"/>
                  </a:lnTo>
                  <a:lnTo>
                    <a:pt x="0" y="114299"/>
                  </a:lnTo>
                  <a:lnTo>
                    <a:pt x="0" y="106795"/>
                  </a:lnTo>
                  <a:lnTo>
                    <a:pt x="11572" y="63625"/>
                  </a:lnTo>
                  <a:lnTo>
                    <a:pt x="38784" y="28170"/>
                  </a:lnTo>
                  <a:lnTo>
                    <a:pt x="77492" y="5828"/>
                  </a:lnTo>
                  <a:lnTo>
                    <a:pt x="106794" y="0"/>
                  </a:lnTo>
                  <a:lnTo>
                    <a:pt x="274205" y="0"/>
                  </a:lnTo>
                  <a:lnTo>
                    <a:pt x="317374" y="11572"/>
                  </a:lnTo>
                  <a:lnTo>
                    <a:pt x="352829" y="38784"/>
                  </a:lnTo>
                  <a:lnTo>
                    <a:pt x="375171" y="77492"/>
                  </a:lnTo>
                  <a:lnTo>
                    <a:pt x="381000" y="106795"/>
                  </a:lnTo>
                  <a:lnTo>
                    <a:pt x="381000" y="121804"/>
                  </a:lnTo>
                  <a:lnTo>
                    <a:pt x="369427" y="164973"/>
                  </a:lnTo>
                  <a:lnTo>
                    <a:pt x="342215" y="200429"/>
                  </a:lnTo>
                  <a:lnTo>
                    <a:pt x="303506" y="222771"/>
                  </a:lnTo>
                  <a:lnTo>
                    <a:pt x="281637" y="227867"/>
                  </a:lnTo>
                  <a:lnTo>
                    <a:pt x="274205" y="228599"/>
                  </a:lnTo>
                  <a:close/>
                </a:path>
              </a:pathLst>
            </a:custGeom>
            <a:solidFill>
              <a:srgbClr val="E6F0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981074" y="5895974"/>
              <a:ext cx="838200" cy="228600"/>
            </a:xfrm>
            <a:custGeom>
              <a:avLst/>
              <a:gdLst/>
              <a:ahLst/>
              <a:cxnLst/>
              <a:rect l="l" t="t" r="r" b="b"/>
              <a:pathLst>
                <a:path w="838200" h="228600">
                  <a:moveTo>
                    <a:pt x="731404" y="228599"/>
                  </a:moveTo>
                  <a:lnTo>
                    <a:pt x="106795" y="228599"/>
                  </a:lnTo>
                  <a:lnTo>
                    <a:pt x="99362" y="227867"/>
                  </a:lnTo>
                  <a:lnTo>
                    <a:pt x="57038" y="213505"/>
                  </a:lnTo>
                  <a:lnTo>
                    <a:pt x="23432" y="184041"/>
                  </a:lnTo>
                  <a:lnTo>
                    <a:pt x="3660" y="143958"/>
                  </a:lnTo>
                  <a:lnTo>
                    <a:pt x="0" y="121804"/>
                  </a:lnTo>
                  <a:lnTo>
                    <a:pt x="0" y="114299"/>
                  </a:lnTo>
                  <a:lnTo>
                    <a:pt x="0" y="106795"/>
                  </a:lnTo>
                  <a:lnTo>
                    <a:pt x="11572" y="63625"/>
                  </a:lnTo>
                  <a:lnTo>
                    <a:pt x="38784" y="28170"/>
                  </a:lnTo>
                  <a:lnTo>
                    <a:pt x="77493" y="5828"/>
                  </a:lnTo>
                  <a:lnTo>
                    <a:pt x="106795" y="0"/>
                  </a:lnTo>
                  <a:lnTo>
                    <a:pt x="731404" y="0"/>
                  </a:lnTo>
                  <a:lnTo>
                    <a:pt x="774574" y="11572"/>
                  </a:lnTo>
                  <a:lnTo>
                    <a:pt x="810028" y="38784"/>
                  </a:lnTo>
                  <a:lnTo>
                    <a:pt x="832371" y="77492"/>
                  </a:lnTo>
                  <a:lnTo>
                    <a:pt x="838199" y="106795"/>
                  </a:lnTo>
                  <a:lnTo>
                    <a:pt x="838199" y="121804"/>
                  </a:lnTo>
                  <a:lnTo>
                    <a:pt x="826627" y="164973"/>
                  </a:lnTo>
                  <a:lnTo>
                    <a:pt x="799415" y="200429"/>
                  </a:lnTo>
                  <a:lnTo>
                    <a:pt x="760706" y="222771"/>
                  </a:lnTo>
                  <a:lnTo>
                    <a:pt x="738837" y="227867"/>
                  </a:lnTo>
                  <a:lnTo>
                    <a:pt x="731404" y="228599"/>
                  </a:lnTo>
                  <a:close/>
                </a:path>
              </a:pathLst>
            </a:custGeom>
            <a:solidFill>
              <a:srgbClr val="FEF2C7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0" name="object 30" descr=""/>
          <p:cNvSpPr txBox="1"/>
          <p:nvPr/>
        </p:nvSpPr>
        <p:spPr>
          <a:xfrm>
            <a:off x="492125" y="5568187"/>
            <a:ext cx="1260475" cy="5283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55" b="1">
                <a:solidFill>
                  <a:srgbClr val="093767"/>
                </a:solidFill>
                <a:latin typeface="BIZ UDPGothic"/>
                <a:cs typeface="BIZ UDPGothic"/>
              </a:rPr>
              <a:t>省力化投資補助金</a:t>
            </a:r>
            <a:endParaRPr sz="1350">
              <a:latin typeface="BIZ UDPGothic"/>
              <a:cs typeface="BIZ UDPGothic"/>
            </a:endParaRPr>
          </a:p>
          <a:p>
            <a:pPr marL="88265">
              <a:lnSpc>
                <a:spcPct val="100000"/>
              </a:lnSpc>
              <a:spcBef>
                <a:spcPts val="1130"/>
              </a:spcBef>
              <a:tabLst>
                <a:tab pos="561340" algn="l"/>
              </a:tabLst>
            </a:pPr>
            <a:r>
              <a:rPr dirty="0" sz="1000" spc="-100">
                <a:solidFill>
                  <a:srgbClr val="093767"/>
                </a:solidFill>
                <a:latin typeface="SimSun"/>
                <a:cs typeface="SimSun"/>
              </a:rPr>
              <a:t>継</a:t>
            </a:r>
            <a:r>
              <a:rPr dirty="0" sz="1000" spc="-50">
                <a:solidFill>
                  <a:srgbClr val="093767"/>
                </a:solidFill>
                <a:latin typeface="SimSun"/>
                <a:cs typeface="SimSun"/>
              </a:rPr>
              <a:t>続</a:t>
            </a:r>
            <a:r>
              <a:rPr dirty="0" sz="1000">
                <a:solidFill>
                  <a:srgbClr val="093767"/>
                </a:solidFill>
                <a:latin typeface="SimSun"/>
                <a:cs typeface="SimSun"/>
              </a:rPr>
              <a:t>	</a:t>
            </a:r>
            <a:r>
              <a:rPr dirty="0" sz="1000" spc="-100">
                <a:solidFill>
                  <a:srgbClr val="854D0D"/>
                </a:solidFill>
                <a:latin typeface="SimSun"/>
                <a:cs typeface="SimSun"/>
              </a:rPr>
              <a:t>人手不足対</a:t>
            </a:r>
            <a:r>
              <a:rPr dirty="0" sz="1000" spc="-50">
                <a:solidFill>
                  <a:srgbClr val="854D0D"/>
                </a:solidFill>
                <a:latin typeface="SimSun"/>
                <a:cs typeface="SimSun"/>
              </a:rPr>
              <a:t>策</a:t>
            </a:r>
            <a:endParaRPr sz="1000">
              <a:latin typeface="SimSun"/>
              <a:cs typeface="SimSun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492125" y="6142011"/>
            <a:ext cx="5283835" cy="40640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8700"/>
              </a:lnSpc>
              <a:spcBef>
                <a:spcPts val="90"/>
              </a:spcBef>
            </a:pPr>
            <a:r>
              <a:rPr dirty="0" sz="1150" spc="-95">
                <a:solidFill>
                  <a:srgbClr val="333333"/>
                </a:solidFill>
                <a:latin typeface="Noto Sans JP"/>
                <a:cs typeface="Noto Sans JP"/>
              </a:rPr>
              <a:t>IoT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‧ロボットなど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人手不足対応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のための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設備導入支援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。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中小規模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サービス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業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も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対象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150" spc="-50">
                <a:solidFill>
                  <a:srgbClr val="333333"/>
                </a:solidFill>
                <a:latin typeface="SimSun"/>
                <a:cs typeface="SimSun"/>
              </a:rPr>
              <a:t>拡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大</a:t>
            </a:r>
            <a:r>
              <a:rPr dirty="0" sz="1150" spc="-50">
                <a:solidFill>
                  <a:srgbClr val="333333"/>
                </a:solidFill>
                <a:latin typeface="PMingLiU"/>
                <a:cs typeface="PMingLiU"/>
              </a:rPr>
              <a:t>。</a:t>
            </a:r>
            <a:endParaRPr sz="1150">
              <a:latin typeface="PMingLiU"/>
              <a:cs typeface="PMingLiU"/>
            </a:endParaRPr>
          </a:p>
        </p:txBody>
      </p:sp>
      <p:sp>
        <p:nvSpPr>
          <p:cNvPr id="32" name="object 32" descr=""/>
          <p:cNvSpPr/>
          <p:nvPr/>
        </p:nvSpPr>
        <p:spPr>
          <a:xfrm>
            <a:off x="6210299" y="1009649"/>
            <a:ext cx="47625" cy="342900"/>
          </a:xfrm>
          <a:custGeom>
            <a:avLst/>
            <a:gdLst/>
            <a:ahLst/>
            <a:cxnLst/>
            <a:rect l="l" t="t" r="r" b="b"/>
            <a:pathLst>
              <a:path w="47625" h="342900">
                <a:moveTo>
                  <a:pt x="47624" y="342899"/>
                </a:moveTo>
                <a:lnTo>
                  <a:pt x="0" y="342899"/>
                </a:lnTo>
                <a:lnTo>
                  <a:pt x="0" y="0"/>
                </a:lnTo>
                <a:lnTo>
                  <a:pt x="47624" y="0"/>
                </a:lnTo>
                <a:lnTo>
                  <a:pt x="47624" y="34289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 descr=""/>
          <p:cNvSpPr/>
          <p:nvPr/>
        </p:nvSpPr>
        <p:spPr>
          <a:xfrm>
            <a:off x="6210299" y="1504949"/>
            <a:ext cx="38100" cy="1209675"/>
          </a:xfrm>
          <a:custGeom>
            <a:avLst/>
            <a:gdLst/>
            <a:ahLst/>
            <a:cxnLst/>
            <a:rect l="l" t="t" r="r" b="b"/>
            <a:pathLst>
              <a:path w="38100" h="1209675">
                <a:moveTo>
                  <a:pt x="38099" y="1209674"/>
                </a:moveTo>
                <a:lnTo>
                  <a:pt x="0" y="1209674"/>
                </a:lnTo>
                <a:lnTo>
                  <a:pt x="0" y="0"/>
                </a:lnTo>
                <a:lnTo>
                  <a:pt x="38099" y="0"/>
                </a:lnTo>
                <a:lnTo>
                  <a:pt x="38099" y="12096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 descr=""/>
          <p:cNvSpPr/>
          <p:nvPr/>
        </p:nvSpPr>
        <p:spPr>
          <a:xfrm>
            <a:off x="6210299" y="2867024"/>
            <a:ext cx="38100" cy="1209675"/>
          </a:xfrm>
          <a:custGeom>
            <a:avLst/>
            <a:gdLst/>
            <a:ahLst/>
            <a:cxnLst/>
            <a:rect l="l" t="t" r="r" b="b"/>
            <a:pathLst>
              <a:path w="38100" h="1209675">
                <a:moveTo>
                  <a:pt x="38099" y="1209674"/>
                </a:moveTo>
                <a:lnTo>
                  <a:pt x="0" y="1209674"/>
                </a:lnTo>
                <a:lnTo>
                  <a:pt x="0" y="0"/>
                </a:lnTo>
                <a:lnTo>
                  <a:pt x="38099" y="0"/>
                </a:lnTo>
                <a:lnTo>
                  <a:pt x="38099" y="12096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5" name="object 35" descr=""/>
          <p:cNvGrpSpPr/>
          <p:nvPr/>
        </p:nvGrpSpPr>
        <p:grpSpPr>
          <a:xfrm>
            <a:off x="6210299" y="4229099"/>
            <a:ext cx="5600700" cy="2152650"/>
            <a:chOff x="6210299" y="4229099"/>
            <a:chExt cx="5600700" cy="2152650"/>
          </a:xfrm>
        </p:grpSpPr>
        <p:sp>
          <p:nvSpPr>
            <p:cNvPr id="36" name="object 36" descr=""/>
            <p:cNvSpPr/>
            <p:nvPr/>
          </p:nvSpPr>
          <p:spPr>
            <a:xfrm>
              <a:off x="6215062" y="4233862"/>
              <a:ext cx="5591175" cy="2143125"/>
            </a:xfrm>
            <a:custGeom>
              <a:avLst/>
              <a:gdLst/>
              <a:ahLst/>
              <a:cxnLst/>
              <a:rect l="l" t="t" r="r" b="b"/>
              <a:pathLst>
                <a:path w="5591175" h="2143125">
                  <a:moveTo>
                    <a:pt x="5542226" y="2143124"/>
                  </a:moveTo>
                  <a:lnTo>
                    <a:pt x="48947" y="2143124"/>
                  </a:lnTo>
                  <a:lnTo>
                    <a:pt x="45540" y="2142788"/>
                  </a:lnTo>
                  <a:lnTo>
                    <a:pt x="10739" y="2122701"/>
                  </a:lnTo>
                  <a:lnTo>
                    <a:pt x="0" y="2094177"/>
                  </a:lnTo>
                  <a:lnTo>
                    <a:pt x="0" y="2090737"/>
                  </a:lnTo>
                  <a:lnTo>
                    <a:pt x="0" y="48946"/>
                  </a:lnTo>
                  <a:lnTo>
                    <a:pt x="17776" y="12910"/>
                  </a:lnTo>
                  <a:lnTo>
                    <a:pt x="48947" y="0"/>
                  </a:lnTo>
                  <a:lnTo>
                    <a:pt x="5542226" y="0"/>
                  </a:lnTo>
                  <a:lnTo>
                    <a:pt x="5578261" y="17775"/>
                  </a:lnTo>
                  <a:lnTo>
                    <a:pt x="5591173" y="48946"/>
                  </a:lnTo>
                  <a:lnTo>
                    <a:pt x="5591173" y="2094177"/>
                  </a:lnTo>
                  <a:lnTo>
                    <a:pt x="5573397" y="2130211"/>
                  </a:lnTo>
                  <a:lnTo>
                    <a:pt x="5545633" y="2142788"/>
                  </a:lnTo>
                  <a:lnTo>
                    <a:pt x="5542226" y="2143124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6215062" y="4233862"/>
              <a:ext cx="5591175" cy="2143125"/>
            </a:xfrm>
            <a:custGeom>
              <a:avLst/>
              <a:gdLst/>
              <a:ahLst/>
              <a:cxnLst/>
              <a:rect l="l" t="t" r="r" b="b"/>
              <a:pathLst>
                <a:path w="5591175" h="2143125">
                  <a:moveTo>
                    <a:pt x="0" y="2090737"/>
                  </a:moveTo>
                  <a:lnTo>
                    <a:pt x="0" y="52387"/>
                  </a:lnTo>
                  <a:lnTo>
                    <a:pt x="0" y="48947"/>
                  </a:lnTo>
                  <a:lnTo>
                    <a:pt x="335" y="45540"/>
                  </a:lnTo>
                  <a:lnTo>
                    <a:pt x="1005" y="42166"/>
                  </a:lnTo>
                  <a:lnTo>
                    <a:pt x="1676" y="38792"/>
                  </a:lnTo>
                  <a:lnTo>
                    <a:pt x="2670" y="35517"/>
                  </a:lnTo>
                  <a:lnTo>
                    <a:pt x="3986" y="32338"/>
                  </a:lnTo>
                  <a:lnTo>
                    <a:pt x="5303" y="29160"/>
                  </a:lnTo>
                  <a:lnTo>
                    <a:pt x="6917" y="26142"/>
                  </a:lnTo>
                  <a:lnTo>
                    <a:pt x="8828" y="23282"/>
                  </a:lnTo>
                  <a:lnTo>
                    <a:pt x="10739" y="20421"/>
                  </a:lnTo>
                  <a:lnTo>
                    <a:pt x="12911" y="17775"/>
                  </a:lnTo>
                  <a:lnTo>
                    <a:pt x="15343" y="15343"/>
                  </a:lnTo>
                  <a:lnTo>
                    <a:pt x="17776" y="12911"/>
                  </a:lnTo>
                  <a:lnTo>
                    <a:pt x="20422" y="10739"/>
                  </a:lnTo>
                  <a:lnTo>
                    <a:pt x="23282" y="8828"/>
                  </a:lnTo>
                  <a:lnTo>
                    <a:pt x="26142" y="6917"/>
                  </a:lnTo>
                  <a:lnTo>
                    <a:pt x="52387" y="0"/>
                  </a:lnTo>
                  <a:lnTo>
                    <a:pt x="5538787" y="0"/>
                  </a:lnTo>
                  <a:lnTo>
                    <a:pt x="5542226" y="0"/>
                  </a:lnTo>
                  <a:lnTo>
                    <a:pt x="5545633" y="335"/>
                  </a:lnTo>
                  <a:lnTo>
                    <a:pt x="5549006" y="1006"/>
                  </a:lnTo>
                  <a:lnTo>
                    <a:pt x="5552380" y="1677"/>
                  </a:lnTo>
                  <a:lnTo>
                    <a:pt x="5582344" y="23282"/>
                  </a:lnTo>
                  <a:lnTo>
                    <a:pt x="5584256" y="26142"/>
                  </a:lnTo>
                  <a:lnTo>
                    <a:pt x="5591174" y="52387"/>
                  </a:lnTo>
                  <a:lnTo>
                    <a:pt x="5591174" y="2090737"/>
                  </a:lnTo>
                  <a:lnTo>
                    <a:pt x="5582344" y="2119840"/>
                  </a:lnTo>
                  <a:lnTo>
                    <a:pt x="5580433" y="2122701"/>
                  </a:lnTo>
                  <a:lnTo>
                    <a:pt x="5567889" y="2134295"/>
                  </a:lnTo>
                  <a:lnTo>
                    <a:pt x="5565030" y="2136206"/>
                  </a:lnTo>
                  <a:lnTo>
                    <a:pt x="5549006" y="2142117"/>
                  </a:lnTo>
                  <a:lnTo>
                    <a:pt x="5545633" y="2142788"/>
                  </a:lnTo>
                  <a:lnTo>
                    <a:pt x="5542226" y="2143124"/>
                  </a:lnTo>
                  <a:lnTo>
                    <a:pt x="5538787" y="2143124"/>
                  </a:lnTo>
                  <a:lnTo>
                    <a:pt x="52387" y="2143124"/>
                  </a:lnTo>
                  <a:lnTo>
                    <a:pt x="48947" y="2143124"/>
                  </a:lnTo>
                  <a:lnTo>
                    <a:pt x="45540" y="2142788"/>
                  </a:lnTo>
                  <a:lnTo>
                    <a:pt x="10739" y="2122701"/>
                  </a:lnTo>
                  <a:lnTo>
                    <a:pt x="8828" y="2119841"/>
                  </a:lnTo>
                  <a:lnTo>
                    <a:pt x="6917" y="2116981"/>
                  </a:lnTo>
                  <a:lnTo>
                    <a:pt x="5303" y="2113962"/>
                  </a:lnTo>
                  <a:lnTo>
                    <a:pt x="3986" y="2110784"/>
                  </a:lnTo>
                  <a:lnTo>
                    <a:pt x="2670" y="2107606"/>
                  </a:lnTo>
                  <a:lnTo>
                    <a:pt x="1676" y="2104330"/>
                  </a:lnTo>
                  <a:lnTo>
                    <a:pt x="1005" y="2100957"/>
                  </a:lnTo>
                  <a:lnTo>
                    <a:pt x="335" y="2097583"/>
                  </a:lnTo>
                  <a:lnTo>
                    <a:pt x="0" y="2094177"/>
                  </a:lnTo>
                  <a:lnTo>
                    <a:pt x="0" y="2090737"/>
                  </a:lnTo>
                  <a:close/>
                </a:path>
              </a:pathLst>
            </a:custGeom>
            <a:ln w="9524">
              <a:solidFill>
                <a:srgbClr val="DFDFD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8" name="object 38" descr=""/>
          <p:cNvSpPr txBox="1"/>
          <p:nvPr/>
        </p:nvSpPr>
        <p:spPr>
          <a:xfrm>
            <a:off x="6359524" y="1005332"/>
            <a:ext cx="208280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114" b="1">
                <a:solidFill>
                  <a:srgbClr val="093767"/>
                </a:solidFill>
                <a:latin typeface="BIZ UDPGothic"/>
                <a:cs typeface="BIZ UDPGothic"/>
              </a:rPr>
              <a:t>申請実務のポイント</a:t>
            </a:r>
            <a:endParaRPr sz="2000">
              <a:latin typeface="BIZ UDPGothic"/>
              <a:cs typeface="BIZ UDPGothic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6388099" y="1498536"/>
            <a:ext cx="105410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45" b="1">
                <a:solidFill>
                  <a:srgbClr val="093767"/>
                </a:solidFill>
                <a:latin typeface="BIZ UDPGothic"/>
                <a:cs typeface="BIZ UDPGothic"/>
              </a:rPr>
              <a:t>申請前の準備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40" name="object 40" descr=""/>
          <p:cNvSpPr/>
          <p:nvPr/>
        </p:nvSpPr>
        <p:spPr>
          <a:xfrm>
            <a:off x="6429373" y="1924049"/>
            <a:ext cx="47625" cy="47625"/>
          </a:xfrm>
          <a:custGeom>
            <a:avLst/>
            <a:gdLst/>
            <a:ahLst/>
            <a:cxnLst/>
            <a:rect l="l" t="t" r="r" b="b"/>
            <a:pathLst>
              <a:path w="47625" h="47625">
                <a:moveTo>
                  <a:pt x="26970" y="47624"/>
                </a:moveTo>
                <a:lnTo>
                  <a:pt x="20655" y="47624"/>
                </a:lnTo>
                <a:lnTo>
                  <a:pt x="17617" y="47020"/>
                </a:lnTo>
                <a:lnTo>
                  <a:pt x="0" y="26970"/>
                </a:lnTo>
                <a:lnTo>
                  <a:pt x="0" y="20654"/>
                </a:lnTo>
                <a:lnTo>
                  <a:pt x="20655" y="0"/>
                </a:lnTo>
                <a:lnTo>
                  <a:pt x="26970" y="0"/>
                </a:lnTo>
                <a:lnTo>
                  <a:pt x="47625" y="23812"/>
                </a:lnTo>
                <a:lnTo>
                  <a:pt x="47624" y="26970"/>
                </a:lnTo>
                <a:lnTo>
                  <a:pt x="26970" y="4762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" name="object 41" descr=""/>
          <p:cNvSpPr txBox="1"/>
          <p:nvPr/>
        </p:nvSpPr>
        <p:spPr>
          <a:xfrm>
            <a:off x="6578600" y="1779562"/>
            <a:ext cx="2633980" cy="93980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346075">
              <a:lnSpc>
                <a:spcPct val="130400"/>
              </a:lnSpc>
              <a:spcBef>
                <a:spcPts val="90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各制度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110" b="1">
                <a:solidFill>
                  <a:srgbClr val="333333"/>
                </a:solidFill>
                <a:latin typeface="BIZ UDPGothic"/>
                <a:cs typeface="BIZ UDPGothic"/>
              </a:rPr>
              <a:t>申請要件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事前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150" spc="-100">
                <a:solidFill>
                  <a:srgbClr val="333333"/>
                </a:solidFill>
                <a:latin typeface="SimSun"/>
                <a:cs typeface="SimSun"/>
              </a:rPr>
              <a:t>完全把握</a:t>
            </a:r>
            <a:r>
              <a:rPr dirty="0" sz="1150" spc="-50">
                <a:solidFill>
                  <a:srgbClr val="333333"/>
                </a:solidFill>
                <a:latin typeface="SimSun"/>
                <a:cs typeface="SimSun"/>
              </a:rPr>
              <a:t> 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事業計画書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と</a:t>
            </a:r>
            <a:r>
              <a:rPr dirty="0" sz="1150" spc="-110" b="1">
                <a:solidFill>
                  <a:srgbClr val="333333"/>
                </a:solidFill>
                <a:latin typeface="BIZ UDPGothic"/>
                <a:cs typeface="BIZ UDPGothic"/>
              </a:rPr>
              <a:t>数値計画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整合性確保経営課題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と</a:t>
            </a:r>
            <a:r>
              <a:rPr dirty="0" sz="1150" spc="-110" b="1">
                <a:solidFill>
                  <a:srgbClr val="333333"/>
                </a:solidFill>
                <a:latin typeface="BIZ UDPGothic"/>
                <a:cs typeface="BIZ UDPGothic"/>
              </a:rPr>
              <a:t>補助事業の関連性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150" spc="-90">
                <a:solidFill>
                  <a:srgbClr val="333333"/>
                </a:solidFill>
                <a:latin typeface="SimSun"/>
                <a:cs typeface="SimSun"/>
              </a:rPr>
              <a:t>明確化</a:t>
            </a:r>
            <a:endParaRPr sz="1150">
              <a:latin typeface="SimSun"/>
              <a:cs typeface="SimSun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1150" spc="-80">
                <a:solidFill>
                  <a:srgbClr val="333333"/>
                </a:solidFill>
                <a:latin typeface="Noto Sans JP"/>
                <a:cs typeface="Noto Sans JP"/>
              </a:rPr>
              <a:t>G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ビズ</a:t>
            </a:r>
            <a:r>
              <a:rPr dirty="0" sz="1150" spc="-65">
                <a:solidFill>
                  <a:srgbClr val="333333"/>
                </a:solidFill>
                <a:latin typeface="Noto Sans JP"/>
                <a:cs typeface="Noto Sans JP"/>
              </a:rPr>
              <a:t>ID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取得（</a:t>
            </a:r>
            <a:r>
              <a:rPr dirty="0" sz="1150" spc="-145">
                <a:solidFill>
                  <a:srgbClr val="333333"/>
                </a:solidFill>
                <a:latin typeface="PMingLiU"/>
                <a:cs typeface="PMingLiU"/>
              </a:rPr>
              <a:t>すべての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電子申請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前提</a:t>
            </a:r>
            <a:r>
              <a:rPr dirty="0" sz="1150" spc="-50">
                <a:solidFill>
                  <a:srgbClr val="333333"/>
                </a:solidFill>
                <a:latin typeface="SimSun"/>
                <a:cs typeface="SimSun"/>
              </a:rPr>
              <a:t>）</a:t>
            </a:r>
            <a:endParaRPr sz="1150">
              <a:latin typeface="SimSun"/>
              <a:cs typeface="SimSun"/>
            </a:endParaRPr>
          </a:p>
        </p:txBody>
      </p:sp>
      <p:sp>
        <p:nvSpPr>
          <p:cNvPr id="42" name="object 42" descr=""/>
          <p:cNvSpPr/>
          <p:nvPr/>
        </p:nvSpPr>
        <p:spPr>
          <a:xfrm>
            <a:off x="6429373" y="2152649"/>
            <a:ext cx="47625" cy="47625"/>
          </a:xfrm>
          <a:custGeom>
            <a:avLst/>
            <a:gdLst/>
            <a:ahLst/>
            <a:cxnLst/>
            <a:rect l="l" t="t" r="r" b="b"/>
            <a:pathLst>
              <a:path w="47625" h="47625">
                <a:moveTo>
                  <a:pt x="26970" y="47624"/>
                </a:moveTo>
                <a:lnTo>
                  <a:pt x="20655" y="47624"/>
                </a:lnTo>
                <a:lnTo>
                  <a:pt x="17617" y="47020"/>
                </a:lnTo>
                <a:lnTo>
                  <a:pt x="0" y="26970"/>
                </a:lnTo>
                <a:lnTo>
                  <a:pt x="0" y="20654"/>
                </a:lnTo>
                <a:lnTo>
                  <a:pt x="20655" y="0"/>
                </a:lnTo>
                <a:lnTo>
                  <a:pt x="26970" y="0"/>
                </a:lnTo>
                <a:lnTo>
                  <a:pt x="47625" y="23812"/>
                </a:lnTo>
                <a:lnTo>
                  <a:pt x="47624" y="26970"/>
                </a:lnTo>
                <a:lnTo>
                  <a:pt x="26970" y="4762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 descr=""/>
          <p:cNvSpPr/>
          <p:nvPr/>
        </p:nvSpPr>
        <p:spPr>
          <a:xfrm>
            <a:off x="6429373" y="2381249"/>
            <a:ext cx="47625" cy="47625"/>
          </a:xfrm>
          <a:custGeom>
            <a:avLst/>
            <a:gdLst/>
            <a:ahLst/>
            <a:cxnLst/>
            <a:rect l="l" t="t" r="r" b="b"/>
            <a:pathLst>
              <a:path w="47625" h="47625">
                <a:moveTo>
                  <a:pt x="26970" y="47624"/>
                </a:moveTo>
                <a:lnTo>
                  <a:pt x="20655" y="47624"/>
                </a:lnTo>
                <a:lnTo>
                  <a:pt x="17617" y="47020"/>
                </a:lnTo>
                <a:lnTo>
                  <a:pt x="0" y="26970"/>
                </a:lnTo>
                <a:lnTo>
                  <a:pt x="0" y="20654"/>
                </a:lnTo>
                <a:lnTo>
                  <a:pt x="20655" y="0"/>
                </a:lnTo>
                <a:lnTo>
                  <a:pt x="26970" y="0"/>
                </a:lnTo>
                <a:lnTo>
                  <a:pt x="47625" y="23812"/>
                </a:lnTo>
                <a:lnTo>
                  <a:pt x="47624" y="26970"/>
                </a:lnTo>
                <a:lnTo>
                  <a:pt x="26970" y="4762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 descr=""/>
          <p:cNvSpPr/>
          <p:nvPr/>
        </p:nvSpPr>
        <p:spPr>
          <a:xfrm>
            <a:off x="6429373" y="2609849"/>
            <a:ext cx="47625" cy="47625"/>
          </a:xfrm>
          <a:custGeom>
            <a:avLst/>
            <a:gdLst/>
            <a:ahLst/>
            <a:cxnLst/>
            <a:rect l="l" t="t" r="r" b="b"/>
            <a:pathLst>
              <a:path w="47625" h="47625">
                <a:moveTo>
                  <a:pt x="26970" y="47624"/>
                </a:moveTo>
                <a:lnTo>
                  <a:pt x="20655" y="47624"/>
                </a:lnTo>
                <a:lnTo>
                  <a:pt x="17617" y="47020"/>
                </a:lnTo>
                <a:lnTo>
                  <a:pt x="0" y="26970"/>
                </a:lnTo>
                <a:lnTo>
                  <a:pt x="0" y="20654"/>
                </a:lnTo>
                <a:lnTo>
                  <a:pt x="20655" y="0"/>
                </a:lnTo>
                <a:lnTo>
                  <a:pt x="26970" y="0"/>
                </a:lnTo>
                <a:lnTo>
                  <a:pt x="47625" y="23812"/>
                </a:lnTo>
                <a:lnTo>
                  <a:pt x="47624" y="26970"/>
                </a:lnTo>
                <a:lnTo>
                  <a:pt x="26970" y="4762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" name="object 45" descr=""/>
          <p:cNvSpPr txBox="1"/>
          <p:nvPr/>
        </p:nvSpPr>
        <p:spPr>
          <a:xfrm>
            <a:off x="6388099" y="2860611"/>
            <a:ext cx="156845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30" b="1">
                <a:solidFill>
                  <a:srgbClr val="093767"/>
                </a:solidFill>
                <a:latin typeface="BIZ UDPGothic"/>
                <a:cs typeface="BIZ UDPGothic"/>
              </a:rPr>
              <a:t>採択率を高めるコツ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46" name="object 46" descr=""/>
          <p:cNvSpPr/>
          <p:nvPr/>
        </p:nvSpPr>
        <p:spPr>
          <a:xfrm>
            <a:off x="6429373" y="3286124"/>
            <a:ext cx="47625" cy="47625"/>
          </a:xfrm>
          <a:custGeom>
            <a:avLst/>
            <a:gdLst/>
            <a:ahLst/>
            <a:cxnLst/>
            <a:rect l="l" t="t" r="r" b="b"/>
            <a:pathLst>
              <a:path w="47625" h="47625">
                <a:moveTo>
                  <a:pt x="26970" y="47624"/>
                </a:moveTo>
                <a:lnTo>
                  <a:pt x="20655" y="47624"/>
                </a:lnTo>
                <a:lnTo>
                  <a:pt x="17617" y="47020"/>
                </a:lnTo>
                <a:lnTo>
                  <a:pt x="0" y="26970"/>
                </a:lnTo>
                <a:lnTo>
                  <a:pt x="0" y="20654"/>
                </a:lnTo>
                <a:lnTo>
                  <a:pt x="20655" y="0"/>
                </a:lnTo>
                <a:lnTo>
                  <a:pt x="26970" y="0"/>
                </a:lnTo>
                <a:lnTo>
                  <a:pt x="47625" y="23812"/>
                </a:lnTo>
                <a:lnTo>
                  <a:pt x="47624" y="26970"/>
                </a:lnTo>
                <a:lnTo>
                  <a:pt x="26970" y="4762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object 47" descr=""/>
          <p:cNvSpPr txBox="1"/>
          <p:nvPr/>
        </p:nvSpPr>
        <p:spPr>
          <a:xfrm>
            <a:off x="6578600" y="3141637"/>
            <a:ext cx="2157095" cy="93980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402590">
              <a:lnSpc>
                <a:spcPct val="130400"/>
              </a:lnSpc>
              <a:spcBef>
                <a:spcPts val="90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制度趣旨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150" spc="-100" b="1">
                <a:solidFill>
                  <a:srgbClr val="333333"/>
                </a:solidFill>
                <a:latin typeface="BIZ UDPGothic"/>
                <a:cs typeface="BIZ UDPGothic"/>
              </a:rPr>
              <a:t>合致した目標設定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具体的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数値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と</a:t>
            </a:r>
            <a:r>
              <a:rPr dirty="0" sz="1150" spc="-100" b="1">
                <a:solidFill>
                  <a:srgbClr val="333333"/>
                </a:solidFill>
                <a:latin typeface="BIZ UDPGothic"/>
                <a:cs typeface="BIZ UDPGothic"/>
              </a:rPr>
              <a:t>根拠の明示</a:t>
            </a:r>
            <a:endParaRPr sz="1150">
              <a:latin typeface="BIZ UDPGothic"/>
              <a:cs typeface="BIZ UDPGothic"/>
            </a:endParaRPr>
          </a:p>
          <a:p>
            <a:pPr marL="12700" marR="5080">
              <a:lnSpc>
                <a:spcPct val="130400"/>
              </a:lnSpc>
            </a:pP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インパクトある</a:t>
            </a:r>
            <a:r>
              <a:rPr dirty="0" sz="1150" spc="-60" b="1">
                <a:solidFill>
                  <a:srgbClr val="333333"/>
                </a:solidFill>
                <a:latin typeface="BIZ UDPGothic"/>
                <a:cs typeface="BIZ UDPGothic"/>
              </a:rPr>
              <a:t>成果イメージ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85">
                <a:solidFill>
                  <a:srgbClr val="333333"/>
                </a:solidFill>
                <a:latin typeface="SimSun"/>
                <a:cs typeface="SimSun"/>
              </a:rPr>
              <a:t>提示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独自性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優位性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90">
                <a:solidFill>
                  <a:srgbClr val="333333"/>
                </a:solidFill>
                <a:latin typeface="SimSun"/>
                <a:cs typeface="SimSun"/>
              </a:rPr>
              <a:t>明確化</a:t>
            </a:r>
            <a:endParaRPr sz="1150">
              <a:latin typeface="SimSun"/>
              <a:cs typeface="SimSun"/>
            </a:endParaRPr>
          </a:p>
        </p:txBody>
      </p:sp>
      <p:sp>
        <p:nvSpPr>
          <p:cNvPr id="48" name="object 48" descr=""/>
          <p:cNvSpPr/>
          <p:nvPr/>
        </p:nvSpPr>
        <p:spPr>
          <a:xfrm>
            <a:off x="6429373" y="3514724"/>
            <a:ext cx="47625" cy="47625"/>
          </a:xfrm>
          <a:custGeom>
            <a:avLst/>
            <a:gdLst/>
            <a:ahLst/>
            <a:cxnLst/>
            <a:rect l="l" t="t" r="r" b="b"/>
            <a:pathLst>
              <a:path w="47625" h="47625">
                <a:moveTo>
                  <a:pt x="26970" y="47624"/>
                </a:moveTo>
                <a:lnTo>
                  <a:pt x="20655" y="47624"/>
                </a:lnTo>
                <a:lnTo>
                  <a:pt x="17617" y="47020"/>
                </a:lnTo>
                <a:lnTo>
                  <a:pt x="0" y="26970"/>
                </a:lnTo>
                <a:lnTo>
                  <a:pt x="0" y="20654"/>
                </a:lnTo>
                <a:lnTo>
                  <a:pt x="20655" y="0"/>
                </a:lnTo>
                <a:lnTo>
                  <a:pt x="26970" y="0"/>
                </a:lnTo>
                <a:lnTo>
                  <a:pt x="47625" y="23812"/>
                </a:lnTo>
                <a:lnTo>
                  <a:pt x="47624" y="26970"/>
                </a:lnTo>
                <a:lnTo>
                  <a:pt x="26970" y="4762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" name="object 49" descr=""/>
          <p:cNvSpPr/>
          <p:nvPr/>
        </p:nvSpPr>
        <p:spPr>
          <a:xfrm>
            <a:off x="6429373" y="3743324"/>
            <a:ext cx="47625" cy="47625"/>
          </a:xfrm>
          <a:custGeom>
            <a:avLst/>
            <a:gdLst/>
            <a:ahLst/>
            <a:cxnLst/>
            <a:rect l="l" t="t" r="r" b="b"/>
            <a:pathLst>
              <a:path w="47625" h="47625">
                <a:moveTo>
                  <a:pt x="26970" y="47624"/>
                </a:moveTo>
                <a:lnTo>
                  <a:pt x="20655" y="47624"/>
                </a:lnTo>
                <a:lnTo>
                  <a:pt x="17617" y="47020"/>
                </a:lnTo>
                <a:lnTo>
                  <a:pt x="0" y="26970"/>
                </a:lnTo>
                <a:lnTo>
                  <a:pt x="0" y="20654"/>
                </a:lnTo>
                <a:lnTo>
                  <a:pt x="20655" y="0"/>
                </a:lnTo>
                <a:lnTo>
                  <a:pt x="26970" y="0"/>
                </a:lnTo>
                <a:lnTo>
                  <a:pt x="47625" y="23812"/>
                </a:lnTo>
                <a:lnTo>
                  <a:pt x="47624" y="26970"/>
                </a:lnTo>
                <a:lnTo>
                  <a:pt x="26970" y="4762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" name="object 50" descr=""/>
          <p:cNvSpPr/>
          <p:nvPr/>
        </p:nvSpPr>
        <p:spPr>
          <a:xfrm>
            <a:off x="6429373" y="3971924"/>
            <a:ext cx="47625" cy="47625"/>
          </a:xfrm>
          <a:custGeom>
            <a:avLst/>
            <a:gdLst/>
            <a:ahLst/>
            <a:cxnLst/>
            <a:rect l="l" t="t" r="r" b="b"/>
            <a:pathLst>
              <a:path w="47625" h="47625">
                <a:moveTo>
                  <a:pt x="26970" y="47624"/>
                </a:moveTo>
                <a:lnTo>
                  <a:pt x="20655" y="47624"/>
                </a:lnTo>
                <a:lnTo>
                  <a:pt x="17617" y="47020"/>
                </a:lnTo>
                <a:lnTo>
                  <a:pt x="0" y="26970"/>
                </a:lnTo>
                <a:lnTo>
                  <a:pt x="0" y="20654"/>
                </a:lnTo>
                <a:lnTo>
                  <a:pt x="20655" y="0"/>
                </a:lnTo>
                <a:lnTo>
                  <a:pt x="26970" y="0"/>
                </a:lnTo>
                <a:lnTo>
                  <a:pt x="47625" y="23812"/>
                </a:lnTo>
                <a:lnTo>
                  <a:pt x="47624" y="26970"/>
                </a:lnTo>
                <a:lnTo>
                  <a:pt x="26970" y="4762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" name="object 51" descr=""/>
          <p:cNvSpPr txBox="1"/>
          <p:nvPr/>
        </p:nvSpPr>
        <p:spPr>
          <a:xfrm>
            <a:off x="8226425" y="4394136"/>
            <a:ext cx="156845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45" b="1">
                <a:solidFill>
                  <a:srgbClr val="374050"/>
                </a:solidFill>
                <a:latin typeface="BIZ UDPGothic"/>
                <a:cs typeface="BIZ UDPGothic"/>
              </a:rPr>
              <a:t>制度活用の成功事例</a:t>
            </a:r>
            <a:endParaRPr sz="1500">
              <a:latin typeface="BIZ UDPGothic"/>
              <a:cs typeface="BIZ UDPGothic"/>
            </a:endParaRPr>
          </a:p>
        </p:txBody>
      </p:sp>
      <p:pic>
        <p:nvPicPr>
          <p:cNvPr id="52" name="object 5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78231" y="4848224"/>
            <a:ext cx="202305" cy="190499"/>
          </a:xfrm>
          <a:prstGeom prst="rect">
            <a:avLst/>
          </a:prstGeom>
        </p:spPr>
      </p:pic>
      <p:sp>
        <p:nvSpPr>
          <p:cNvPr id="53" name="object 53" descr=""/>
          <p:cNvSpPr txBox="1"/>
          <p:nvPr/>
        </p:nvSpPr>
        <p:spPr>
          <a:xfrm>
            <a:off x="6573837" y="4712962"/>
            <a:ext cx="3527425" cy="445134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350" spc="-170" b="1">
                <a:solidFill>
                  <a:srgbClr val="333333"/>
                </a:solidFill>
                <a:latin typeface="BIZ UDPGothic"/>
                <a:cs typeface="BIZ UDPGothic"/>
              </a:rPr>
              <a:t>老舗菓子店の</a:t>
            </a:r>
            <a:r>
              <a:rPr dirty="0" sz="1350" spc="-114" b="1">
                <a:solidFill>
                  <a:srgbClr val="333333"/>
                </a:solidFill>
                <a:latin typeface="Tahoma"/>
                <a:cs typeface="Tahoma"/>
              </a:rPr>
              <a:t>EC</a:t>
            </a:r>
            <a:r>
              <a:rPr dirty="0" sz="1350" spc="-110" b="1">
                <a:solidFill>
                  <a:srgbClr val="333333"/>
                </a:solidFill>
                <a:latin typeface="BIZ UDPGothic"/>
                <a:cs typeface="BIZ UDPGothic"/>
              </a:rPr>
              <a:t>展開</a:t>
            </a:r>
            <a:endParaRPr sz="1350">
              <a:latin typeface="BIZ UDPGothic"/>
              <a:cs typeface="BIZ UDPGothic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持続化補助金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活用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した</a:t>
            </a:r>
            <a:r>
              <a:rPr dirty="0" sz="1150" spc="-70">
                <a:solidFill>
                  <a:srgbClr val="333333"/>
                </a:solidFill>
                <a:latin typeface="Noto Sans JP"/>
                <a:cs typeface="Noto Sans JP"/>
              </a:rPr>
              <a:t>EC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サイト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構築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で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売上</a:t>
            </a:r>
            <a:r>
              <a:rPr dirty="0" sz="1150" spc="-80">
                <a:solidFill>
                  <a:srgbClr val="333333"/>
                </a:solidFill>
                <a:latin typeface="Noto Sans JP"/>
                <a:cs typeface="Noto Sans JP"/>
              </a:rPr>
              <a:t>30%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増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150" spc="-80">
                <a:solidFill>
                  <a:srgbClr val="333333"/>
                </a:solidFill>
                <a:latin typeface="SimSun"/>
                <a:cs typeface="SimSun"/>
              </a:rPr>
              <a:t>達成</a:t>
            </a:r>
            <a:endParaRPr sz="1150">
              <a:latin typeface="SimSun"/>
              <a:cs typeface="SimSun"/>
            </a:endParaRPr>
          </a:p>
        </p:txBody>
      </p:sp>
      <p:pic>
        <p:nvPicPr>
          <p:cNvPr id="54" name="object 5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84130" y="5355430"/>
            <a:ext cx="190499" cy="166687"/>
          </a:xfrm>
          <a:prstGeom prst="rect">
            <a:avLst/>
          </a:prstGeom>
        </p:spPr>
      </p:pic>
      <p:sp>
        <p:nvSpPr>
          <p:cNvPr id="55" name="object 55" descr=""/>
          <p:cNvSpPr txBox="1"/>
          <p:nvPr/>
        </p:nvSpPr>
        <p:spPr>
          <a:xfrm>
            <a:off x="6573837" y="5208262"/>
            <a:ext cx="3496945" cy="445134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350" spc="-114" b="1">
                <a:solidFill>
                  <a:srgbClr val="333333"/>
                </a:solidFill>
                <a:latin typeface="BIZ UDPGothic"/>
                <a:cs typeface="BIZ UDPGothic"/>
              </a:rPr>
              <a:t>町工場のロボット導入</a:t>
            </a:r>
            <a:endParaRPr sz="1350">
              <a:latin typeface="BIZ UDPGothic"/>
              <a:cs typeface="BIZ UDPGothic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dirty="0" sz="1150" spc="-120">
                <a:solidFill>
                  <a:srgbClr val="333333"/>
                </a:solidFill>
                <a:latin typeface="PMingLiU"/>
                <a:cs typeface="PMingLiU"/>
              </a:rPr>
              <a:t>ものづく り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補助金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で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自動検査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ロボット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導入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、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不良率</a:t>
            </a:r>
            <a:r>
              <a:rPr dirty="0" sz="1150" spc="-80">
                <a:solidFill>
                  <a:srgbClr val="333333"/>
                </a:solidFill>
                <a:latin typeface="Noto Sans JP"/>
                <a:cs typeface="Noto Sans JP"/>
              </a:rPr>
              <a:t>75%</a:t>
            </a:r>
            <a:r>
              <a:rPr dirty="0" sz="1150" spc="-50">
                <a:solidFill>
                  <a:srgbClr val="333333"/>
                </a:solidFill>
                <a:latin typeface="SimSun"/>
                <a:cs typeface="SimSun"/>
              </a:rPr>
              <a:t>減</a:t>
            </a:r>
            <a:endParaRPr sz="1150">
              <a:latin typeface="SimSun"/>
              <a:cs typeface="SimSun"/>
            </a:endParaRPr>
          </a:p>
        </p:txBody>
      </p:sp>
      <p:pic>
        <p:nvPicPr>
          <p:cNvPr id="56" name="object 5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72224" y="5838824"/>
            <a:ext cx="190536" cy="188230"/>
          </a:xfrm>
          <a:prstGeom prst="rect">
            <a:avLst/>
          </a:prstGeom>
        </p:spPr>
      </p:pic>
      <p:sp>
        <p:nvSpPr>
          <p:cNvPr id="57" name="object 57" descr=""/>
          <p:cNvSpPr txBox="1"/>
          <p:nvPr/>
        </p:nvSpPr>
        <p:spPr>
          <a:xfrm>
            <a:off x="6550025" y="5703562"/>
            <a:ext cx="3216910" cy="445134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350" spc="-120" b="1">
                <a:solidFill>
                  <a:srgbClr val="333333"/>
                </a:solidFill>
                <a:latin typeface="BIZ UDPGothic"/>
                <a:cs typeface="BIZ UDPGothic"/>
              </a:rPr>
              <a:t>廃材リサイクル事業参入</a:t>
            </a:r>
            <a:endParaRPr sz="1350">
              <a:latin typeface="BIZ UDPGothic"/>
              <a:cs typeface="BIZ UDPGothic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事業再構築補助金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で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新規事業立上</a:t>
            </a:r>
            <a:r>
              <a:rPr dirty="0" sz="1150" spc="-150">
                <a:solidFill>
                  <a:srgbClr val="333333"/>
                </a:solidFill>
                <a:latin typeface="PMingLiU"/>
                <a:cs typeface="PMingLiU"/>
              </a:rPr>
              <a:t>げ、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収益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柱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150" spc="-80">
                <a:solidFill>
                  <a:srgbClr val="333333"/>
                </a:solidFill>
                <a:latin typeface="SimSun"/>
                <a:cs typeface="SimSun"/>
              </a:rPr>
              <a:t>成長</a:t>
            </a:r>
            <a:endParaRPr sz="1150">
              <a:latin typeface="SimSun"/>
              <a:cs typeface="SimSun"/>
            </a:endParaRPr>
          </a:p>
        </p:txBody>
      </p:sp>
      <p:pic>
        <p:nvPicPr>
          <p:cNvPr id="58" name="object 5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10778" y="7153275"/>
            <a:ext cx="130961" cy="190499"/>
          </a:xfrm>
          <a:prstGeom prst="rect">
            <a:avLst/>
          </a:prstGeom>
        </p:spPr>
      </p:pic>
      <p:sp>
        <p:nvSpPr>
          <p:cNvPr id="59" name="object 59" descr=""/>
          <p:cNvSpPr txBox="1"/>
          <p:nvPr/>
        </p:nvSpPr>
        <p:spPr>
          <a:xfrm>
            <a:off x="749299" y="7018012"/>
            <a:ext cx="9806305" cy="445134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350" spc="-90" b="1">
                <a:solidFill>
                  <a:srgbClr val="1D40AF"/>
                </a:solidFill>
                <a:latin typeface="BIZ UDPGothic"/>
                <a:cs typeface="BIZ UDPGothic"/>
              </a:rPr>
              <a:t>経営指導員のアクションポイント</a:t>
            </a:r>
            <a:endParaRPr sz="1350">
              <a:latin typeface="BIZ UDPGothic"/>
              <a:cs typeface="BIZ UDPGothic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制度情報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は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常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更新</a:t>
            </a:r>
            <a:r>
              <a:rPr dirty="0" sz="1150" spc="-130">
                <a:solidFill>
                  <a:srgbClr val="333333"/>
                </a:solidFill>
                <a:latin typeface="PMingLiU"/>
                <a:cs typeface="PMingLiU"/>
              </a:rPr>
              <a:t>されます。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中小企業庁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や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支援機関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のメールマガジン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登録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、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月</a:t>
            </a:r>
            <a:r>
              <a:rPr dirty="0" sz="1150" spc="-65">
                <a:solidFill>
                  <a:srgbClr val="333333"/>
                </a:solidFill>
                <a:latin typeface="Noto Sans JP"/>
                <a:cs typeface="Noto Sans JP"/>
              </a:rPr>
              <a:t>1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回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制度勉強会開催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、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申請書作成実習</a:t>
            </a:r>
            <a:r>
              <a:rPr dirty="0" sz="1150" spc="-125">
                <a:solidFill>
                  <a:srgbClr val="333333"/>
                </a:solidFill>
                <a:latin typeface="PMingLiU"/>
                <a:cs typeface="PMingLiU"/>
              </a:rPr>
              <a:t>など、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継続的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学習体制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構築</a:t>
            </a:r>
            <a:r>
              <a:rPr dirty="0" sz="1150" spc="-120">
                <a:solidFill>
                  <a:srgbClr val="333333"/>
                </a:solidFill>
                <a:latin typeface="PMingLiU"/>
                <a:cs typeface="PMingLiU"/>
              </a:rPr>
              <a:t>しましょう。</a:t>
            </a:r>
            <a:endParaRPr sz="1150">
              <a:latin typeface="PMingLiU"/>
              <a:cs typeface="PMingLiU"/>
            </a:endParaRPr>
          </a:p>
        </p:txBody>
      </p:sp>
      <p:sp>
        <p:nvSpPr>
          <p:cNvPr id="60" name="object 60" descr=""/>
          <p:cNvSpPr/>
          <p:nvPr/>
        </p:nvSpPr>
        <p:spPr>
          <a:xfrm>
            <a:off x="76199" y="0"/>
            <a:ext cx="12115800" cy="819150"/>
          </a:xfrm>
          <a:custGeom>
            <a:avLst/>
            <a:gdLst/>
            <a:ahLst/>
            <a:cxnLst/>
            <a:rect l="l" t="t" r="r" b="b"/>
            <a:pathLst>
              <a:path w="12115800" h="819150">
                <a:moveTo>
                  <a:pt x="0" y="819149"/>
                </a:moveTo>
                <a:lnTo>
                  <a:pt x="12115799" y="819149"/>
                </a:lnTo>
                <a:lnTo>
                  <a:pt x="12115799" y="0"/>
                </a:lnTo>
                <a:lnTo>
                  <a:pt x="0" y="0"/>
                </a:lnTo>
                <a:lnTo>
                  <a:pt x="0" y="81914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950" spc="-30">
                <a:latin typeface="Noto Sans JP"/>
                <a:cs typeface="Noto Sans JP"/>
              </a:rPr>
              <a:t>1</a:t>
            </a:r>
            <a:r>
              <a:rPr dirty="0" sz="2950" spc="-60">
                <a:latin typeface="Noto Sans JP"/>
                <a:cs typeface="Noto Sans JP"/>
              </a:rPr>
              <a:t>. </a:t>
            </a:r>
            <a:r>
              <a:rPr dirty="0" spc="-345"/>
              <a:t>中小企業支援制度への深い理解</a:t>
            </a:r>
            <a:endParaRPr sz="2950">
              <a:latin typeface="Noto Sans JP"/>
              <a:cs typeface="Noto Sans JP"/>
            </a:endParaRPr>
          </a:p>
        </p:txBody>
      </p:sp>
      <p:sp>
        <p:nvSpPr>
          <p:cNvPr id="62" name="object 62" descr=""/>
          <p:cNvSpPr/>
          <p:nvPr/>
        </p:nvSpPr>
        <p:spPr>
          <a:xfrm>
            <a:off x="0" y="0"/>
            <a:ext cx="76200" cy="819150"/>
          </a:xfrm>
          <a:custGeom>
            <a:avLst/>
            <a:gdLst/>
            <a:ahLst/>
            <a:cxnLst/>
            <a:rect l="l" t="t" r="r" b="b"/>
            <a:pathLst>
              <a:path w="76200" h="819150">
                <a:moveTo>
                  <a:pt x="76199" y="819149"/>
                </a:moveTo>
                <a:lnTo>
                  <a:pt x="0" y="819149"/>
                </a:lnTo>
                <a:lnTo>
                  <a:pt x="0" y="0"/>
                </a:lnTo>
                <a:lnTo>
                  <a:pt x="76199" y="0"/>
                </a:lnTo>
                <a:lnTo>
                  <a:pt x="76199" y="81914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" name="object 63" descr=""/>
          <p:cNvSpPr/>
          <p:nvPr/>
        </p:nvSpPr>
        <p:spPr>
          <a:xfrm>
            <a:off x="0" y="7677149"/>
            <a:ext cx="12192000" cy="95250"/>
          </a:xfrm>
          <a:custGeom>
            <a:avLst/>
            <a:gdLst/>
            <a:ahLst/>
            <a:cxnLst/>
            <a:rect l="l" t="t" r="r" b="b"/>
            <a:pathLst>
              <a:path w="12192000" h="95250">
                <a:moveTo>
                  <a:pt x="12191999" y="95249"/>
                </a:moveTo>
                <a:lnTo>
                  <a:pt x="0" y="95249"/>
                </a:lnTo>
                <a:lnTo>
                  <a:pt x="0" y="0"/>
                </a:lnTo>
                <a:lnTo>
                  <a:pt x="12191999" y="0"/>
                </a:lnTo>
                <a:lnTo>
                  <a:pt x="12191999" y="9524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64" name="object 64" descr=""/>
          <p:cNvGrpSpPr/>
          <p:nvPr/>
        </p:nvGrpSpPr>
        <p:grpSpPr>
          <a:xfrm>
            <a:off x="10706099" y="7258050"/>
            <a:ext cx="1295400" cy="323850"/>
            <a:chOff x="10706099" y="7258050"/>
            <a:chExt cx="1295400" cy="323850"/>
          </a:xfrm>
        </p:grpSpPr>
        <p:sp>
          <p:nvSpPr>
            <p:cNvPr id="65" name="object 65" descr=""/>
            <p:cNvSpPr/>
            <p:nvPr/>
          </p:nvSpPr>
          <p:spPr>
            <a:xfrm>
              <a:off x="10706099" y="7258050"/>
              <a:ext cx="1295400" cy="323850"/>
            </a:xfrm>
            <a:custGeom>
              <a:avLst/>
              <a:gdLst/>
              <a:ahLst/>
              <a:cxnLst/>
              <a:rect l="l" t="t" r="r" b="b"/>
              <a:pathLst>
                <a:path w="1295400" h="323850">
                  <a:moveTo>
                    <a:pt x="1262352" y="323849"/>
                  </a:moveTo>
                  <a:lnTo>
                    <a:pt x="33047" y="323849"/>
                  </a:lnTo>
                  <a:lnTo>
                    <a:pt x="28187" y="322883"/>
                  </a:lnTo>
                  <a:lnTo>
                    <a:pt x="966" y="295662"/>
                  </a:lnTo>
                  <a:lnTo>
                    <a:pt x="0" y="290802"/>
                  </a:lnTo>
                  <a:lnTo>
                    <a:pt x="0" y="285749"/>
                  </a:lnTo>
                  <a:lnTo>
                    <a:pt x="0" y="33047"/>
                  </a:lnTo>
                  <a:lnTo>
                    <a:pt x="28187" y="966"/>
                  </a:lnTo>
                  <a:lnTo>
                    <a:pt x="33047" y="0"/>
                  </a:lnTo>
                  <a:lnTo>
                    <a:pt x="1262352" y="0"/>
                  </a:lnTo>
                  <a:lnTo>
                    <a:pt x="1294433" y="28187"/>
                  </a:lnTo>
                  <a:lnTo>
                    <a:pt x="1295399" y="33047"/>
                  </a:lnTo>
                  <a:lnTo>
                    <a:pt x="1295399" y="290802"/>
                  </a:lnTo>
                  <a:lnTo>
                    <a:pt x="1267212" y="322883"/>
                  </a:lnTo>
                  <a:lnTo>
                    <a:pt x="1262352" y="32384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6" name="object 66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820399" y="7353299"/>
              <a:ext cx="133349" cy="133349"/>
            </a:xfrm>
            <a:prstGeom prst="rect">
              <a:avLst/>
            </a:prstGeom>
          </p:spPr>
        </p:pic>
      </p:grpSp>
      <p:sp>
        <p:nvSpPr>
          <p:cNvPr id="67" name="object 67" descr=""/>
          <p:cNvSpPr txBox="1"/>
          <p:nvPr/>
        </p:nvSpPr>
        <p:spPr>
          <a:xfrm>
            <a:off x="11000133" y="7320181"/>
            <a:ext cx="899794" cy="1873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50" spc="-95">
                <a:solidFill>
                  <a:srgbClr val="FFFFFF"/>
                </a:solidFill>
                <a:latin typeface="Noto Sans JP"/>
                <a:cs typeface="Noto Sans JP"/>
              </a:rPr>
              <a:t>Genspark</a:t>
            </a:r>
            <a:r>
              <a:rPr dirty="0" sz="1050" spc="-10">
                <a:solidFill>
                  <a:srgbClr val="FFFFFF"/>
                </a:solidFill>
                <a:latin typeface="Noto Sans JP"/>
                <a:cs typeface="Noto Sans JP"/>
              </a:rPr>
              <a:t> </a:t>
            </a:r>
            <a:r>
              <a:rPr dirty="0" sz="1000" spc="-85">
                <a:solidFill>
                  <a:srgbClr val="FFFFFF"/>
                </a:solidFill>
                <a:latin typeface="SimSun"/>
                <a:cs typeface="SimSun"/>
              </a:rPr>
              <a:t>で作成</a:t>
            </a:r>
            <a:endParaRPr sz="1000">
              <a:latin typeface="SimSun"/>
              <a:cs typeface="SimSu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80999" y="5333999"/>
            <a:ext cx="11430000" cy="9525"/>
          </a:xfrm>
          <a:custGeom>
            <a:avLst/>
            <a:gdLst/>
            <a:ahLst/>
            <a:cxnLst/>
            <a:rect l="l" t="t" r="r" b="b"/>
            <a:pathLst>
              <a:path w="11430000" h="9525">
                <a:moveTo>
                  <a:pt x="11429999" y="9524"/>
                </a:moveTo>
                <a:lnTo>
                  <a:pt x="0" y="9524"/>
                </a:lnTo>
                <a:lnTo>
                  <a:pt x="0" y="0"/>
                </a:lnTo>
                <a:lnTo>
                  <a:pt x="11429999" y="0"/>
                </a:lnTo>
                <a:lnTo>
                  <a:pt x="11429999" y="9524"/>
                </a:lnTo>
                <a:close/>
              </a:path>
            </a:pathLst>
          </a:custGeom>
          <a:solidFill>
            <a:srgbClr val="E4E7E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80999" y="1009649"/>
            <a:ext cx="47625" cy="342900"/>
          </a:xfrm>
          <a:custGeom>
            <a:avLst/>
            <a:gdLst/>
            <a:ahLst/>
            <a:cxnLst/>
            <a:rect l="l" t="t" r="r" b="b"/>
            <a:pathLst>
              <a:path w="47625" h="342900">
                <a:moveTo>
                  <a:pt x="47624" y="342899"/>
                </a:moveTo>
                <a:lnTo>
                  <a:pt x="0" y="342899"/>
                </a:lnTo>
                <a:lnTo>
                  <a:pt x="0" y="0"/>
                </a:lnTo>
                <a:lnTo>
                  <a:pt x="47624" y="0"/>
                </a:lnTo>
                <a:lnTo>
                  <a:pt x="47624" y="34289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80999" y="1504949"/>
            <a:ext cx="38100" cy="790575"/>
          </a:xfrm>
          <a:custGeom>
            <a:avLst/>
            <a:gdLst/>
            <a:ahLst/>
            <a:cxnLst/>
            <a:rect l="l" t="t" r="r" b="b"/>
            <a:pathLst>
              <a:path w="38100" h="790575">
                <a:moveTo>
                  <a:pt x="38099" y="790574"/>
                </a:moveTo>
                <a:lnTo>
                  <a:pt x="0" y="790574"/>
                </a:lnTo>
                <a:lnTo>
                  <a:pt x="0" y="0"/>
                </a:lnTo>
                <a:lnTo>
                  <a:pt x="38099" y="0"/>
                </a:lnTo>
                <a:lnTo>
                  <a:pt x="38099" y="7905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80999" y="2447924"/>
            <a:ext cx="38100" cy="1019175"/>
          </a:xfrm>
          <a:custGeom>
            <a:avLst/>
            <a:gdLst/>
            <a:ahLst/>
            <a:cxnLst/>
            <a:rect l="l" t="t" r="r" b="b"/>
            <a:pathLst>
              <a:path w="38100" h="1019175">
                <a:moveTo>
                  <a:pt x="38099" y="1019174"/>
                </a:moveTo>
                <a:lnTo>
                  <a:pt x="0" y="1019174"/>
                </a:lnTo>
                <a:lnTo>
                  <a:pt x="0" y="0"/>
                </a:lnTo>
                <a:lnTo>
                  <a:pt x="38099" y="0"/>
                </a:lnTo>
                <a:lnTo>
                  <a:pt x="38099" y="10191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380999" y="3619499"/>
            <a:ext cx="38100" cy="1019175"/>
          </a:xfrm>
          <a:custGeom>
            <a:avLst/>
            <a:gdLst/>
            <a:ahLst/>
            <a:cxnLst/>
            <a:rect l="l" t="t" r="r" b="b"/>
            <a:pathLst>
              <a:path w="38100" h="1019175">
                <a:moveTo>
                  <a:pt x="38099" y="1019174"/>
                </a:moveTo>
                <a:lnTo>
                  <a:pt x="0" y="1019174"/>
                </a:lnTo>
                <a:lnTo>
                  <a:pt x="0" y="0"/>
                </a:lnTo>
                <a:lnTo>
                  <a:pt x="38099" y="0"/>
                </a:lnTo>
                <a:lnTo>
                  <a:pt x="38099" y="10191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530225" y="1005332"/>
            <a:ext cx="254000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200" b="1">
                <a:solidFill>
                  <a:srgbClr val="093767"/>
                </a:solidFill>
                <a:latin typeface="BIZ UDPGothic"/>
                <a:cs typeface="BIZ UDPGothic"/>
              </a:rPr>
              <a:t>経営者</a:t>
            </a:r>
            <a:r>
              <a:rPr dirty="0" sz="2000" spc="-200" b="1">
                <a:solidFill>
                  <a:srgbClr val="093767"/>
                </a:solidFill>
                <a:latin typeface="Meiryo"/>
                <a:cs typeface="Meiryo"/>
              </a:rPr>
              <a:t>の</a:t>
            </a:r>
            <a:r>
              <a:rPr dirty="0" sz="2000" spc="-200" b="1">
                <a:solidFill>
                  <a:srgbClr val="093767"/>
                </a:solidFill>
                <a:latin typeface="BIZ UDPGothic"/>
                <a:cs typeface="BIZ UDPGothic"/>
              </a:rPr>
              <a:t>本音</a:t>
            </a:r>
            <a:r>
              <a:rPr dirty="0" sz="2000" spc="-200" b="1">
                <a:solidFill>
                  <a:srgbClr val="093767"/>
                </a:solidFill>
                <a:latin typeface="Meiryo"/>
                <a:cs typeface="Meiryo"/>
              </a:rPr>
              <a:t>を</a:t>
            </a:r>
            <a:r>
              <a:rPr dirty="0" sz="2000" spc="-200" b="1">
                <a:solidFill>
                  <a:srgbClr val="093767"/>
                </a:solidFill>
                <a:latin typeface="BIZ UDPGothic"/>
                <a:cs typeface="BIZ UDPGothic"/>
              </a:rPr>
              <a:t>引</a:t>
            </a:r>
            <a:r>
              <a:rPr dirty="0" sz="2000" spc="-200" b="1">
                <a:solidFill>
                  <a:srgbClr val="093767"/>
                </a:solidFill>
                <a:latin typeface="Meiryo"/>
                <a:cs typeface="Meiryo"/>
              </a:rPr>
              <a:t>き</a:t>
            </a:r>
            <a:r>
              <a:rPr dirty="0" sz="2000" spc="-200" b="1">
                <a:solidFill>
                  <a:srgbClr val="093767"/>
                </a:solidFill>
                <a:latin typeface="BIZ UDPGothic"/>
                <a:cs typeface="BIZ UDPGothic"/>
              </a:rPr>
              <a:t>出</a:t>
            </a:r>
            <a:r>
              <a:rPr dirty="0" sz="2000" spc="-150" b="1">
                <a:solidFill>
                  <a:srgbClr val="093767"/>
                </a:solidFill>
                <a:latin typeface="Meiryo"/>
                <a:cs typeface="Meiryo"/>
              </a:rPr>
              <a:t>す</a:t>
            </a:r>
            <a:endParaRPr sz="2000">
              <a:latin typeface="Meiryo"/>
              <a:cs typeface="Meiryo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8800" y="1498536"/>
            <a:ext cx="122555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45" b="1">
                <a:solidFill>
                  <a:srgbClr val="093767"/>
                </a:solidFill>
                <a:latin typeface="BIZ UDPGothic"/>
                <a:cs typeface="BIZ UDPGothic"/>
              </a:rPr>
              <a:t>傾聴の基本姿勢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8800" y="1812442"/>
            <a:ext cx="5347335" cy="482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9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相手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話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集中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し、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遮</a:t>
            </a:r>
            <a:r>
              <a:rPr dirty="0" sz="1350" spc="-200">
                <a:solidFill>
                  <a:srgbClr val="333333"/>
                </a:solidFill>
                <a:latin typeface="PMingLiU"/>
                <a:cs typeface="PMingLiU"/>
              </a:rPr>
              <a:t>ら ずに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聞</a:t>
            </a:r>
            <a:r>
              <a:rPr dirty="0" sz="1350" spc="-180">
                <a:solidFill>
                  <a:srgbClr val="333333"/>
                </a:solidFill>
                <a:latin typeface="PMingLiU"/>
                <a:cs typeface="PMingLiU"/>
              </a:rPr>
              <a:t>く 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「積極的傾聴」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心</a:t>
            </a:r>
            <a:r>
              <a:rPr dirty="0" sz="1350" spc="-185">
                <a:solidFill>
                  <a:srgbClr val="333333"/>
                </a:solidFill>
                <a:latin typeface="PMingLiU"/>
                <a:cs typeface="PMingLiU"/>
              </a:rPr>
              <a:t>がけましょう。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視線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50">
                <a:solidFill>
                  <a:srgbClr val="333333"/>
                </a:solidFill>
                <a:latin typeface="SimSun"/>
                <a:cs typeface="SimSun"/>
              </a:rPr>
              <a:t>合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わせ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方</a:t>
            </a:r>
            <a:r>
              <a:rPr dirty="0" sz="1350" spc="-175">
                <a:solidFill>
                  <a:srgbClr val="333333"/>
                </a:solidFill>
                <a:latin typeface="PMingLiU"/>
                <a:cs typeface="PMingLiU"/>
              </a:rPr>
              <a:t>、うなずきのタイミングなど、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非言語</a:t>
            </a:r>
            <a:r>
              <a:rPr dirty="0" sz="1350" spc="-175">
                <a:solidFill>
                  <a:srgbClr val="333333"/>
                </a:solidFill>
                <a:latin typeface="PMingLiU"/>
                <a:cs typeface="PMingLiU"/>
              </a:rPr>
              <a:t>コミュニケーションも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重要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です。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8800" y="2441511"/>
            <a:ext cx="139700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45" b="1">
                <a:solidFill>
                  <a:srgbClr val="093767"/>
                </a:solidFill>
                <a:latin typeface="BIZ UDPGothic"/>
                <a:cs typeface="BIZ UDPGothic"/>
              </a:rPr>
              <a:t>効果的な質問技法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8800" y="2755417"/>
            <a:ext cx="5347335" cy="711200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「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はい‧いいえ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」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だけでは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終</a:t>
            </a:r>
            <a:r>
              <a:rPr dirty="0" sz="1350" spc="-160">
                <a:solidFill>
                  <a:srgbClr val="333333"/>
                </a:solidFill>
                <a:latin typeface="PMingLiU"/>
                <a:cs typeface="PMingLiU"/>
              </a:rPr>
              <a:t>わら ない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「</a:t>
            </a:r>
            <a:r>
              <a:rPr dirty="0" sz="1350" spc="-195">
                <a:solidFill>
                  <a:srgbClr val="333333"/>
                </a:solidFill>
                <a:latin typeface="PMingLiU"/>
                <a:cs typeface="PMingLiU"/>
              </a:rPr>
              <a:t>オープン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質問」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意識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しましょう。</a:t>
            </a:r>
            <a:endParaRPr sz="1350">
              <a:latin typeface="PMingLiU"/>
              <a:cs typeface="PMingLiU"/>
            </a:endParaRPr>
          </a:p>
          <a:p>
            <a:pPr marL="12700" marR="5080">
              <a:lnSpc>
                <a:spcPct val="111100"/>
              </a:lnSpc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「売上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状況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はどうですか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？」</a:t>
            </a:r>
            <a:r>
              <a:rPr dirty="0" sz="1350" spc="-185">
                <a:solidFill>
                  <a:srgbClr val="333333"/>
                </a:solidFill>
                <a:latin typeface="PMingLiU"/>
                <a:cs typeface="PMingLiU"/>
              </a:rPr>
              <a:t>より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「最近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売上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変化</a:t>
            </a:r>
            <a:r>
              <a:rPr dirty="0" sz="1350" spc="-190">
                <a:solidFill>
                  <a:srgbClr val="333333"/>
                </a:solidFill>
                <a:latin typeface="PMingLiU"/>
                <a:cs typeface="PMingLiU"/>
              </a:rPr>
              <a:t>についてお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聞</a:t>
            </a:r>
            <a:r>
              <a:rPr dirty="0" sz="1350" spc="-135">
                <a:solidFill>
                  <a:srgbClr val="333333"/>
                </a:solidFill>
                <a:latin typeface="PMingLiU"/>
                <a:cs typeface="PMingLiU"/>
              </a:rPr>
              <a:t>かせく だ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さい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」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のように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具体的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問</a:t>
            </a:r>
            <a:r>
              <a:rPr dirty="0" sz="1350" spc="-175">
                <a:solidFill>
                  <a:srgbClr val="333333"/>
                </a:solidFill>
                <a:latin typeface="PMingLiU"/>
                <a:cs typeface="PMingLiU"/>
              </a:rPr>
              <a:t>いかけます。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8800" y="3613086"/>
            <a:ext cx="88265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40" b="1">
                <a:solidFill>
                  <a:srgbClr val="093767"/>
                </a:solidFill>
                <a:latin typeface="BIZ UDPGothic"/>
                <a:cs typeface="BIZ UDPGothic"/>
              </a:rPr>
              <a:t>沈黙の活用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8800" y="3926992"/>
            <a:ext cx="5422900" cy="711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9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沈黙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恐</a:t>
            </a:r>
            <a:r>
              <a:rPr dirty="0" sz="1350" spc="-200">
                <a:solidFill>
                  <a:srgbClr val="333333"/>
                </a:solidFill>
                <a:latin typeface="PMingLiU"/>
                <a:cs typeface="PMingLiU"/>
              </a:rPr>
              <a:t>れず、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経営者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発言後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300" spc="-65">
                <a:solidFill>
                  <a:srgbClr val="333333"/>
                </a:solidFill>
                <a:latin typeface="Noto Sans JP"/>
                <a:cs typeface="Noto Sans JP"/>
              </a:rPr>
              <a:t>3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秒程度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間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置</a:t>
            </a:r>
            <a:r>
              <a:rPr dirty="0" sz="1350" spc="-195">
                <a:solidFill>
                  <a:srgbClr val="333333"/>
                </a:solidFill>
                <a:latin typeface="PMingLiU"/>
                <a:cs typeface="PMingLiU"/>
              </a:rPr>
              <a:t>く ことで、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相手</a:t>
            </a:r>
            <a:r>
              <a:rPr dirty="0" sz="1350" spc="-190">
                <a:solidFill>
                  <a:srgbClr val="333333"/>
                </a:solidFill>
                <a:latin typeface="PMingLiU"/>
                <a:cs typeface="PMingLiU"/>
              </a:rPr>
              <a:t>がさら に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考</a:t>
            </a:r>
            <a:r>
              <a:rPr dirty="0" sz="1350" spc="-50">
                <a:solidFill>
                  <a:srgbClr val="333333"/>
                </a:solidFill>
                <a:latin typeface="PMingLiU"/>
                <a:cs typeface="PMingLiU"/>
              </a:rPr>
              <a:t>え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深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める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機会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提供</a:t>
            </a:r>
            <a:r>
              <a:rPr dirty="0" sz="1350" spc="-195">
                <a:solidFill>
                  <a:srgbClr val="333333"/>
                </a:solidFill>
                <a:latin typeface="PMingLiU"/>
                <a:cs typeface="PMingLiU"/>
              </a:rPr>
              <a:t>できます。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沈黙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は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圧力</a:t>
            </a:r>
            <a:r>
              <a:rPr dirty="0" sz="1350" spc="-160">
                <a:solidFill>
                  <a:srgbClr val="333333"/>
                </a:solidFill>
                <a:latin typeface="PMingLiU"/>
                <a:cs typeface="PMingLiU"/>
              </a:rPr>
              <a:t>ではなく 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思考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時間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と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捉</a:t>
            </a:r>
            <a:r>
              <a:rPr dirty="0" sz="1350" spc="-140">
                <a:solidFill>
                  <a:srgbClr val="333333"/>
                </a:solidFill>
                <a:latin typeface="PMingLiU"/>
                <a:cs typeface="PMingLiU"/>
              </a:rPr>
              <a:t>えましょ</a:t>
            </a:r>
            <a:r>
              <a:rPr dirty="0" sz="1350" spc="-150">
                <a:solidFill>
                  <a:srgbClr val="333333"/>
                </a:solidFill>
                <a:latin typeface="PMingLiU"/>
                <a:cs typeface="PMingLiU"/>
              </a:rPr>
              <a:t>う。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6210299" y="1009649"/>
            <a:ext cx="47625" cy="342900"/>
          </a:xfrm>
          <a:custGeom>
            <a:avLst/>
            <a:gdLst/>
            <a:ahLst/>
            <a:cxnLst/>
            <a:rect l="l" t="t" r="r" b="b"/>
            <a:pathLst>
              <a:path w="47625" h="342900">
                <a:moveTo>
                  <a:pt x="47624" y="342899"/>
                </a:moveTo>
                <a:lnTo>
                  <a:pt x="0" y="342899"/>
                </a:lnTo>
                <a:lnTo>
                  <a:pt x="0" y="0"/>
                </a:lnTo>
                <a:lnTo>
                  <a:pt x="47624" y="0"/>
                </a:lnTo>
                <a:lnTo>
                  <a:pt x="47624" y="34289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5" name="object 15" descr=""/>
          <p:cNvGrpSpPr/>
          <p:nvPr/>
        </p:nvGrpSpPr>
        <p:grpSpPr>
          <a:xfrm>
            <a:off x="6210299" y="1504949"/>
            <a:ext cx="5600700" cy="1924050"/>
            <a:chOff x="6210299" y="1504949"/>
            <a:chExt cx="5600700" cy="1924050"/>
          </a:xfrm>
        </p:grpSpPr>
        <p:sp>
          <p:nvSpPr>
            <p:cNvPr id="16" name="object 16" descr=""/>
            <p:cNvSpPr/>
            <p:nvPr/>
          </p:nvSpPr>
          <p:spPr>
            <a:xfrm>
              <a:off x="6215062" y="1509712"/>
              <a:ext cx="5591175" cy="1914525"/>
            </a:xfrm>
            <a:custGeom>
              <a:avLst/>
              <a:gdLst/>
              <a:ahLst/>
              <a:cxnLst/>
              <a:rect l="l" t="t" r="r" b="b"/>
              <a:pathLst>
                <a:path w="5591175" h="1914525">
                  <a:moveTo>
                    <a:pt x="5542226" y="1914524"/>
                  </a:moveTo>
                  <a:lnTo>
                    <a:pt x="48947" y="1914524"/>
                  </a:lnTo>
                  <a:lnTo>
                    <a:pt x="45540" y="1914189"/>
                  </a:lnTo>
                  <a:lnTo>
                    <a:pt x="10739" y="1894102"/>
                  </a:lnTo>
                  <a:lnTo>
                    <a:pt x="0" y="1865576"/>
                  </a:lnTo>
                  <a:lnTo>
                    <a:pt x="0" y="1862137"/>
                  </a:lnTo>
                  <a:lnTo>
                    <a:pt x="0" y="48947"/>
                  </a:lnTo>
                  <a:lnTo>
                    <a:pt x="17776" y="12911"/>
                  </a:lnTo>
                  <a:lnTo>
                    <a:pt x="48947" y="0"/>
                  </a:lnTo>
                  <a:lnTo>
                    <a:pt x="5542226" y="0"/>
                  </a:lnTo>
                  <a:lnTo>
                    <a:pt x="5578261" y="17776"/>
                  </a:lnTo>
                  <a:lnTo>
                    <a:pt x="5591173" y="48947"/>
                  </a:lnTo>
                  <a:lnTo>
                    <a:pt x="5591173" y="1865576"/>
                  </a:lnTo>
                  <a:lnTo>
                    <a:pt x="5573397" y="1901612"/>
                  </a:lnTo>
                  <a:lnTo>
                    <a:pt x="5545633" y="1914189"/>
                  </a:lnTo>
                  <a:lnTo>
                    <a:pt x="5542226" y="1914524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6215062" y="1509712"/>
              <a:ext cx="5591175" cy="1914525"/>
            </a:xfrm>
            <a:custGeom>
              <a:avLst/>
              <a:gdLst/>
              <a:ahLst/>
              <a:cxnLst/>
              <a:rect l="l" t="t" r="r" b="b"/>
              <a:pathLst>
                <a:path w="5591175" h="1914525">
                  <a:moveTo>
                    <a:pt x="0" y="1862137"/>
                  </a:moveTo>
                  <a:lnTo>
                    <a:pt x="0" y="52387"/>
                  </a:lnTo>
                  <a:lnTo>
                    <a:pt x="0" y="48947"/>
                  </a:lnTo>
                  <a:lnTo>
                    <a:pt x="335" y="45540"/>
                  </a:lnTo>
                  <a:lnTo>
                    <a:pt x="1005" y="42167"/>
                  </a:lnTo>
                  <a:lnTo>
                    <a:pt x="1676" y="38793"/>
                  </a:lnTo>
                  <a:lnTo>
                    <a:pt x="2670" y="35517"/>
                  </a:lnTo>
                  <a:lnTo>
                    <a:pt x="3986" y="32339"/>
                  </a:lnTo>
                  <a:lnTo>
                    <a:pt x="5303" y="29161"/>
                  </a:lnTo>
                  <a:lnTo>
                    <a:pt x="6917" y="26142"/>
                  </a:lnTo>
                  <a:lnTo>
                    <a:pt x="8828" y="23282"/>
                  </a:lnTo>
                  <a:lnTo>
                    <a:pt x="10739" y="20422"/>
                  </a:lnTo>
                  <a:lnTo>
                    <a:pt x="23282" y="8828"/>
                  </a:lnTo>
                  <a:lnTo>
                    <a:pt x="26142" y="6917"/>
                  </a:lnTo>
                  <a:lnTo>
                    <a:pt x="42166" y="1006"/>
                  </a:lnTo>
                  <a:lnTo>
                    <a:pt x="45540" y="335"/>
                  </a:lnTo>
                  <a:lnTo>
                    <a:pt x="48947" y="0"/>
                  </a:lnTo>
                  <a:lnTo>
                    <a:pt x="52387" y="0"/>
                  </a:lnTo>
                  <a:lnTo>
                    <a:pt x="5538787" y="0"/>
                  </a:lnTo>
                  <a:lnTo>
                    <a:pt x="5542226" y="0"/>
                  </a:lnTo>
                  <a:lnTo>
                    <a:pt x="5545633" y="335"/>
                  </a:lnTo>
                  <a:lnTo>
                    <a:pt x="5549006" y="1006"/>
                  </a:lnTo>
                  <a:lnTo>
                    <a:pt x="5552380" y="1677"/>
                  </a:lnTo>
                  <a:lnTo>
                    <a:pt x="5582344" y="23282"/>
                  </a:lnTo>
                  <a:lnTo>
                    <a:pt x="5584256" y="26142"/>
                  </a:lnTo>
                  <a:lnTo>
                    <a:pt x="5591174" y="52387"/>
                  </a:lnTo>
                  <a:lnTo>
                    <a:pt x="5591174" y="1862137"/>
                  </a:lnTo>
                  <a:lnTo>
                    <a:pt x="5582344" y="1891241"/>
                  </a:lnTo>
                  <a:lnTo>
                    <a:pt x="5580433" y="1894102"/>
                  </a:lnTo>
                  <a:lnTo>
                    <a:pt x="5567889" y="1905695"/>
                  </a:lnTo>
                  <a:lnTo>
                    <a:pt x="5565030" y="1907606"/>
                  </a:lnTo>
                  <a:lnTo>
                    <a:pt x="5549006" y="1913517"/>
                  </a:lnTo>
                  <a:lnTo>
                    <a:pt x="5545633" y="1914189"/>
                  </a:lnTo>
                  <a:lnTo>
                    <a:pt x="5542226" y="1914524"/>
                  </a:lnTo>
                  <a:lnTo>
                    <a:pt x="5538787" y="1914524"/>
                  </a:lnTo>
                  <a:lnTo>
                    <a:pt x="52387" y="1914524"/>
                  </a:lnTo>
                  <a:lnTo>
                    <a:pt x="15343" y="1899180"/>
                  </a:lnTo>
                  <a:lnTo>
                    <a:pt x="8828" y="1891241"/>
                  </a:lnTo>
                  <a:lnTo>
                    <a:pt x="6917" y="1888381"/>
                  </a:lnTo>
                  <a:lnTo>
                    <a:pt x="5303" y="1885362"/>
                  </a:lnTo>
                  <a:lnTo>
                    <a:pt x="3986" y="1882184"/>
                  </a:lnTo>
                  <a:lnTo>
                    <a:pt x="2670" y="1879006"/>
                  </a:lnTo>
                  <a:lnTo>
                    <a:pt x="1676" y="1875730"/>
                  </a:lnTo>
                  <a:lnTo>
                    <a:pt x="1005" y="1872357"/>
                  </a:lnTo>
                  <a:lnTo>
                    <a:pt x="335" y="1868983"/>
                  </a:lnTo>
                  <a:lnTo>
                    <a:pt x="0" y="1865576"/>
                  </a:lnTo>
                  <a:lnTo>
                    <a:pt x="0" y="1862137"/>
                  </a:lnTo>
                  <a:close/>
                </a:path>
              </a:pathLst>
            </a:custGeom>
            <a:ln w="9524">
              <a:solidFill>
                <a:srgbClr val="DFDFD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 descr=""/>
          <p:cNvSpPr txBox="1"/>
          <p:nvPr/>
        </p:nvSpPr>
        <p:spPr>
          <a:xfrm>
            <a:off x="6359524" y="1005332"/>
            <a:ext cx="299720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200" b="1">
                <a:solidFill>
                  <a:srgbClr val="093767"/>
                </a:solidFill>
                <a:latin typeface="BIZ UDPGothic"/>
                <a:cs typeface="BIZ UDPGothic"/>
              </a:rPr>
              <a:t>情報</a:t>
            </a:r>
            <a:r>
              <a:rPr dirty="0" sz="2000" spc="-200" b="1">
                <a:solidFill>
                  <a:srgbClr val="093767"/>
                </a:solidFill>
                <a:latin typeface="Meiryo"/>
                <a:cs typeface="Meiryo"/>
              </a:rPr>
              <a:t>の</a:t>
            </a:r>
            <a:r>
              <a:rPr dirty="0" sz="2000" spc="-200" b="1">
                <a:solidFill>
                  <a:srgbClr val="093767"/>
                </a:solidFill>
                <a:latin typeface="BIZ UDPGothic"/>
                <a:cs typeface="BIZ UDPGothic"/>
              </a:rPr>
              <a:t>記録</a:t>
            </a:r>
            <a:r>
              <a:rPr dirty="0" sz="2000" spc="1110" b="1">
                <a:solidFill>
                  <a:srgbClr val="093767"/>
                </a:solidFill>
                <a:latin typeface="Meiryo"/>
                <a:cs typeface="Meiryo"/>
              </a:rPr>
              <a:t>‧</a:t>
            </a:r>
            <a:r>
              <a:rPr dirty="0" sz="2000" spc="-200" b="1">
                <a:solidFill>
                  <a:srgbClr val="093767"/>
                </a:solidFill>
                <a:latin typeface="BIZ UDPGothic"/>
                <a:cs typeface="BIZ UDPGothic"/>
              </a:rPr>
              <a:t>整理</a:t>
            </a:r>
            <a:r>
              <a:rPr dirty="0" sz="2000" spc="-195" b="1">
                <a:solidFill>
                  <a:srgbClr val="093767"/>
                </a:solidFill>
                <a:latin typeface="Meiryo"/>
                <a:cs typeface="Meiryo"/>
              </a:rPr>
              <a:t>テクニック</a:t>
            </a:r>
            <a:endParaRPr sz="2000">
              <a:latin typeface="Meiryo"/>
              <a:cs typeface="Meiryo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7883525" y="1669986"/>
            <a:ext cx="225425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50" b="1">
                <a:solidFill>
                  <a:srgbClr val="374050"/>
                </a:solidFill>
                <a:latin typeface="BIZ UDPGothic"/>
                <a:cs typeface="BIZ UDPGothic"/>
              </a:rPr>
              <a:t>効果的な質問の種類と実践例</a:t>
            </a:r>
            <a:endParaRPr sz="1500">
              <a:latin typeface="BIZ UDPGothic"/>
              <a:cs typeface="BIZ UDPGothic"/>
            </a:endParaRPr>
          </a:p>
        </p:txBody>
      </p:sp>
      <p:pic>
        <p:nvPicPr>
          <p:cNvPr id="20" name="object 20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72224" y="2066925"/>
            <a:ext cx="191653" cy="191690"/>
          </a:xfrm>
          <a:prstGeom prst="rect">
            <a:avLst/>
          </a:prstGeom>
        </p:spPr>
      </p:pic>
      <p:sp>
        <p:nvSpPr>
          <p:cNvPr id="21" name="object 21" descr=""/>
          <p:cNvSpPr txBox="1"/>
          <p:nvPr/>
        </p:nvSpPr>
        <p:spPr>
          <a:xfrm>
            <a:off x="6550025" y="2043938"/>
            <a:ext cx="443801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事実確認型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：「具体的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数字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や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状況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教</a:t>
            </a:r>
            <a:r>
              <a:rPr dirty="0" sz="1350" spc="-190">
                <a:solidFill>
                  <a:srgbClr val="333333"/>
                </a:solidFill>
                <a:latin typeface="PMingLiU"/>
                <a:cs typeface="PMingLiU"/>
              </a:rPr>
              <a:t>えていただけますか</a:t>
            </a:r>
            <a:r>
              <a:rPr dirty="0" sz="1350" spc="-110">
                <a:solidFill>
                  <a:srgbClr val="333333"/>
                </a:solidFill>
                <a:latin typeface="SimSun"/>
                <a:cs typeface="SimSun"/>
              </a:rPr>
              <a:t>？」</a:t>
            </a:r>
            <a:endParaRPr sz="1350">
              <a:latin typeface="SimSun"/>
              <a:cs typeface="SimSun"/>
            </a:endParaRPr>
          </a:p>
        </p:txBody>
      </p:sp>
      <p:pic>
        <p:nvPicPr>
          <p:cNvPr id="22" name="object 22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78177" y="2371724"/>
            <a:ext cx="130961" cy="190499"/>
          </a:xfrm>
          <a:prstGeom prst="rect">
            <a:avLst/>
          </a:prstGeom>
        </p:spPr>
      </p:pic>
      <p:sp>
        <p:nvSpPr>
          <p:cNvPr id="23" name="object 23" descr=""/>
          <p:cNvSpPr txBox="1"/>
          <p:nvPr/>
        </p:nvSpPr>
        <p:spPr>
          <a:xfrm>
            <a:off x="6502399" y="2348738"/>
            <a:ext cx="414083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可能性探索型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：「他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にどのような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方法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が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考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えら れますか</a:t>
            </a:r>
            <a:r>
              <a:rPr dirty="0" sz="1350" spc="-110">
                <a:solidFill>
                  <a:srgbClr val="333333"/>
                </a:solidFill>
                <a:latin typeface="SimSun"/>
                <a:cs typeface="SimSun"/>
              </a:rPr>
              <a:t>？」</a:t>
            </a:r>
            <a:endParaRPr sz="1350">
              <a:latin typeface="SimSun"/>
              <a:cs typeface="SimSun"/>
            </a:endParaRPr>
          </a:p>
        </p:txBody>
      </p:sp>
      <p:pic>
        <p:nvPicPr>
          <p:cNvPr id="24" name="object 2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72224" y="2692354"/>
            <a:ext cx="190499" cy="162764"/>
          </a:xfrm>
          <a:prstGeom prst="rect">
            <a:avLst/>
          </a:prstGeom>
        </p:spPr>
      </p:pic>
      <p:sp>
        <p:nvSpPr>
          <p:cNvPr id="25" name="object 25" descr=""/>
          <p:cNvSpPr txBox="1"/>
          <p:nvPr/>
        </p:nvSpPr>
        <p:spPr>
          <a:xfrm>
            <a:off x="6550025" y="2653538"/>
            <a:ext cx="4136390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感情確認型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：「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そ 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件</a:t>
            </a:r>
            <a:r>
              <a:rPr dirty="0" sz="1350" spc="-185">
                <a:solidFill>
                  <a:srgbClr val="333333"/>
                </a:solidFill>
                <a:latin typeface="PMingLiU"/>
                <a:cs typeface="PMingLiU"/>
              </a:rPr>
              <a:t>についてどのようにお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感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じですか</a:t>
            </a:r>
            <a:r>
              <a:rPr dirty="0" sz="1350" spc="-110">
                <a:solidFill>
                  <a:srgbClr val="333333"/>
                </a:solidFill>
                <a:latin typeface="SimSun"/>
                <a:cs typeface="SimSun"/>
              </a:rPr>
              <a:t>？」</a:t>
            </a:r>
            <a:endParaRPr sz="1350">
              <a:latin typeface="SimSun"/>
              <a:cs typeface="SimSun"/>
            </a:endParaRPr>
          </a:p>
        </p:txBody>
      </p:sp>
      <p:pic>
        <p:nvPicPr>
          <p:cNvPr id="26" name="object 2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371033" y="2980171"/>
            <a:ext cx="192881" cy="192844"/>
          </a:xfrm>
          <a:prstGeom prst="rect">
            <a:avLst/>
          </a:prstGeom>
        </p:spPr>
      </p:pic>
      <p:sp>
        <p:nvSpPr>
          <p:cNvPr id="27" name="object 27" descr=""/>
          <p:cNvSpPr txBox="1"/>
          <p:nvPr/>
        </p:nvSpPr>
        <p:spPr>
          <a:xfrm>
            <a:off x="6550025" y="2958338"/>
            <a:ext cx="414083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視点変換型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：「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お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客様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立場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から 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見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るとどうでしょうか</a:t>
            </a:r>
            <a:r>
              <a:rPr dirty="0" sz="1350" spc="-110">
                <a:solidFill>
                  <a:srgbClr val="333333"/>
                </a:solidFill>
                <a:latin typeface="SimSun"/>
                <a:cs typeface="SimSun"/>
              </a:rPr>
              <a:t>？」</a:t>
            </a:r>
            <a:endParaRPr sz="1350">
              <a:latin typeface="SimSun"/>
              <a:cs typeface="SimSun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6349999" y="3622611"/>
            <a:ext cx="225425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10" b="1">
                <a:solidFill>
                  <a:srgbClr val="1D40AF"/>
                </a:solidFill>
                <a:latin typeface="BIZ UDPGothic"/>
                <a:cs typeface="BIZ UDPGothic"/>
              </a:rPr>
              <a:t>ヒアリング情報の記録と活用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29" name="object 29" descr=""/>
          <p:cNvSpPr/>
          <p:nvPr/>
        </p:nvSpPr>
        <p:spPr>
          <a:xfrm>
            <a:off x="6372223" y="4057649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364" y="57149"/>
                </a:moveTo>
                <a:lnTo>
                  <a:pt x="24785" y="57149"/>
                </a:lnTo>
                <a:lnTo>
                  <a:pt x="21140" y="56424"/>
                </a:lnTo>
                <a:lnTo>
                  <a:pt x="0" y="32364"/>
                </a:lnTo>
                <a:lnTo>
                  <a:pt x="0" y="24785"/>
                </a:lnTo>
                <a:lnTo>
                  <a:pt x="24785" y="0"/>
                </a:lnTo>
                <a:lnTo>
                  <a:pt x="32364" y="0"/>
                </a:lnTo>
                <a:lnTo>
                  <a:pt x="57150" y="28574"/>
                </a:lnTo>
                <a:lnTo>
                  <a:pt x="57149" y="32364"/>
                </a:lnTo>
                <a:lnTo>
                  <a:pt x="32364" y="57149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 descr=""/>
          <p:cNvSpPr txBox="1"/>
          <p:nvPr/>
        </p:nvSpPr>
        <p:spPr>
          <a:xfrm>
            <a:off x="6540500" y="3958462"/>
            <a:ext cx="3378200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一問一答式</a:t>
            </a:r>
            <a:r>
              <a:rPr dirty="0" sz="1350" spc="-175">
                <a:solidFill>
                  <a:srgbClr val="333333"/>
                </a:solidFill>
                <a:latin typeface="PMingLiU"/>
                <a:cs typeface="PMingLiU"/>
              </a:rPr>
              <a:t>ではなく 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対話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流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れを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重視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した</a:t>
            </a:r>
            <a:r>
              <a:rPr dirty="0" sz="1350" spc="-114">
                <a:solidFill>
                  <a:srgbClr val="333333"/>
                </a:solidFill>
                <a:latin typeface="SimSun"/>
                <a:cs typeface="SimSun"/>
              </a:rPr>
              <a:t>記録</a:t>
            </a:r>
            <a:endParaRPr sz="1350">
              <a:latin typeface="SimSun"/>
              <a:cs typeface="SimSun"/>
            </a:endParaRPr>
          </a:p>
        </p:txBody>
      </p:sp>
      <p:sp>
        <p:nvSpPr>
          <p:cNvPr id="31" name="object 31" descr=""/>
          <p:cNvSpPr/>
          <p:nvPr/>
        </p:nvSpPr>
        <p:spPr>
          <a:xfrm>
            <a:off x="6372223" y="4362449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364" y="57149"/>
                </a:moveTo>
                <a:lnTo>
                  <a:pt x="24785" y="57149"/>
                </a:lnTo>
                <a:lnTo>
                  <a:pt x="21140" y="56424"/>
                </a:lnTo>
                <a:lnTo>
                  <a:pt x="0" y="32364"/>
                </a:lnTo>
                <a:lnTo>
                  <a:pt x="0" y="24785"/>
                </a:lnTo>
                <a:lnTo>
                  <a:pt x="24785" y="0"/>
                </a:lnTo>
                <a:lnTo>
                  <a:pt x="32364" y="0"/>
                </a:lnTo>
                <a:lnTo>
                  <a:pt x="57150" y="28574"/>
                </a:lnTo>
                <a:lnTo>
                  <a:pt x="57149" y="32364"/>
                </a:lnTo>
                <a:lnTo>
                  <a:pt x="32364" y="57149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 descr=""/>
          <p:cNvSpPr txBox="1"/>
          <p:nvPr/>
        </p:nvSpPr>
        <p:spPr>
          <a:xfrm>
            <a:off x="6540500" y="4263262"/>
            <a:ext cx="261175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事実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と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意見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解釈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区別</a:t>
            </a:r>
            <a:r>
              <a:rPr dirty="0" sz="1350" spc="-190">
                <a:solidFill>
                  <a:srgbClr val="333333"/>
                </a:solidFill>
                <a:latin typeface="PMingLiU"/>
                <a:cs typeface="PMingLiU"/>
              </a:rPr>
              <a:t>して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記録</a:t>
            </a:r>
            <a:r>
              <a:rPr dirty="0" sz="1350" spc="-110">
                <a:solidFill>
                  <a:srgbClr val="333333"/>
                </a:solidFill>
                <a:latin typeface="PMingLiU"/>
                <a:cs typeface="PMingLiU"/>
              </a:rPr>
              <a:t>する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33" name="object 33" descr=""/>
          <p:cNvSpPr/>
          <p:nvPr/>
        </p:nvSpPr>
        <p:spPr>
          <a:xfrm>
            <a:off x="6372223" y="4667249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364" y="57149"/>
                </a:moveTo>
                <a:lnTo>
                  <a:pt x="24785" y="57149"/>
                </a:lnTo>
                <a:lnTo>
                  <a:pt x="21140" y="56424"/>
                </a:lnTo>
                <a:lnTo>
                  <a:pt x="0" y="32364"/>
                </a:lnTo>
                <a:lnTo>
                  <a:pt x="0" y="24785"/>
                </a:lnTo>
                <a:lnTo>
                  <a:pt x="24785" y="0"/>
                </a:lnTo>
                <a:lnTo>
                  <a:pt x="32364" y="0"/>
                </a:lnTo>
                <a:lnTo>
                  <a:pt x="57150" y="28574"/>
                </a:lnTo>
                <a:lnTo>
                  <a:pt x="57149" y="32364"/>
                </a:lnTo>
                <a:lnTo>
                  <a:pt x="32364" y="57149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 descr=""/>
          <p:cNvSpPr txBox="1"/>
          <p:nvPr/>
        </p:nvSpPr>
        <p:spPr>
          <a:xfrm>
            <a:off x="6540500" y="4469917"/>
            <a:ext cx="3225800" cy="635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8100"/>
              </a:lnSpc>
              <a:spcBef>
                <a:spcPts val="100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経営者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言葉</a:t>
            </a:r>
            <a:r>
              <a:rPr dirty="0" sz="1350" spc="-185">
                <a:solidFill>
                  <a:srgbClr val="333333"/>
                </a:solidFill>
                <a:latin typeface="PMingLiU"/>
                <a:cs typeface="PMingLiU"/>
              </a:rPr>
              <a:t>そ のままの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「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キーワード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」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をメ</a:t>
            </a:r>
            <a:r>
              <a:rPr dirty="0" sz="1350" spc="-50">
                <a:solidFill>
                  <a:srgbClr val="333333"/>
                </a:solidFill>
                <a:latin typeface="SimSun"/>
                <a:cs typeface="SimSun"/>
              </a:rPr>
              <a:t>モ </a:t>
            </a:r>
            <a:r>
              <a:rPr dirty="0" sz="1300" spc="-100">
                <a:solidFill>
                  <a:srgbClr val="333333"/>
                </a:solidFill>
                <a:latin typeface="Noto Sans JP"/>
                <a:cs typeface="Noto Sans JP"/>
              </a:rPr>
              <a:t>CRM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‧デジタルツールを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活用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した</a:t>
            </a:r>
            <a:r>
              <a:rPr dirty="0" sz="1350" spc="-140">
                <a:solidFill>
                  <a:srgbClr val="333333"/>
                </a:solidFill>
                <a:latin typeface="SimSun"/>
                <a:cs typeface="SimSun"/>
              </a:rPr>
              <a:t>情報共有</a:t>
            </a:r>
            <a:endParaRPr sz="1350">
              <a:latin typeface="SimSun"/>
              <a:cs typeface="SimSun"/>
            </a:endParaRPr>
          </a:p>
        </p:txBody>
      </p:sp>
      <p:sp>
        <p:nvSpPr>
          <p:cNvPr id="35" name="object 35" descr=""/>
          <p:cNvSpPr/>
          <p:nvPr/>
        </p:nvSpPr>
        <p:spPr>
          <a:xfrm>
            <a:off x="6372223" y="4972049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2364" y="57149"/>
                </a:moveTo>
                <a:lnTo>
                  <a:pt x="24785" y="57149"/>
                </a:lnTo>
                <a:lnTo>
                  <a:pt x="21140" y="56424"/>
                </a:lnTo>
                <a:lnTo>
                  <a:pt x="0" y="32363"/>
                </a:lnTo>
                <a:lnTo>
                  <a:pt x="0" y="24785"/>
                </a:lnTo>
                <a:lnTo>
                  <a:pt x="24785" y="0"/>
                </a:lnTo>
                <a:lnTo>
                  <a:pt x="32364" y="0"/>
                </a:lnTo>
                <a:lnTo>
                  <a:pt x="57150" y="28574"/>
                </a:lnTo>
                <a:lnTo>
                  <a:pt x="57149" y="32363"/>
                </a:lnTo>
                <a:lnTo>
                  <a:pt x="32364" y="57149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6" name="object 36" descr=""/>
          <p:cNvGrpSpPr/>
          <p:nvPr/>
        </p:nvGrpSpPr>
        <p:grpSpPr>
          <a:xfrm>
            <a:off x="533399" y="5534024"/>
            <a:ext cx="266700" cy="381000"/>
            <a:chOff x="533399" y="5534024"/>
            <a:chExt cx="266700" cy="381000"/>
          </a:xfrm>
        </p:grpSpPr>
        <p:sp>
          <p:nvSpPr>
            <p:cNvPr id="37" name="object 37" descr=""/>
            <p:cNvSpPr/>
            <p:nvPr/>
          </p:nvSpPr>
          <p:spPr>
            <a:xfrm>
              <a:off x="533399" y="5534024"/>
              <a:ext cx="266700" cy="381000"/>
            </a:xfrm>
            <a:custGeom>
              <a:avLst/>
              <a:gdLst/>
              <a:ahLst/>
              <a:cxnLst/>
              <a:rect l="l" t="t" r="r" b="b"/>
              <a:pathLst>
                <a:path w="266700" h="381000">
                  <a:moveTo>
                    <a:pt x="133349" y="380999"/>
                  </a:moveTo>
                  <a:lnTo>
                    <a:pt x="94639" y="375258"/>
                  </a:lnTo>
                  <a:lnTo>
                    <a:pt x="59264" y="358525"/>
                  </a:lnTo>
                  <a:lnTo>
                    <a:pt x="30267" y="332246"/>
                  </a:lnTo>
                  <a:lnTo>
                    <a:pt x="10150" y="298679"/>
                  </a:lnTo>
                  <a:lnTo>
                    <a:pt x="640" y="260720"/>
                  </a:lnTo>
                  <a:lnTo>
                    <a:pt x="0" y="247649"/>
                  </a:lnTo>
                  <a:lnTo>
                    <a:pt x="0" y="133349"/>
                  </a:lnTo>
                  <a:lnTo>
                    <a:pt x="5740" y="94639"/>
                  </a:lnTo>
                  <a:lnTo>
                    <a:pt x="22473" y="59264"/>
                  </a:lnTo>
                  <a:lnTo>
                    <a:pt x="48752" y="30267"/>
                  </a:lnTo>
                  <a:lnTo>
                    <a:pt x="82319" y="10149"/>
                  </a:lnTo>
                  <a:lnTo>
                    <a:pt x="120279" y="640"/>
                  </a:lnTo>
                  <a:lnTo>
                    <a:pt x="133349" y="0"/>
                  </a:lnTo>
                  <a:lnTo>
                    <a:pt x="139901" y="160"/>
                  </a:lnTo>
                  <a:lnTo>
                    <a:pt x="178267" y="7791"/>
                  </a:lnTo>
                  <a:lnTo>
                    <a:pt x="212793" y="26246"/>
                  </a:lnTo>
                  <a:lnTo>
                    <a:pt x="240453" y="53906"/>
                  </a:lnTo>
                  <a:lnTo>
                    <a:pt x="258908" y="88432"/>
                  </a:lnTo>
                  <a:lnTo>
                    <a:pt x="266539" y="126798"/>
                  </a:lnTo>
                  <a:lnTo>
                    <a:pt x="266699" y="133349"/>
                  </a:lnTo>
                  <a:lnTo>
                    <a:pt x="266699" y="247649"/>
                  </a:lnTo>
                  <a:lnTo>
                    <a:pt x="260959" y="286358"/>
                  </a:lnTo>
                  <a:lnTo>
                    <a:pt x="244226" y="321733"/>
                  </a:lnTo>
                  <a:lnTo>
                    <a:pt x="217947" y="350731"/>
                  </a:lnTo>
                  <a:lnTo>
                    <a:pt x="184380" y="370848"/>
                  </a:lnTo>
                  <a:lnTo>
                    <a:pt x="146420" y="380359"/>
                  </a:lnTo>
                  <a:lnTo>
                    <a:pt x="133349" y="380999"/>
                  </a:lnTo>
                  <a:close/>
                </a:path>
              </a:pathLst>
            </a:custGeom>
            <a:solidFill>
              <a:srgbClr val="FEF2C7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09599" y="5657849"/>
              <a:ext cx="114299" cy="152399"/>
            </a:xfrm>
            <a:prstGeom prst="rect">
              <a:avLst/>
            </a:prstGeom>
          </p:spPr>
        </p:pic>
      </p:grpSp>
      <p:sp>
        <p:nvSpPr>
          <p:cNvPr id="39" name="object 39" descr=""/>
          <p:cNvSpPr txBox="1"/>
          <p:nvPr/>
        </p:nvSpPr>
        <p:spPr>
          <a:xfrm>
            <a:off x="939800" y="5471102"/>
            <a:ext cx="1044194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7100"/>
              </a:lnSpc>
              <a:spcBef>
                <a:spcPts val="100"/>
              </a:spcBef>
            </a:pPr>
            <a:r>
              <a:rPr dirty="0" sz="1400" spc="-210" b="1" i="1">
                <a:solidFill>
                  <a:srgbClr val="4A5462"/>
                </a:solidFill>
                <a:latin typeface="Meiryo"/>
                <a:cs typeface="Meiryo"/>
              </a:rPr>
              <a:t>実践ポイント：</a:t>
            </a:r>
            <a:r>
              <a:rPr dirty="0" sz="1400" spc="-220" i="1">
                <a:solidFill>
                  <a:srgbClr val="4A5462"/>
                </a:solidFill>
                <a:latin typeface="Meiryo"/>
                <a:cs typeface="Meiryo"/>
              </a:rPr>
              <a:t>「経営指導の成果は質問の質で決まる」とも言われます。面談前に質問リストを準備し、核心に迫る</a:t>
            </a:r>
            <a:r>
              <a:rPr dirty="0" sz="1350" spc="-90" i="1">
                <a:solidFill>
                  <a:srgbClr val="4A5462"/>
                </a:solidFill>
                <a:latin typeface="Arial"/>
                <a:cs typeface="Arial"/>
              </a:rPr>
              <a:t>3</a:t>
            </a:r>
            <a:r>
              <a:rPr dirty="0" sz="1400" spc="-210" i="1">
                <a:solidFill>
                  <a:srgbClr val="4A5462"/>
                </a:solidFill>
                <a:latin typeface="Meiryo"/>
                <a:cs typeface="Meiryo"/>
              </a:rPr>
              <a:t>つの質問を必ず用意しておきましょ</a:t>
            </a:r>
            <a:r>
              <a:rPr dirty="0" sz="1400" spc="-229" i="1">
                <a:solidFill>
                  <a:srgbClr val="4A5462"/>
                </a:solidFill>
                <a:latin typeface="Meiryo"/>
                <a:cs typeface="Meiryo"/>
              </a:rPr>
              <a:t>う。面談後は</a:t>
            </a:r>
            <a:r>
              <a:rPr dirty="0" sz="1350" spc="-90" i="1">
                <a:solidFill>
                  <a:srgbClr val="4A5462"/>
                </a:solidFill>
                <a:latin typeface="Arial"/>
                <a:cs typeface="Arial"/>
              </a:rPr>
              <a:t>24</a:t>
            </a:r>
            <a:r>
              <a:rPr dirty="0" sz="1400" spc="-220" i="1">
                <a:solidFill>
                  <a:srgbClr val="4A5462"/>
                </a:solidFill>
                <a:latin typeface="Meiryo"/>
                <a:cs typeface="Meiryo"/>
              </a:rPr>
              <a:t>時間以内に記録を整理し、次回の指導に活かすサイクルを確立しましょう。</a:t>
            </a:r>
            <a:endParaRPr sz="1400">
              <a:latin typeface="Meiryo"/>
              <a:cs typeface="Meiryo"/>
            </a:endParaRPr>
          </a:p>
        </p:txBody>
      </p:sp>
      <p:sp>
        <p:nvSpPr>
          <p:cNvPr id="40" name="object 40" descr=""/>
          <p:cNvSpPr/>
          <p:nvPr/>
        </p:nvSpPr>
        <p:spPr>
          <a:xfrm>
            <a:off x="76199" y="0"/>
            <a:ext cx="12115800" cy="819150"/>
          </a:xfrm>
          <a:custGeom>
            <a:avLst/>
            <a:gdLst/>
            <a:ahLst/>
            <a:cxnLst/>
            <a:rect l="l" t="t" r="r" b="b"/>
            <a:pathLst>
              <a:path w="12115800" h="819150">
                <a:moveTo>
                  <a:pt x="0" y="819149"/>
                </a:moveTo>
                <a:lnTo>
                  <a:pt x="12115799" y="819149"/>
                </a:lnTo>
                <a:lnTo>
                  <a:pt x="12115799" y="0"/>
                </a:lnTo>
                <a:lnTo>
                  <a:pt x="0" y="0"/>
                </a:lnTo>
                <a:lnTo>
                  <a:pt x="0" y="81914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 txBox="1">
            <a:spLocks noGrp="1"/>
          </p:cNvSpPr>
          <p:nvPr>
            <p:ph type="title"/>
          </p:nvPr>
        </p:nvSpPr>
        <p:spPr>
          <a:xfrm>
            <a:off x="368299" y="161797"/>
            <a:ext cx="3556000" cy="4908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-75">
                <a:latin typeface="Noto Sans JP"/>
                <a:cs typeface="Noto Sans JP"/>
              </a:rPr>
              <a:t>2</a:t>
            </a:r>
            <a:r>
              <a:rPr dirty="0" sz="3000" spc="-65">
                <a:latin typeface="Noto Sans JP"/>
                <a:cs typeface="Noto Sans JP"/>
              </a:rPr>
              <a:t>. </a:t>
            </a:r>
            <a:r>
              <a:rPr dirty="0" spc="-210"/>
              <a:t>ヒアリング力の向上</a:t>
            </a:r>
            <a:endParaRPr sz="3000">
              <a:latin typeface="Noto Sans JP"/>
              <a:cs typeface="Noto Sans JP"/>
            </a:endParaRPr>
          </a:p>
        </p:txBody>
      </p:sp>
      <p:sp>
        <p:nvSpPr>
          <p:cNvPr id="42" name="object 42" descr=""/>
          <p:cNvSpPr/>
          <p:nvPr/>
        </p:nvSpPr>
        <p:spPr>
          <a:xfrm>
            <a:off x="0" y="0"/>
            <a:ext cx="76200" cy="819150"/>
          </a:xfrm>
          <a:custGeom>
            <a:avLst/>
            <a:gdLst/>
            <a:ahLst/>
            <a:cxnLst/>
            <a:rect l="l" t="t" r="r" b="b"/>
            <a:pathLst>
              <a:path w="76200" h="819150">
                <a:moveTo>
                  <a:pt x="76199" y="819149"/>
                </a:moveTo>
                <a:lnTo>
                  <a:pt x="0" y="819149"/>
                </a:lnTo>
                <a:lnTo>
                  <a:pt x="0" y="0"/>
                </a:lnTo>
                <a:lnTo>
                  <a:pt x="76199" y="0"/>
                </a:lnTo>
                <a:lnTo>
                  <a:pt x="76199" y="81914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 descr=""/>
          <p:cNvSpPr/>
          <p:nvPr/>
        </p:nvSpPr>
        <p:spPr>
          <a:xfrm>
            <a:off x="0" y="6762749"/>
            <a:ext cx="12192000" cy="95250"/>
          </a:xfrm>
          <a:custGeom>
            <a:avLst/>
            <a:gdLst/>
            <a:ahLst/>
            <a:cxnLst/>
            <a:rect l="l" t="t" r="r" b="b"/>
            <a:pathLst>
              <a:path w="12192000" h="95250">
                <a:moveTo>
                  <a:pt x="12191999" y="95249"/>
                </a:moveTo>
                <a:lnTo>
                  <a:pt x="0" y="95249"/>
                </a:lnTo>
                <a:lnTo>
                  <a:pt x="0" y="0"/>
                </a:lnTo>
                <a:lnTo>
                  <a:pt x="12191999" y="0"/>
                </a:lnTo>
                <a:lnTo>
                  <a:pt x="12191999" y="9524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44" name="object 44" descr=""/>
          <p:cNvGrpSpPr/>
          <p:nvPr/>
        </p:nvGrpSpPr>
        <p:grpSpPr>
          <a:xfrm>
            <a:off x="10706099" y="6343649"/>
            <a:ext cx="1295400" cy="323850"/>
            <a:chOff x="10706099" y="6343649"/>
            <a:chExt cx="1295400" cy="323850"/>
          </a:xfrm>
        </p:grpSpPr>
        <p:sp>
          <p:nvSpPr>
            <p:cNvPr id="45" name="object 45" descr=""/>
            <p:cNvSpPr/>
            <p:nvPr/>
          </p:nvSpPr>
          <p:spPr>
            <a:xfrm>
              <a:off x="10706099" y="6343649"/>
              <a:ext cx="1295400" cy="323850"/>
            </a:xfrm>
            <a:custGeom>
              <a:avLst/>
              <a:gdLst/>
              <a:ahLst/>
              <a:cxnLst/>
              <a:rect l="l" t="t" r="r" b="b"/>
              <a:pathLst>
                <a:path w="1295400" h="323850">
                  <a:moveTo>
                    <a:pt x="1262352" y="323849"/>
                  </a:moveTo>
                  <a:lnTo>
                    <a:pt x="33047" y="323849"/>
                  </a:lnTo>
                  <a:lnTo>
                    <a:pt x="28187" y="322883"/>
                  </a:lnTo>
                  <a:lnTo>
                    <a:pt x="966" y="295662"/>
                  </a:lnTo>
                  <a:lnTo>
                    <a:pt x="0" y="290802"/>
                  </a:lnTo>
                  <a:lnTo>
                    <a:pt x="0" y="285749"/>
                  </a:lnTo>
                  <a:lnTo>
                    <a:pt x="0" y="33047"/>
                  </a:lnTo>
                  <a:lnTo>
                    <a:pt x="28187" y="966"/>
                  </a:lnTo>
                  <a:lnTo>
                    <a:pt x="33047" y="0"/>
                  </a:lnTo>
                  <a:lnTo>
                    <a:pt x="1262352" y="0"/>
                  </a:lnTo>
                  <a:lnTo>
                    <a:pt x="1294433" y="28187"/>
                  </a:lnTo>
                  <a:lnTo>
                    <a:pt x="1295399" y="33047"/>
                  </a:lnTo>
                  <a:lnTo>
                    <a:pt x="1295399" y="290802"/>
                  </a:lnTo>
                  <a:lnTo>
                    <a:pt x="1267212" y="322883"/>
                  </a:lnTo>
                  <a:lnTo>
                    <a:pt x="1262352" y="32384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6" name="object 46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820399" y="6438899"/>
              <a:ext cx="133349" cy="133349"/>
            </a:xfrm>
            <a:prstGeom prst="rect">
              <a:avLst/>
            </a:prstGeom>
          </p:spPr>
        </p:pic>
      </p:grpSp>
      <p:sp>
        <p:nvSpPr>
          <p:cNvPr id="47" name="object 4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00"/>
              </a:lnSpc>
            </a:pPr>
            <a:r>
              <a:rPr dirty="0" spc="-95"/>
              <a:t>Genspark</a:t>
            </a:r>
            <a:r>
              <a:rPr dirty="0" spc="-10"/>
              <a:t> </a:t>
            </a:r>
            <a:r>
              <a:rPr dirty="0" sz="1000" spc="-85">
                <a:latin typeface="SimSun"/>
                <a:cs typeface="SimSun"/>
              </a:rPr>
              <a:t>で作成</a:t>
            </a:r>
            <a:endParaRPr sz="1000">
              <a:latin typeface="SimSun"/>
              <a:cs typeface="SimSu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80999" y="7400924"/>
            <a:ext cx="11430000" cy="9525"/>
          </a:xfrm>
          <a:custGeom>
            <a:avLst/>
            <a:gdLst/>
            <a:ahLst/>
            <a:cxnLst/>
            <a:rect l="l" t="t" r="r" b="b"/>
            <a:pathLst>
              <a:path w="11430000" h="9525">
                <a:moveTo>
                  <a:pt x="11429999" y="9524"/>
                </a:moveTo>
                <a:lnTo>
                  <a:pt x="0" y="9524"/>
                </a:lnTo>
                <a:lnTo>
                  <a:pt x="0" y="0"/>
                </a:lnTo>
                <a:lnTo>
                  <a:pt x="11429999" y="0"/>
                </a:lnTo>
                <a:lnTo>
                  <a:pt x="11429999" y="9524"/>
                </a:lnTo>
                <a:close/>
              </a:path>
            </a:pathLst>
          </a:custGeom>
          <a:solidFill>
            <a:srgbClr val="E4E7E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80999" y="1009649"/>
            <a:ext cx="47625" cy="342900"/>
          </a:xfrm>
          <a:custGeom>
            <a:avLst/>
            <a:gdLst/>
            <a:ahLst/>
            <a:cxnLst/>
            <a:rect l="l" t="t" r="r" b="b"/>
            <a:pathLst>
              <a:path w="47625" h="342900">
                <a:moveTo>
                  <a:pt x="47624" y="342899"/>
                </a:moveTo>
                <a:lnTo>
                  <a:pt x="0" y="342899"/>
                </a:lnTo>
                <a:lnTo>
                  <a:pt x="0" y="0"/>
                </a:lnTo>
                <a:lnTo>
                  <a:pt x="47624" y="0"/>
                </a:lnTo>
                <a:lnTo>
                  <a:pt x="47624" y="34289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80999" y="1504949"/>
            <a:ext cx="38100" cy="790575"/>
          </a:xfrm>
          <a:custGeom>
            <a:avLst/>
            <a:gdLst/>
            <a:ahLst/>
            <a:cxnLst/>
            <a:rect l="l" t="t" r="r" b="b"/>
            <a:pathLst>
              <a:path w="38100" h="790575">
                <a:moveTo>
                  <a:pt x="38099" y="790574"/>
                </a:moveTo>
                <a:lnTo>
                  <a:pt x="0" y="790574"/>
                </a:lnTo>
                <a:lnTo>
                  <a:pt x="0" y="0"/>
                </a:lnTo>
                <a:lnTo>
                  <a:pt x="38099" y="0"/>
                </a:lnTo>
                <a:lnTo>
                  <a:pt x="38099" y="7905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80999" y="2447924"/>
            <a:ext cx="38100" cy="790575"/>
          </a:xfrm>
          <a:custGeom>
            <a:avLst/>
            <a:gdLst/>
            <a:ahLst/>
            <a:cxnLst/>
            <a:rect l="l" t="t" r="r" b="b"/>
            <a:pathLst>
              <a:path w="38100" h="790575">
                <a:moveTo>
                  <a:pt x="38099" y="790574"/>
                </a:moveTo>
                <a:lnTo>
                  <a:pt x="0" y="790574"/>
                </a:lnTo>
                <a:lnTo>
                  <a:pt x="0" y="0"/>
                </a:lnTo>
                <a:lnTo>
                  <a:pt x="38099" y="0"/>
                </a:lnTo>
                <a:lnTo>
                  <a:pt x="38099" y="7905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380999" y="3390899"/>
            <a:ext cx="38100" cy="790575"/>
          </a:xfrm>
          <a:custGeom>
            <a:avLst/>
            <a:gdLst/>
            <a:ahLst/>
            <a:cxnLst/>
            <a:rect l="l" t="t" r="r" b="b"/>
            <a:pathLst>
              <a:path w="38100" h="790575">
                <a:moveTo>
                  <a:pt x="38099" y="790574"/>
                </a:moveTo>
                <a:lnTo>
                  <a:pt x="0" y="790574"/>
                </a:lnTo>
                <a:lnTo>
                  <a:pt x="0" y="0"/>
                </a:lnTo>
                <a:lnTo>
                  <a:pt x="38099" y="0"/>
                </a:lnTo>
                <a:lnTo>
                  <a:pt x="38099" y="7905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380999" y="4371974"/>
            <a:ext cx="47625" cy="342900"/>
          </a:xfrm>
          <a:custGeom>
            <a:avLst/>
            <a:gdLst/>
            <a:ahLst/>
            <a:cxnLst/>
            <a:rect l="l" t="t" r="r" b="b"/>
            <a:pathLst>
              <a:path w="47625" h="342900">
                <a:moveTo>
                  <a:pt x="47624" y="342899"/>
                </a:moveTo>
                <a:lnTo>
                  <a:pt x="0" y="342899"/>
                </a:lnTo>
                <a:lnTo>
                  <a:pt x="0" y="0"/>
                </a:lnTo>
                <a:lnTo>
                  <a:pt x="47624" y="0"/>
                </a:lnTo>
                <a:lnTo>
                  <a:pt x="47624" y="34289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380999" y="4867274"/>
          <a:ext cx="5676900" cy="12928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90625"/>
                <a:gridCol w="2200275"/>
                <a:gridCol w="2200275"/>
              </a:tblGrid>
              <a:tr h="323215"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150" spc="-80" b="1">
                          <a:solidFill>
                            <a:srgbClr val="333333"/>
                          </a:solidFill>
                          <a:latin typeface="BIZ UDPGothic"/>
                          <a:cs typeface="BIZ UDPGothic"/>
                        </a:rPr>
                        <a:t>業種</a:t>
                      </a:r>
                      <a:endParaRPr sz="1150">
                        <a:latin typeface="BIZ UDPGothic"/>
                        <a:cs typeface="BIZ UDPGothic"/>
                      </a:endParaRPr>
                    </a:p>
                  </a:txBody>
                  <a:tcPr marL="0" marR="0" marB="0" marT="67945">
                    <a:lnL w="9525">
                      <a:solidFill>
                        <a:srgbClr val="CCCCCC"/>
                      </a:solidFill>
                      <a:prstDash val="solid"/>
                    </a:lnL>
                    <a:lnR w="9525">
                      <a:solidFill>
                        <a:srgbClr val="CCCCCC"/>
                      </a:solidFill>
                      <a:prstDash val="solid"/>
                    </a:lnR>
                    <a:lnT w="9525">
                      <a:solidFill>
                        <a:srgbClr val="CCCCCC"/>
                      </a:solidFill>
                      <a:prstDash val="solid"/>
                    </a:lnT>
                    <a:lnB w="9525">
                      <a:solidFill>
                        <a:srgbClr val="CCCCCC"/>
                      </a:solidFill>
                      <a:prstDash val="solid"/>
                    </a:lnB>
                    <a:solidFill>
                      <a:srgbClr val="E8F0F7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150" spc="-100" b="1">
                          <a:solidFill>
                            <a:srgbClr val="333333"/>
                          </a:solidFill>
                          <a:latin typeface="BIZ UDPGothic"/>
                          <a:cs typeface="BIZ UDPGothic"/>
                        </a:rPr>
                        <a:t>重要指標例</a:t>
                      </a:r>
                      <a:endParaRPr sz="1150">
                        <a:latin typeface="BIZ UDPGothic"/>
                        <a:cs typeface="BIZ UDPGothic"/>
                      </a:endParaRPr>
                    </a:p>
                  </a:txBody>
                  <a:tcPr marL="0" marR="0" marB="0" marT="67945">
                    <a:lnL w="9525">
                      <a:solidFill>
                        <a:srgbClr val="CCCCCC"/>
                      </a:solidFill>
                      <a:prstDash val="solid"/>
                    </a:lnL>
                    <a:lnR w="9525">
                      <a:solidFill>
                        <a:srgbClr val="CCCCCC"/>
                      </a:solidFill>
                      <a:prstDash val="solid"/>
                    </a:lnR>
                    <a:lnT w="9525">
                      <a:solidFill>
                        <a:srgbClr val="CCCCCC"/>
                      </a:solidFill>
                      <a:prstDash val="solid"/>
                    </a:lnT>
                    <a:lnB w="9525">
                      <a:solidFill>
                        <a:srgbClr val="CCCCCC"/>
                      </a:solidFill>
                      <a:prstDash val="solid"/>
                    </a:lnB>
                    <a:solidFill>
                      <a:srgbClr val="E8F0F7"/>
                    </a:solidFill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150" spc="-90" b="1">
                          <a:solidFill>
                            <a:srgbClr val="333333"/>
                          </a:solidFill>
                          <a:latin typeface="BIZ UDPGothic"/>
                          <a:cs typeface="BIZ UDPGothic"/>
                        </a:rPr>
                        <a:t>標準値</a:t>
                      </a:r>
                      <a:endParaRPr sz="1150">
                        <a:latin typeface="BIZ UDPGothic"/>
                        <a:cs typeface="BIZ UDPGothic"/>
                      </a:endParaRPr>
                    </a:p>
                  </a:txBody>
                  <a:tcPr marL="0" marR="0" marB="0" marT="67945">
                    <a:lnL w="9525">
                      <a:solidFill>
                        <a:srgbClr val="CCCCCC"/>
                      </a:solidFill>
                      <a:prstDash val="solid"/>
                    </a:lnL>
                    <a:lnR w="9525">
                      <a:solidFill>
                        <a:srgbClr val="CCCCCC"/>
                      </a:solidFill>
                      <a:prstDash val="solid"/>
                    </a:lnR>
                    <a:lnT w="9525">
                      <a:solidFill>
                        <a:srgbClr val="CCCCCC"/>
                      </a:solidFill>
                      <a:prstDash val="solid"/>
                    </a:lnT>
                    <a:lnB w="9525">
                      <a:solidFill>
                        <a:srgbClr val="CCCCCC"/>
                      </a:solidFill>
                      <a:prstDash val="solid"/>
                    </a:lnB>
                    <a:solidFill>
                      <a:srgbClr val="E8F0F7"/>
                    </a:solidFill>
                  </a:tcPr>
                </a:tc>
              </a:tr>
              <a:tr h="323215"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150" spc="-90">
                          <a:solidFill>
                            <a:srgbClr val="333333"/>
                          </a:solidFill>
                          <a:latin typeface="SimSun"/>
                          <a:cs typeface="SimSun"/>
                        </a:rPr>
                        <a:t>小売業</a:t>
                      </a:r>
                      <a:endParaRPr sz="1150">
                        <a:latin typeface="SimSun"/>
                        <a:cs typeface="SimSun"/>
                      </a:endParaRPr>
                    </a:p>
                  </a:txBody>
                  <a:tcPr marL="0" marR="0" marB="0" marT="67945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CCCCCC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150" spc="-110">
                          <a:solidFill>
                            <a:srgbClr val="333333"/>
                          </a:solidFill>
                          <a:latin typeface="SimSun"/>
                          <a:cs typeface="SimSun"/>
                        </a:rPr>
                        <a:t>商品回転率</a:t>
                      </a:r>
                      <a:r>
                        <a:rPr dirty="0" sz="1150" spc="-110">
                          <a:solidFill>
                            <a:srgbClr val="333333"/>
                          </a:solidFill>
                          <a:latin typeface="PMingLiU"/>
                          <a:cs typeface="PMingLiU"/>
                        </a:rPr>
                        <a:t>‧</a:t>
                      </a:r>
                      <a:r>
                        <a:rPr dirty="0" sz="1150" spc="-90">
                          <a:solidFill>
                            <a:srgbClr val="333333"/>
                          </a:solidFill>
                          <a:latin typeface="SimSun"/>
                          <a:cs typeface="SimSun"/>
                        </a:rPr>
                        <a:t>坪効率</a:t>
                      </a:r>
                      <a:endParaRPr sz="1150">
                        <a:latin typeface="SimSun"/>
                        <a:cs typeface="SimSun"/>
                      </a:endParaRPr>
                    </a:p>
                  </a:txBody>
                  <a:tcPr marL="0" marR="0" marB="0" marT="67945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CCCCCC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150" spc="-70">
                          <a:solidFill>
                            <a:srgbClr val="333333"/>
                          </a:solidFill>
                          <a:latin typeface="Noto Sans JP"/>
                          <a:cs typeface="Noto Sans JP"/>
                        </a:rPr>
                        <a:t>12</a:t>
                      </a:r>
                      <a:r>
                        <a:rPr dirty="0" sz="1150" spc="-110">
                          <a:solidFill>
                            <a:srgbClr val="333333"/>
                          </a:solidFill>
                          <a:latin typeface="SimSun"/>
                          <a:cs typeface="SimSun"/>
                        </a:rPr>
                        <a:t>回転</a:t>
                      </a:r>
                      <a:r>
                        <a:rPr dirty="0" sz="1150" spc="-50">
                          <a:solidFill>
                            <a:srgbClr val="333333"/>
                          </a:solidFill>
                          <a:latin typeface="Noto Sans JP"/>
                          <a:cs typeface="Noto Sans JP"/>
                        </a:rPr>
                        <a:t>/</a:t>
                      </a:r>
                      <a:r>
                        <a:rPr dirty="0" sz="1150" spc="-110">
                          <a:solidFill>
                            <a:srgbClr val="333333"/>
                          </a:solidFill>
                          <a:latin typeface="SimSun"/>
                          <a:cs typeface="SimSun"/>
                        </a:rPr>
                        <a:t>年</a:t>
                      </a:r>
                      <a:r>
                        <a:rPr dirty="0" sz="1150" spc="-85">
                          <a:solidFill>
                            <a:srgbClr val="333333"/>
                          </a:solidFill>
                          <a:latin typeface="PMingLiU"/>
                          <a:cs typeface="PMingLiU"/>
                        </a:rPr>
                        <a:t>‧</a:t>
                      </a:r>
                      <a:r>
                        <a:rPr dirty="0" sz="1150" spc="-85">
                          <a:solidFill>
                            <a:srgbClr val="333333"/>
                          </a:solidFill>
                          <a:latin typeface="Noto Sans JP"/>
                          <a:cs typeface="Noto Sans JP"/>
                        </a:rPr>
                        <a:t>80</a:t>
                      </a:r>
                      <a:r>
                        <a:rPr dirty="0" sz="1150" spc="-110">
                          <a:solidFill>
                            <a:srgbClr val="333333"/>
                          </a:solidFill>
                          <a:latin typeface="SimSun"/>
                          <a:cs typeface="SimSun"/>
                        </a:rPr>
                        <a:t>万円</a:t>
                      </a:r>
                      <a:r>
                        <a:rPr dirty="0" sz="1150" spc="-50">
                          <a:solidFill>
                            <a:srgbClr val="333333"/>
                          </a:solidFill>
                          <a:latin typeface="Noto Sans JP"/>
                          <a:cs typeface="Noto Sans JP"/>
                        </a:rPr>
                        <a:t>/</a:t>
                      </a:r>
                      <a:r>
                        <a:rPr dirty="0" sz="1150" spc="-50">
                          <a:solidFill>
                            <a:srgbClr val="333333"/>
                          </a:solidFill>
                          <a:latin typeface="SimSun"/>
                          <a:cs typeface="SimSun"/>
                        </a:rPr>
                        <a:t>坪</a:t>
                      </a:r>
                      <a:endParaRPr sz="1150">
                        <a:latin typeface="SimSun"/>
                        <a:cs typeface="SimSun"/>
                      </a:endParaRPr>
                    </a:p>
                  </a:txBody>
                  <a:tcPr marL="0" marR="0" marB="0" marT="67945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CCCCCC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</a:tcPr>
                </a:tc>
              </a:tr>
              <a:tr h="323215"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150" spc="-90">
                          <a:solidFill>
                            <a:srgbClr val="333333"/>
                          </a:solidFill>
                          <a:latin typeface="SimSun"/>
                          <a:cs typeface="SimSun"/>
                        </a:rPr>
                        <a:t>製造業</a:t>
                      </a:r>
                      <a:endParaRPr sz="1150">
                        <a:latin typeface="SimSun"/>
                        <a:cs typeface="SimSun"/>
                      </a:endParaRPr>
                    </a:p>
                  </a:txBody>
                  <a:tcPr marL="0" marR="0" marB="0" marT="67945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DDDDDD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150" spc="-110">
                          <a:solidFill>
                            <a:srgbClr val="333333"/>
                          </a:solidFill>
                          <a:latin typeface="SimSun"/>
                          <a:cs typeface="SimSun"/>
                        </a:rPr>
                        <a:t>原価率</a:t>
                      </a:r>
                      <a:r>
                        <a:rPr dirty="0" sz="1150" spc="-110">
                          <a:solidFill>
                            <a:srgbClr val="333333"/>
                          </a:solidFill>
                          <a:latin typeface="PMingLiU"/>
                          <a:cs typeface="PMingLiU"/>
                        </a:rPr>
                        <a:t>‧</a:t>
                      </a:r>
                      <a:r>
                        <a:rPr dirty="0" sz="1150" spc="-90">
                          <a:solidFill>
                            <a:srgbClr val="333333"/>
                          </a:solidFill>
                          <a:latin typeface="SimSun"/>
                          <a:cs typeface="SimSun"/>
                        </a:rPr>
                        <a:t>稼働率</a:t>
                      </a:r>
                      <a:endParaRPr sz="1150">
                        <a:latin typeface="SimSun"/>
                        <a:cs typeface="SimSun"/>
                      </a:endParaRPr>
                    </a:p>
                  </a:txBody>
                  <a:tcPr marL="0" marR="0" marB="0" marT="67945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DDDDDD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150" spc="-10">
                          <a:solidFill>
                            <a:srgbClr val="333333"/>
                          </a:solidFill>
                          <a:latin typeface="Noto Sans JP"/>
                          <a:cs typeface="Noto Sans JP"/>
                        </a:rPr>
                        <a:t>65%</a:t>
                      </a:r>
                      <a:r>
                        <a:rPr dirty="0" sz="1150" spc="-10">
                          <a:solidFill>
                            <a:srgbClr val="333333"/>
                          </a:solidFill>
                          <a:latin typeface="PMingLiU"/>
                          <a:cs typeface="PMingLiU"/>
                        </a:rPr>
                        <a:t>‧</a:t>
                      </a:r>
                      <a:r>
                        <a:rPr dirty="0" sz="1150" spc="-10">
                          <a:solidFill>
                            <a:srgbClr val="333333"/>
                          </a:solidFill>
                          <a:latin typeface="Noto Sans JP"/>
                          <a:cs typeface="Noto Sans JP"/>
                        </a:rPr>
                        <a:t>85%</a:t>
                      </a:r>
                      <a:endParaRPr sz="1150">
                        <a:latin typeface="Noto Sans JP"/>
                        <a:cs typeface="Noto Sans JP"/>
                      </a:endParaRPr>
                    </a:p>
                  </a:txBody>
                  <a:tcPr marL="0" marR="0" marB="0" marT="67945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DDDDDD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</a:tcPr>
                </a:tc>
              </a:tr>
              <a:tr h="323215"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150" spc="-110">
                          <a:solidFill>
                            <a:srgbClr val="333333"/>
                          </a:solidFill>
                          <a:latin typeface="PMingLiU"/>
                          <a:cs typeface="PMingLiU"/>
                        </a:rPr>
                        <a:t>サービス</a:t>
                      </a:r>
                      <a:r>
                        <a:rPr dirty="0" sz="1150" spc="-50">
                          <a:solidFill>
                            <a:srgbClr val="333333"/>
                          </a:solidFill>
                          <a:latin typeface="SimSun"/>
                          <a:cs typeface="SimSun"/>
                        </a:rPr>
                        <a:t>業</a:t>
                      </a:r>
                      <a:endParaRPr sz="1150">
                        <a:latin typeface="SimSun"/>
                        <a:cs typeface="SimSun"/>
                      </a:endParaRPr>
                    </a:p>
                  </a:txBody>
                  <a:tcPr marL="0" marR="0" marB="0" marT="67945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DDDDDD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150" spc="-110">
                          <a:solidFill>
                            <a:srgbClr val="333333"/>
                          </a:solidFill>
                          <a:latin typeface="SimSun"/>
                          <a:cs typeface="SimSun"/>
                        </a:rPr>
                        <a:t>労働分配率</a:t>
                      </a:r>
                      <a:r>
                        <a:rPr dirty="0" sz="1150" spc="-110">
                          <a:solidFill>
                            <a:srgbClr val="333333"/>
                          </a:solidFill>
                          <a:latin typeface="PMingLiU"/>
                          <a:cs typeface="PMingLiU"/>
                        </a:rPr>
                        <a:t>‧</a:t>
                      </a:r>
                      <a:r>
                        <a:rPr dirty="0" sz="1150" spc="-100">
                          <a:solidFill>
                            <a:srgbClr val="333333"/>
                          </a:solidFill>
                          <a:latin typeface="SimSun"/>
                          <a:cs typeface="SimSun"/>
                        </a:rPr>
                        <a:t>顧客単価</a:t>
                      </a:r>
                      <a:endParaRPr sz="1150">
                        <a:latin typeface="SimSun"/>
                        <a:cs typeface="SimSun"/>
                      </a:endParaRPr>
                    </a:p>
                  </a:txBody>
                  <a:tcPr marL="0" marR="0" marB="0" marT="67945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DDDDDD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dirty="0" sz="1150" spc="-80">
                          <a:solidFill>
                            <a:srgbClr val="333333"/>
                          </a:solidFill>
                          <a:latin typeface="Noto Sans JP"/>
                          <a:cs typeface="Noto Sans JP"/>
                        </a:rPr>
                        <a:t>50%</a:t>
                      </a:r>
                      <a:r>
                        <a:rPr dirty="0" sz="1150" spc="-110">
                          <a:solidFill>
                            <a:srgbClr val="333333"/>
                          </a:solidFill>
                          <a:latin typeface="SimSun"/>
                          <a:cs typeface="SimSun"/>
                        </a:rPr>
                        <a:t>前後</a:t>
                      </a:r>
                      <a:r>
                        <a:rPr dirty="0" sz="1150" spc="-110">
                          <a:solidFill>
                            <a:srgbClr val="333333"/>
                          </a:solidFill>
                          <a:latin typeface="PMingLiU"/>
                          <a:cs typeface="PMingLiU"/>
                        </a:rPr>
                        <a:t>‧</a:t>
                      </a:r>
                      <a:r>
                        <a:rPr dirty="0" sz="1150" spc="-110">
                          <a:solidFill>
                            <a:srgbClr val="333333"/>
                          </a:solidFill>
                          <a:latin typeface="SimSun"/>
                          <a:cs typeface="SimSun"/>
                        </a:rPr>
                        <a:t>業種</a:t>
                      </a:r>
                      <a:r>
                        <a:rPr dirty="0" sz="1150" spc="-105">
                          <a:solidFill>
                            <a:srgbClr val="333333"/>
                          </a:solidFill>
                          <a:latin typeface="PMingLiU"/>
                          <a:cs typeface="PMingLiU"/>
                        </a:rPr>
                        <a:t>による</a:t>
                      </a:r>
                      <a:endParaRPr sz="1150">
                        <a:latin typeface="PMingLiU"/>
                        <a:cs typeface="PMingLiU"/>
                      </a:endParaRPr>
                    </a:p>
                  </a:txBody>
                  <a:tcPr marL="0" marR="0" marB="0" marT="67945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DDDDDD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530225" y="1005332"/>
            <a:ext cx="231140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195" b="1">
                <a:solidFill>
                  <a:srgbClr val="093767"/>
                </a:solidFill>
                <a:latin typeface="BIZ UDPGothic"/>
                <a:cs typeface="BIZ UDPGothic"/>
              </a:rPr>
              <a:t>財務三表の読み解き方</a:t>
            </a:r>
            <a:endParaRPr sz="2000">
              <a:latin typeface="BIZ UDPGothic"/>
              <a:cs typeface="BIZ UDPGothic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8800" y="1382250"/>
            <a:ext cx="5341620" cy="913130"/>
          </a:xfrm>
          <a:prstGeom prst="rect">
            <a:avLst/>
          </a:prstGeom>
        </p:spPr>
        <p:txBody>
          <a:bodyPr wrap="square" lIns="0" tIns="132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40"/>
              </a:spcBef>
            </a:pPr>
            <a:r>
              <a:rPr dirty="0" sz="1500" spc="-150" b="1">
                <a:solidFill>
                  <a:srgbClr val="093767"/>
                </a:solidFill>
                <a:latin typeface="BIZ UDPGothic"/>
                <a:cs typeface="BIZ UDPGothic"/>
              </a:rPr>
              <a:t>貸借対照表</a:t>
            </a:r>
            <a:r>
              <a:rPr dirty="0" sz="1500" spc="185" b="1">
                <a:solidFill>
                  <a:srgbClr val="093767"/>
                </a:solidFill>
                <a:latin typeface="BIZ UDPGothic"/>
                <a:cs typeface="BIZ UDPGothic"/>
              </a:rPr>
              <a:t>（</a:t>
            </a:r>
            <a:r>
              <a:rPr dirty="0" sz="1500" spc="185" b="1">
                <a:solidFill>
                  <a:srgbClr val="093767"/>
                </a:solidFill>
                <a:latin typeface="Noto Sans JP"/>
                <a:cs typeface="Noto Sans JP"/>
              </a:rPr>
              <a:t>B/S</a:t>
            </a:r>
            <a:r>
              <a:rPr dirty="0" sz="1500" spc="185" b="1">
                <a:solidFill>
                  <a:srgbClr val="093767"/>
                </a:solidFill>
                <a:latin typeface="BIZ UDPGothic"/>
                <a:cs typeface="BIZ UDPGothic"/>
              </a:rPr>
              <a:t>）</a:t>
            </a:r>
            <a:r>
              <a:rPr dirty="0" sz="1500" spc="-120" b="1">
                <a:solidFill>
                  <a:srgbClr val="093767"/>
                </a:solidFill>
                <a:latin typeface="BIZ UDPGothic"/>
                <a:cs typeface="BIZ UDPGothic"/>
              </a:rPr>
              <a:t>の見方</a:t>
            </a:r>
            <a:endParaRPr sz="1500">
              <a:latin typeface="BIZ UDPGothic"/>
              <a:cs typeface="BIZ UDPGothic"/>
            </a:endParaRPr>
          </a:p>
          <a:p>
            <a:pPr marL="12700" marR="5080">
              <a:lnSpc>
                <a:spcPct val="111100"/>
              </a:lnSpc>
              <a:spcBef>
                <a:spcPts val="64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資産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負債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純資産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のバランスから 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企業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財政状態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読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み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取</a:t>
            </a:r>
            <a:r>
              <a:rPr dirty="0" sz="1350" spc="-200">
                <a:solidFill>
                  <a:srgbClr val="333333"/>
                </a:solidFill>
                <a:latin typeface="PMingLiU"/>
                <a:cs typeface="PMingLiU"/>
              </a:rPr>
              <a:t>ります。</a:t>
            </a:r>
            <a:r>
              <a:rPr dirty="0" sz="1350" spc="-140">
                <a:solidFill>
                  <a:srgbClr val="333333"/>
                </a:solidFill>
                <a:latin typeface="SimSun"/>
                <a:cs typeface="SimSun"/>
              </a:rPr>
              <a:t>運転資本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や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固定長期適合率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などの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指標</a:t>
            </a:r>
            <a:r>
              <a:rPr dirty="0" sz="1350" spc="-160">
                <a:solidFill>
                  <a:srgbClr val="333333"/>
                </a:solidFill>
                <a:latin typeface="PMingLiU"/>
                <a:cs typeface="PMingLiU"/>
              </a:rPr>
              <a:t>から 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財務健全性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判断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しましょう。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8800" y="2325225"/>
            <a:ext cx="5360035" cy="913130"/>
          </a:xfrm>
          <a:prstGeom prst="rect">
            <a:avLst/>
          </a:prstGeom>
        </p:spPr>
        <p:txBody>
          <a:bodyPr wrap="square" lIns="0" tIns="132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40"/>
              </a:spcBef>
            </a:pPr>
            <a:r>
              <a:rPr dirty="0" sz="1500" spc="-150" b="1">
                <a:solidFill>
                  <a:srgbClr val="093767"/>
                </a:solidFill>
                <a:latin typeface="BIZ UDPGothic"/>
                <a:cs typeface="BIZ UDPGothic"/>
              </a:rPr>
              <a:t>損益計算書</a:t>
            </a:r>
            <a:r>
              <a:rPr dirty="0" sz="1500" spc="165" b="1">
                <a:solidFill>
                  <a:srgbClr val="093767"/>
                </a:solidFill>
                <a:latin typeface="BIZ UDPGothic"/>
                <a:cs typeface="BIZ UDPGothic"/>
              </a:rPr>
              <a:t>（</a:t>
            </a:r>
            <a:r>
              <a:rPr dirty="0" sz="1500" spc="165" b="1">
                <a:solidFill>
                  <a:srgbClr val="093767"/>
                </a:solidFill>
                <a:latin typeface="Noto Sans JP"/>
                <a:cs typeface="Noto Sans JP"/>
              </a:rPr>
              <a:t>P/L</a:t>
            </a:r>
            <a:r>
              <a:rPr dirty="0" sz="1500" spc="165" b="1">
                <a:solidFill>
                  <a:srgbClr val="093767"/>
                </a:solidFill>
                <a:latin typeface="BIZ UDPGothic"/>
                <a:cs typeface="BIZ UDPGothic"/>
              </a:rPr>
              <a:t>）</a:t>
            </a:r>
            <a:r>
              <a:rPr dirty="0" sz="1500" spc="-120" b="1">
                <a:solidFill>
                  <a:srgbClr val="093767"/>
                </a:solidFill>
                <a:latin typeface="BIZ UDPGothic"/>
                <a:cs typeface="BIZ UDPGothic"/>
              </a:rPr>
              <a:t>の分析</a:t>
            </a:r>
            <a:endParaRPr sz="1500">
              <a:latin typeface="BIZ UDPGothic"/>
              <a:cs typeface="BIZ UDPGothic"/>
            </a:endParaRPr>
          </a:p>
          <a:p>
            <a:pPr marL="12700" marR="5080">
              <a:lnSpc>
                <a:spcPct val="111100"/>
              </a:lnSpc>
              <a:spcBef>
                <a:spcPts val="64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売上高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対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する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各利益率（粗利率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営業利益率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経常利益率）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注目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し、</a:t>
            </a:r>
            <a:r>
              <a:rPr dirty="0" sz="1350" spc="-110">
                <a:solidFill>
                  <a:srgbClr val="333333"/>
                </a:solidFill>
                <a:latin typeface="SimSun"/>
                <a:cs typeface="SimSun"/>
              </a:rPr>
              <a:t>収益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構造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改善点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見</a:t>
            </a:r>
            <a:r>
              <a:rPr dirty="0" sz="1350" spc="-195">
                <a:solidFill>
                  <a:srgbClr val="333333"/>
                </a:solidFill>
                <a:latin typeface="PMingLiU"/>
                <a:cs typeface="PMingLiU"/>
              </a:rPr>
              <a:t>つけます。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前年比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や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業界平均</a:t>
            </a:r>
            <a:r>
              <a:rPr dirty="0" sz="1350" spc="-180">
                <a:solidFill>
                  <a:srgbClr val="333333"/>
                </a:solidFill>
                <a:latin typeface="PMingLiU"/>
                <a:cs typeface="PMingLiU"/>
              </a:rPr>
              <a:t>との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比較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が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重要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です。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8800" y="3268200"/>
            <a:ext cx="5292090" cy="913130"/>
          </a:xfrm>
          <a:prstGeom prst="rect">
            <a:avLst/>
          </a:prstGeom>
        </p:spPr>
        <p:txBody>
          <a:bodyPr wrap="square" lIns="0" tIns="132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40"/>
              </a:spcBef>
            </a:pPr>
            <a:r>
              <a:rPr dirty="0" sz="1500" spc="-75" b="1">
                <a:solidFill>
                  <a:srgbClr val="093767"/>
                </a:solidFill>
                <a:latin typeface="BIZ UDPGothic"/>
                <a:cs typeface="BIZ UDPGothic"/>
              </a:rPr>
              <a:t>キャッシュフロー計算書</a:t>
            </a:r>
            <a:r>
              <a:rPr dirty="0" sz="1500" spc="185" b="1">
                <a:solidFill>
                  <a:srgbClr val="093767"/>
                </a:solidFill>
                <a:latin typeface="BIZ UDPGothic"/>
                <a:cs typeface="BIZ UDPGothic"/>
              </a:rPr>
              <a:t>（</a:t>
            </a:r>
            <a:r>
              <a:rPr dirty="0" sz="1500" spc="185" b="1">
                <a:solidFill>
                  <a:srgbClr val="093767"/>
                </a:solidFill>
                <a:latin typeface="Noto Sans JP"/>
                <a:cs typeface="Noto Sans JP"/>
              </a:rPr>
              <a:t>C/F</a:t>
            </a:r>
            <a:r>
              <a:rPr dirty="0" sz="1500" spc="185" b="1">
                <a:solidFill>
                  <a:srgbClr val="093767"/>
                </a:solidFill>
                <a:latin typeface="BIZ UDPGothic"/>
                <a:cs typeface="BIZ UDPGothic"/>
              </a:rPr>
              <a:t>）</a:t>
            </a:r>
            <a:r>
              <a:rPr dirty="0" sz="1500" spc="-120" b="1">
                <a:solidFill>
                  <a:srgbClr val="093767"/>
                </a:solidFill>
                <a:latin typeface="BIZ UDPGothic"/>
                <a:cs typeface="BIZ UDPGothic"/>
              </a:rPr>
              <a:t>の活用</a:t>
            </a:r>
            <a:endParaRPr sz="1500">
              <a:latin typeface="BIZ UDPGothic"/>
              <a:cs typeface="BIZ UDPGothic"/>
            </a:endParaRPr>
          </a:p>
          <a:p>
            <a:pPr marL="12700" marR="5080">
              <a:lnSpc>
                <a:spcPct val="111100"/>
              </a:lnSpc>
              <a:spcBef>
                <a:spcPts val="64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営業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投資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財務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00" spc="-65">
                <a:solidFill>
                  <a:srgbClr val="333333"/>
                </a:solidFill>
                <a:latin typeface="Noto Sans JP"/>
                <a:cs typeface="Noto Sans JP"/>
              </a:rPr>
              <a:t>3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区分</a:t>
            </a:r>
            <a:r>
              <a:rPr dirty="0" sz="1350" spc="-145">
                <a:solidFill>
                  <a:srgbClr val="333333"/>
                </a:solidFill>
                <a:latin typeface="PMingLiU"/>
                <a:cs typeface="PMingLiU"/>
              </a:rPr>
              <a:t>から 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資金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流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れを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把握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し、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黒字倒産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リスクや</a:t>
            </a:r>
            <a:r>
              <a:rPr dirty="0" sz="1350" spc="-130">
                <a:solidFill>
                  <a:srgbClr val="333333"/>
                </a:solidFill>
                <a:latin typeface="SimSun"/>
                <a:cs typeface="SimSun"/>
              </a:rPr>
              <a:t>投資余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力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分析</a:t>
            </a:r>
            <a:r>
              <a:rPr dirty="0" sz="1350" spc="-200">
                <a:solidFill>
                  <a:srgbClr val="333333"/>
                </a:solidFill>
                <a:latin typeface="PMingLiU"/>
                <a:cs typeface="PMingLiU"/>
              </a:rPr>
              <a:t>します。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特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営業</a:t>
            </a:r>
            <a:r>
              <a:rPr dirty="0" sz="1300" spc="-70">
                <a:solidFill>
                  <a:srgbClr val="333333"/>
                </a:solidFill>
                <a:latin typeface="Noto Sans JP"/>
                <a:cs typeface="Noto Sans JP"/>
              </a:rPr>
              <a:t>CF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安定性</a:t>
            </a:r>
            <a:r>
              <a:rPr dirty="0" sz="1350" spc="-175">
                <a:solidFill>
                  <a:srgbClr val="333333"/>
                </a:solidFill>
                <a:latin typeface="PMingLiU"/>
                <a:cs typeface="PMingLiU"/>
              </a:rPr>
              <a:t>がポイントです。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30225" y="4367656"/>
            <a:ext cx="231140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195" b="1">
                <a:solidFill>
                  <a:srgbClr val="093767"/>
                </a:solidFill>
                <a:latin typeface="BIZ UDPGothic"/>
                <a:cs typeface="BIZ UDPGothic"/>
              </a:rPr>
              <a:t>業種別経営指標の活用</a:t>
            </a:r>
            <a:endParaRPr sz="2000">
              <a:latin typeface="BIZ UDPGothic"/>
              <a:cs typeface="BIZ UDPGothic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6210299" y="1009649"/>
            <a:ext cx="47625" cy="342900"/>
          </a:xfrm>
          <a:custGeom>
            <a:avLst/>
            <a:gdLst/>
            <a:ahLst/>
            <a:cxnLst/>
            <a:rect l="l" t="t" r="r" b="b"/>
            <a:pathLst>
              <a:path w="47625" h="342900">
                <a:moveTo>
                  <a:pt x="47624" y="342899"/>
                </a:moveTo>
                <a:lnTo>
                  <a:pt x="0" y="342899"/>
                </a:lnTo>
                <a:lnTo>
                  <a:pt x="0" y="0"/>
                </a:lnTo>
                <a:lnTo>
                  <a:pt x="47624" y="0"/>
                </a:lnTo>
                <a:lnTo>
                  <a:pt x="47624" y="34289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5" name="object 15" descr=""/>
          <p:cNvGrpSpPr/>
          <p:nvPr/>
        </p:nvGrpSpPr>
        <p:grpSpPr>
          <a:xfrm>
            <a:off x="6210299" y="1504949"/>
            <a:ext cx="5600700" cy="2228850"/>
            <a:chOff x="6210299" y="1504949"/>
            <a:chExt cx="5600700" cy="2228850"/>
          </a:xfrm>
        </p:grpSpPr>
        <p:sp>
          <p:nvSpPr>
            <p:cNvPr id="16" name="object 16" descr=""/>
            <p:cNvSpPr/>
            <p:nvPr/>
          </p:nvSpPr>
          <p:spPr>
            <a:xfrm>
              <a:off x="6215062" y="1509712"/>
              <a:ext cx="5591175" cy="2219325"/>
            </a:xfrm>
            <a:custGeom>
              <a:avLst/>
              <a:gdLst/>
              <a:ahLst/>
              <a:cxnLst/>
              <a:rect l="l" t="t" r="r" b="b"/>
              <a:pathLst>
                <a:path w="5591175" h="2219325">
                  <a:moveTo>
                    <a:pt x="5542226" y="2219324"/>
                  </a:moveTo>
                  <a:lnTo>
                    <a:pt x="48947" y="2219324"/>
                  </a:lnTo>
                  <a:lnTo>
                    <a:pt x="45540" y="2218989"/>
                  </a:lnTo>
                  <a:lnTo>
                    <a:pt x="10739" y="2198901"/>
                  </a:lnTo>
                  <a:lnTo>
                    <a:pt x="0" y="2170376"/>
                  </a:lnTo>
                  <a:lnTo>
                    <a:pt x="0" y="2166937"/>
                  </a:lnTo>
                  <a:lnTo>
                    <a:pt x="0" y="48947"/>
                  </a:lnTo>
                  <a:lnTo>
                    <a:pt x="17776" y="12911"/>
                  </a:lnTo>
                  <a:lnTo>
                    <a:pt x="48947" y="0"/>
                  </a:lnTo>
                  <a:lnTo>
                    <a:pt x="5542226" y="0"/>
                  </a:lnTo>
                  <a:lnTo>
                    <a:pt x="5578261" y="17776"/>
                  </a:lnTo>
                  <a:lnTo>
                    <a:pt x="5591173" y="48947"/>
                  </a:lnTo>
                  <a:lnTo>
                    <a:pt x="5591173" y="2170376"/>
                  </a:lnTo>
                  <a:lnTo>
                    <a:pt x="5573397" y="2206412"/>
                  </a:lnTo>
                  <a:lnTo>
                    <a:pt x="5545633" y="2218989"/>
                  </a:lnTo>
                  <a:lnTo>
                    <a:pt x="5542226" y="2219324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6215062" y="1509712"/>
              <a:ext cx="5591175" cy="2219325"/>
            </a:xfrm>
            <a:custGeom>
              <a:avLst/>
              <a:gdLst/>
              <a:ahLst/>
              <a:cxnLst/>
              <a:rect l="l" t="t" r="r" b="b"/>
              <a:pathLst>
                <a:path w="5591175" h="2219325">
                  <a:moveTo>
                    <a:pt x="0" y="2166937"/>
                  </a:moveTo>
                  <a:lnTo>
                    <a:pt x="0" y="52387"/>
                  </a:lnTo>
                  <a:lnTo>
                    <a:pt x="0" y="48947"/>
                  </a:lnTo>
                  <a:lnTo>
                    <a:pt x="335" y="45540"/>
                  </a:lnTo>
                  <a:lnTo>
                    <a:pt x="1005" y="42167"/>
                  </a:lnTo>
                  <a:lnTo>
                    <a:pt x="1676" y="38793"/>
                  </a:lnTo>
                  <a:lnTo>
                    <a:pt x="2670" y="35517"/>
                  </a:lnTo>
                  <a:lnTo>
                    <a:pt x="3986" y="32339"/>
                  </a:lnTo>
                  <a:lnTo>
                    <a:pt x="5303" y="29161"/>
                  </a:lnTo>
                  <a:lnTo>
                    <a:pt x="6917" y="26142"/>
                  </a:lnTo>
                  <a:lnTo>
                    <a:pt x="8828" y="23282"/>
                  </a:lnTo>
                  <a:lnTo>
                    <a:pt x="10739" y="20422"/>
                  </a:lnTo>
                  <a:lnTo>
                    <a:pt x="23282" y="8828"/>
                  </a:lnTo>
                  <a:lnTo>
                    <a:pt x="26142" y="6917"/>
                  </a:lnTo>
                  <a:lnTo>
                    <a:pt x="42166" y="1006"/>
                  </a:lnTo>
                  <a:lnTo>
                    <a:pt x="45540" y="335"/>
                  </a:lnTo>
                  <a:lnTo>
                    <a:pt x="48947" y="0"/>
                  </a:lnTo>
                  <a:lnTo>
                    <a:pt x="52387" y="0"/>
                  </a:lnTo>
                  <a:lnTo>
                    <a:pt x="5538787" y="0"/>
                  </a:lnTo>
                  <a:lnTo>
                    <a:pt x="5542226" y="0"/>
                  </a:lnTo>
                  <a:lnTo>
                    <a:pt x="5545633" y="335"/>
                  </a:lnTo>
                  <a:lnTo>
                    <a:pt x="5549006" y="1006"/>
                  </a:lnTo>
                  <a:lnTo>
                    <a:pt x="5552380" y="1677"/>
                  </a:lnTo>
                  <a:lnTo>
                    <a:pt x="5582344" y="23282"/>
                  </a:lnTo>
                  <a:lnTo>
                    <a:pt x="5584256" y="26142"/>
                  </a:lnTo>
                  <a:lnTo>
                    <a:pt x="5591174" y="52387"/>
                  </a:lnTo>
                  <a:lnTo>
                    <a:pt x="5591174" y="2166937"/>
                  </a:lnTo>
                  <a:lnTo>
                    <a:pt x="5575830" y="2203980"/>
                  </a:lnTo>
                  <a:lnTo>
                    <a:pt x="5567889" y="2210495"/>
                  </a:lnTo>
                  <a:lnTo>
                    <a:pt x="5565030" y="2212406"/>
                  </a:lnTo>
                  <a:lnTo>
                    <a:pt x="5549006" y="2218317"/>
                  </a:lnTo>
                  <a:lnTo>
                    <a:pt x="5545633" y="2218989"/>
                  </a:lnTo>
                  <a:lnTo>
                    <a:pt x="5542226" y="2219324"/>
                  </a:lnTo>
                  <a:lnTo>
                    <a:pt x="5538787" y="2219324"/>
                  </a:lnTo>
                  <a:lnTo>
                    <a:pt x="52387" y="2219324"/>
                  </a:lnTo>
                  <a:lnTo>
                    <a:pt x="15343" y="2203980"/>
                  </a:lnTo>
                  <a:lnTo>
                    <a:pt x="8828" y="2196041"/>
                  </a:lnTo>
                  <a:lnTo>
                    <a:pt x="6917" y="2193181"/>
                  </a:lnTo>
                  <a:lnTo>
                    <a:pt x="5303" y="2190162"/>
                  </a:lnTo>
                  <a:lnTo>
                    <a:pt x="3986" y="2186984"/>
                  </a:lnTo>
                  <a:lnTo>
                    <a:pt x="2670" y="2183806"/>
                  </a:lnTo>
                  <a:lnTo>
                    <a:pt x="1676" y="2180530"/>
                  </a:lnTo>
                  <a:lnTo>
                    <a:pt x="1005" y="2177157"/>
                  </a:lnTo>
                  <a:lnTo>
                    <a:pt x="335" y="2173783"/>
                  </a:lnTo>
                  <a:lnTo>
                    <a:pt x="0" y="2170376"/>
                  </a:lnTo>
                  <a:lnTo>
                    <a:pt x="0" y="2166937"/>
                  </a:lnTo>
                  <a:close/>
                </a:path>
              </a:pathLst>
            </a:custGeom>
            <a:ln w="9524">
              <a:solidFill>
                <a:srgbClr val="DFDFD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 descr=""/>
          <p:cNvSpPr/>
          <p:nvPr/>
        </p:nvSpPr>
        <p:spPr>
          <a:xfrm>
            <a:off x="6210299" y="3924299"/>
            <a:ext cx="47625" cy="342900"/>
          </a:xfrm>
          <a:custGeom>
            <a:avLst/>
            <a:gdLst/>
            <a:ahLst/>
            <a:cxnLst/>
            <a:rect l="l" t="t" r="r" b="b"/>
            <a:pathLst>
              <a:path w="47625" h="342900">
                <a:moveTo>
                  <a:pt x="47624" y="342899"/>
                </a:moveTo>
                <a:lnTo>
                  <a:pt x="0" y="342899"/>
                </a:lnTo>
                <a:lnTo>
                  <a:pt x="0" y="0"/>
                </a:lnTo>
                <a:lnTo>
                  <a:pt x="47624" y="0"/>
                </a:lnTo>
                <a:lnTo>
                  <a:pt x="47624" y="34289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/>
          <p:nvPr/>
        </p:nvSpPr>
        <p:spPr>
          <a:xfrm>
            <a:off x="6210299" y="4419599"/>
            <a:ext cx="38100" cy="790575"/>
          </a:xfrm>
          <a:custGeom>
            <a:avLst/>
            <a:gdLst/>
            <a:ahLst/>
            <a:cxnLst/>
            <a:rect l="l" t="t" r="r" b="b"/>
            <a:pathLst>
              <a:path w="38100" h="790575">
                <a:moveTo>
                  <a:pt x="38099" y="790574"/>
                </a:moveTo>
                <a:lnTo>
                  <a:pt x="0" y="790574"/>
                </a:lnTo>
                <a:lnTo>
                  <a:pt x="0" y="0"/>
                </a:lnTo>
                <a:lnTo>
                  <a:pt x="38099" y="0"/>
                </a:lnTo>
                <a:lnTo>
                  <a:pt x="38099" y="7905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/>
          <p:nvPr/>
        </p:nvSpPr>
        <p:spPr>
          <a:xfrm>
            <a:off x="6210299" y="5362574"/>
            <a:ext cx="38100" cy="790575"/>
          </a:xfrm>
          <a:custGeom>
            <a:avLst/>
            <a:gdLst/>
            <a:ahLst/>
            <a:cxnLst/>
            <a:rect l="l" t="t" r="r" b="b"/>
            <a:pathLst>
              <a:path w="38100" h="790575">
                <a:moveTo>
                  <a:pt x="38099" y="790574"/>
                </a:moveTo>
                <a:lnTo>
                  <a:pt x="0" y="790574"/>
                </a:lnTo>
                <a:lnTo>
                  <a:pt x="0" y="0"/>
                </a:lnTo>
                <a:lnTo>
                  <a:pt x="38099" y="0"/>
                </a:lnTo>
                <a:lnTo>
                  <a:pt x="38099" y="7905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 descr=""/>
          <p:cNvSpPr/>
          <p:nvPr/>
        </p:nvSpPr>
        <p:spPr>
          <a:xfrm>
            <a:off x="6210299" y="6305549"/>
            <a:ext cx="38100" cy="790575"/>
          </a:xfrm>
          <a:custGeom>
            <a:avLst/>
            <a:gdLst/>
            <a:ahLst/>
            <a:cxnLst/>
            <a:rect l="l" t="t" r="r" b="b"/>
            <a:pathLst>
              <a:path w="38100" h="790575">
                <a:moveTo>
                  <a:pt x="38099" y="790574"/>
                </a:moveTo>
                <a:lnTo>
                  <a:pt x="0" y="790574"/>
                </a:lnTo>
                <a:lnTo>
                  <a:pt x="0" y="0"/>
                </a:lnTo>
                <a:lnTo>
                  <a:pt x="38099" y="0"/>
                </a:lnTo>
                <a:lnTo>
                  <a:pt x="38099" y="7905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 descr=""/>
          <p:cNvSpPr txBox="1"/>
          <p:nvPr/>
        </p:nvSpPr>
        <p:spPr>
          <a:xfrm>
            <a:off x="6359524" y="1005332"/>
            <a:ext cx="231140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195" b="1">
                <a:solidFill>
                  <a:srgbClr val="093767"/>
                </a:solidFill>
                <a:latin typeface="BIZ UDPGothic"/>
                <a:cs typeface="BIZ UDPGothic"/>
              </a:rPr>
              <a:t>実践的な経営分析手法</a:t>
            </a:r>
            <a:endParaRPr sz="2000">
              <a:latin typeface="BIZ UDPGothic"/>
              <a:cs typeface="BIZ UDPGothic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8140700" y="1669986"/>
            <a:ext cx="173990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45" b="1">
                <a:solidFill>
                  <a:srgbClr val="374050"/>
                </a:solidFill>
                <a:latin typeface="BIZ UDPGothic"/>
                <a:cs typeface="BIZ UDPGothic"/>
              </a:rPr>
              <a:t>損益分岐点分析の実践</a:t>
            </a:r>
            <a:endParaRPr sz="1500">
              <a:latin typeface="BIZ UDPGothic"/>
              <a:cs typeface="BIZ UDPGothic"/>
            </a:endParaRPr>
          </a:p>
        </p:txBody>
      </p:sp>
      <p:pic>
        <p:nvPicPr>
          <p:cNvPr id="24" name="object 2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72224" y="2371724"/>
            <a:ext cx="191653" cy="191690"/>
          </a:xfrm>
          <a:prstGeom prst="rect">
            <a:avLst/>
          </a:prstGeom>
        </p:spPr>
      </p:pic>
      <p:sp>
        <p:nvSpPr>
          <p:cNvPr id="25" name="object 25" descr=""/>
          <p:cNvSpPr txBox="1"/>
          <p:nvPr/>
        </p:nvSpPr>
        <p:spPr>
          <a:xfrm>
            <a:off x="6359524" y="1945792"/>
            <a:ext cx="3721100" cy="635000"/>
          </a:xfrm>
          <a:prstGeom prst="rect">
            <a:avLst/>
          </a:prstGeom>
        </p:spPr>
        <p:txBody>
          <a:bodyPr wrap="square" lIns="0" tIns="1111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損益分岐点 </a:t>
            </a:r>
            <a:r>
              <a:rPr dirty="0" sz="1300" spc="-45" b="1">
                <a:solidFill>
                  <a:srgbClr val="1D40AF"/>
                </a:solidFill>
                <a:latin typeface="Noto Sans JP"/>
                <a:cs typeface="Noto Sans JP"/>
              </a:rPr>
              <a:t>= </a:t>
            </a: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固定費 </a:t>
            </a:r>
            <a:r>
              <a:rPr dirty="0" sz="1300" spc="-60" b="1">
                <a:solidFill>
                  <a:srgbClr val="1D40AF"/>
                </a:solidFill>
                <a:latin typeface="Noto Sans JP"/>
                <a:cs typeface="Noto Sans JP"/>
              </a:rPr>
              <a:t>÷ (</a:t>
            </a:r>
            <a:r>
              <a:rPr dirty="0" sz="1300" spc="-55" b="1">
                <a:solidFill>
                  <a:srgbClr val="1D40AF"/>
                </a:solidFill>
                <a:latin typeface="Noto Sans JP"/>
                <a:cs typeface="Noto Sans JP"/>
              </a:rPr>
              <a:t>1</a:t>
            </a:r>
            <a:r>
              <a:rPr dirty="0" sz="1300" spc="-15" b="1">
                <a:solidFill>
                  <a:srgbClr val="1D40AF"/>
                </a:solidFill>
                <a:latin typeface="Noto Sans JP"/>
                <a:cs typeface="Noto Sans JP"/>
              </a:rPr>
              <a:t> - </a:t>
            </a: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変動費率</a:t>
            </a:r>
            <a:r>
              <a:rPr dirty="0" sz="1300" spc="-50" b="1">
                <a:solidFill>
                  <a:srgbClr val="1D40AF"/>
                </a:solidFill>
                <a:latin typeface="Noto Sans JP"/>
                <a:cs typeface="Noto Sans JP"/>
              </a:rPr>
              <a:t>)</a:t>
            </a:r>
            <a:endParaRPr sz="1300">
              <a:latin typeface="Noto Sans JP"/>
              <a:cs typeface="Noto Sans JP"/>
            </a:endParaRPr>
          </a:p>
          <a:p>
            <a:pPr marL="202565">
              <a:lnSpc>
                <a:spcPct val="100000"/>
              </a:lnSpc>
              <a:spcBef>
                <a:spcPts val="780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販売単価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販売数量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固定費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変動費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明確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350" spc="-110">
                <a:solidFill>
                  <a:srgbClr val="333333"/>
                </a:solidFill>
                <a:latin typeface="SimSun"/>
                <a:cs typeface="SimSun"/>
              </a:rPr>
              <a:t>区分</a:t>
            </a:r>
            <a:endParaRPr sz="1350">
              <a:latin typeface="SimSun"/>
              <a:cs typeface="SimSun"/>
            </a:endParaRPr>
          </a:p>
        </p:txBody>
      </p:sp>
      <p:pic>
        <p:nvPicPr>
          <p:cNvPr id="26" name="object 2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72224" y="2688431"/>
            <a:ext cx="190499" cy="166687"/>
          </a:xfrm>
          <a:prstGeom prst="rect">
            <a:avLst/>
          </a:prstGeom>
        </p:spPr>
      </p:pic>
      <p:sp>
        <p:nvSpPr>
          <p:cNvPr id="27" name="object 27" descr=""/>
          <p:cNvSpPr txBox="1"/>
          <p:nvPr/>
        </p:nvSpPr>
        <p:spPr>
          <a:xfrm>
            <a:off x="6550025" y="2653538"/>
            <a:ext cx="3375660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損益分岐点売上高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計算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し、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安全</a:t>
            </a:r>
            <a:r>
              <a:rPr dirty="0" sz="1350" spc="-180">
                <a:solidFill>
                  <a:srgbClr val="333333"/>
                </a:solidFill>
                <a:latin typeface="PMingLiU"/>
                <a:cs typeface="PMingLiU"/>
              </a:rPr>
              <a:t>マージンを</a:t>
            </a:r>
            <a:r>
              <a:rPr dirty="0" sz="1350" spc="-114">
                <a:solidFill>
                  <a:srgbClr val="333333"/>
                </a:solidFill>
                <a:latin typeface="SimSun"/>
                <a:cs typeface="SimSun"/>
              </a:rPr>
              <a:t>確認</a:t>
            </a:r>
            <a:endParaRPr sz="1350">
              <a:latin typeface="SimSun"/>
              <a:cs typeface="SimSun"/>
            </a:endParaRPr>
          </a:p>
        </p:txBody>
      </p:sp>
      <p:pic>
        <p:nvPicPr>
          <p:cNvPr id="28" name="object 2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71592" y="2981324"/>
            <a:ext cx="238980" cy="190499"/>
          </a:xfrm>
          <a:prstGeom prst="rect">
            <a:avLst/>
          </a:prstGeom>
        </p:spPr>
      </p:pic>
      <p:sp>
        <p:nvSpPr>
          <p:cNvPr id="29" name="object 29" descr=""/>
          <p:cNvSpPr txBox="1"/>
          <p:nvPr/>
        </p:nvSpPr>
        <p:spPr>
          <a:xfrm>
            <a:off x="6597650" y="2958338"/>
            <a:ext cx="3073400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固定費削減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変動費率低減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単価向上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10">
                <a:solidFill>
                  <a:srgbClr val="333333"/>
                </a:solidFill>
                <a:latin typeface="SimSun"/>
                <a:cs typeface="SimSun"/>
              </a:rPr>
              <a:t>検討</a:t>
            </a:r>
            <a:endParaRPr sz="1350">
              <a:latin typeface="SimSun"/>
              <a:cs typeface="SimSun"/>
            </a:endParaRPr>
          </a:p>
        </p:txBody>
      </p:sp>
      <p:pic>
        <p:nvPicPr>
          <p:cNvPr id="30" name="object 30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384130" y="3286125"/>
            <a:ext cx="202034" cy="190499"/>
          </a:xfrm>
          <a:prstGeom prst="rect">
            <a:avLst/>
          </a:prstGeom>
        </p:spPr>
      </p:pic>
      <p:sp>
        <p:nvSpPr>
          <p:cNvPr id="31" name="object 31" descr=""/>
          <p:cNvSpPr txBox="1"/>
          <p:nvPr/>
        </p:nvSpPr>
        <p:spPr>
          <a:xfrm>
            <a:off x="6573837" y="3263138"/>
            <a:ext cx="276288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85">
                <a:solidFill>
                  <a:srgbClr val="333333"/>
                </a:solidFill>
                <a:latin typeface="PMingLiU"/>
                <a:cs typeface="PMingLiU"/>
              </a:rPr>
              <a:t>シミュレーションで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経営判断</a:t>
            </a:r>
            <a:r>
              <a:rPr dirty="0" sz="1350" spc="-150">
                <a:solidFill>
                  <a:srgbClr val="333333"/>
                </a:solidFill>
                <a:latin typeface="PMingLiU"/>
                <a:cs typeface="PMingLiU"/>
              </a:rPr>
              <a:t>をサポート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6359524" y="3919981"/>
            <a:ext cx="162560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195" b="1">
                <a:solidFill>
                  <a:srgbClr val="093767"/>
                </a:solidFill>
                <a:latin typeface="BIZ UDPGothic"/>
                <a:cs typeface="BIZ UDPGothic"/>
              </a:rPr>
              <a:t>経営改善の視点</a:t>
            </a:r>
            <a:endParaRPr sz="2000">
              <a:latin typeface="BIZ UDPGothic"/>
              <a:cs typeface="BIZ UDPGothic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6388099" y="4413186"/>
            <a:ext cx="88265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40" b="1">
                <a:solidFill>
                  <a:srgbClr val="093767"/>
                </a:solidFill>
                <a:latin typeface="BIZ UDPGothic"/>
                <a:cs typeface="BIZ UDPGothic"/>
              </a:rPr>
              <a:t>成長性分析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939800" y="4727091"/>
            <a:ext cx="10845165" cy="32937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5460365" marR="25400">
              <a:lnSpc>
                <a:spcPct val="111100"/>
              </a:lnSpc>
              <a:spcBef>
                <a:spcPts val="9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売上高成長率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総資産成長率</a:t>
            </a:r>
            <a:r>
              <a:rPr dirty="0" sz="1350" spc="-155">
                <a:solidFill>
                  <a:srgbClr val="333333"/>
                </a:solidFill>
                <a:latin typeface="PMingLiU"/>
                <a:cs typeface="PMingLiU"/>
              </a:rPr>
              <a:t>などから 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企業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成長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トレンドを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把握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。</a:t>
            </a:r>
            <a:r>
              <a:rPr dirty="0" sz="1300" spc="-100">
                <a:solidFill>
                  <a:srgbClr val="333333"/>
                </a:solidFill>
                <a:latin typeface="Noto Sans JP"/>
                <a:cs typeface="Noto Sans JP"/>
              </a:rPr>
              <a:t>3</a:t>
            </a:r>
            <a:r>
              <a:rPr dirty="0" sz="1350" spc="-100">
                <a:solidFill>
                  <a:srgbClr val="333333"/>
                </a:solidFill>
                <a:latin typeface="SimSun"/>
                <a:cs typeface="SimSun"/>
              </a:rPr>
              <a:t>～</a:t>
            </a:r>
            <a:r>
              <a:rPr dirty="0" sz="1300" spc="-100">
                <a:solidFill>
                  <a:srgbClr val="333333"/>
                </a:solidFill>
                <a:latin typeface="Noto Sans JP"/>
                <a:cs typeface="Noto Sans JP"/>
              </a:rPr>
              <a:t>5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年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50">
                <a:solidFill>
                  <a:srgbClr val="333333"/>
                </a:solidFill>
                <a:latin typeface="SimSun"/>
                <a:cs typeface="SimSun"/>
              </a:rPr>
              <a:t>時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系列分析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が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有効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です。</a:t>
            </a:r>
            <a:endParaRPr sz="1350">
              <a:latin typeface="PMingLiU"/>
              <a:cs typeface="PMingLiU"/>
            </a:endParaRPr>
          </a:p>
          <a:p>
            <a:pPr marL="5460365">
              <a:lnSpc>
                <a:spcPct val="100000"/>
              </a:lnSpc>
              <a:spcBef>
                <a:spcPts val="1380"/>
              </a:spcBef>
            </a:pPr>
            <a:r>
              <a:rPr dirty="0" sz="1500" spc="-130" b="1">
                <a:solidFill>
                  <a:srgbClr val="093767"/>
                </a:solidFill>
                <a:latin typeface="BIZ UDPGothic"/>
                <a:cs typeface="BIZ UDPGothic"/>
              </a:rPr>
              <a:t>安全性分析</a:t>
            </a:r>
            <a:endParaRPr sz="1500">
              <a:latin typeface="BIZ UDPGothic"/>
              <a:cs typeface="BIZ UDPGothic"/>
            </a:endParaRPr>
          </a:p>
          <a:p>
            <a:pPr marL="5460365" marR="41910">
              <a:lnSpc>
                <a:spcPct val="111100"/>
              </a:lnSpc>
              <a:spcBef>
                <a:spcPts val="650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流動比率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当座比率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自己資本比率</a:t>
            </a:r>
            <a:r>
              <a:rPr dirty="0" sz="1350" spc="-160">
                <a:solidFill>
                  <a:srgbClr val="333333"/>
                </a:solidFill>
                <a:latin typeface="PMingLiU"/>
                <a:cs typeface="PMingLiU"/>
              </a:rPr>
              <a:t>などから 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支払能力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や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財務健全性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評価</a:t>
            </a:r>
            <a:r>
              <a:rPr dirty="0" sz="1350" spc="-110">
                <a:solidFill>
                  <a:srgbClr val="333333"/>
                </a:solidFill>
                <a:latin typeface="PMingLiU"/>
                <a:cs typeface="PMingLiU"/>
              </a:rPr>
              <a:t>しま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す。</a:t>
            </a:r>
            <a:endParaRPr sz="1350">
              <a:latin typeface="PMingLiU"/>
              <a:cs typeface="PMingLiU"/>
            </a:endParaRPr>
          </a:p>
          <a:p>
            <a:pPr marL="5460365">
              <a:lnSpc>
                <a:spcPct val="100000"/>
              </a:lnSpc>
              <a:spcBef>
                <a:spcPts val="1380"/>
              </a:spcBef>
            </a:pPr>
            <a:r>
              <a:rPr dirty="0" sz="1500" spc="-130" b="1">
                <a:solidFill>
                  <a:srgbClr val="093767"/>
                </a:solidFill>
                <a:latin typeface="BIZ UDPGothic"/>
                <a:cs typeface="BIZ UDPGothic"/>
              </a:rPr>
              <a:t>収益性分析</a:t>
            </a:r>
            <a:endParaRPr sz="1500">
              <a:latin typeface="BIZ UDPGothic"/>
              <a:cs typeface="BIZ UDPGothic"/>
            </a:endParaRPr>
          </a:p>
          <a:p>
            <a:pPr marL="5460365" marR="5080">
              <a:lnSpc>
                <a:spcPct val="111100"/>
              </a:lnSpc>
              <a:spcBef>
                <a:spcPts val="645"/>
              </a:spcBef>
            </a:pPr>
            <a:r>
              <a:rPr dirty="0" sz="1300" spc="-85">
                <a:solidFill>
                  <a:srgbClr val="333333"/>
                </a:solidFill>
                <a:latin typeface="Noto Sans JP"/>
                <a:cs typeface="Noto Sans JP"/>
              </a:rPr>
              <a:t>ROA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、</a:t>
            </a:r>
            <a:r>
              <a:rPr dirty="0" sz="1300" spc="-80">
                <a:solidFill>
                  <a:srgbClr val="333333"/>
                </a:solidFill>
                <a:latin typeface="Noto Sans JP"/>
                <a:cs typeface="Noto Sans JP"/>
              </a:rPr>
              <a:t>ROE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、</a:t>
            </a:r>
            <a:r>
              <a:rPr dirty="0" sz="1300" spc="-65">
                <a:solidFill>
                  <a:srgbClr val="333333"/>
                </a:solidFill>
                <a:latin typeface="Noto Sans JP"/>
                <a:cs typeface="Noto Sans JP"/>
              </a:rPr>
              <a:t>ROIC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等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指標</a:t>
            </a:r>
            <a:r>
              <a:rPr dirty="0" sz="1350" spc="-135">
                <a:solidFill>
                  <a:srgbClr val="333333"/>
                </a:solidFill>
                <a:latin typeface="PMingLiU"/>
                <a:cs typeface="PMingLiU"/>
              </a:rPr>
              <a:t>から 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資本効率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や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投資効果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測定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し、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経営効率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高</a:t>
            </a:r>
            <a:r>
              <a:rPr dirty="0" sz="1350" spc="-50">
                <a:solidFill>
                  <a:srgbClr val="333333"/>
                </a:solidFill>
                <a:latin typeface="PMingLiU"/>
                <a:cs typeface="PMingLiU"/>
              </a:rPr>
              <a:t>め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る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提案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につなげます。</a:t>
            </a:r>
            <a:endParaRPr sz="1350">
              <a:latin typeface="PMingLiU"/>
              <a:cs typeface="PMingLiU"/>
            </a:endParaRPr>
          </a:p>
          <a:p>
            <a:pPr>
              <a:lnSpc>
                <a:spcPct val="100000"/>
              </a:lnSpc>
            </a:pPr>
            <a:endParaRPr sz="1200">
              <a:latin typeface="PMingLiU"/>
              <a:cs typeface="PMingLiU"/>
            </a:endParaRPr>
          </a:p>
          <a:p>
            <a:pPr>
              <a:lnSpc>
                <a:spcPct val="100000"/>
              </a:lnSpc>
              <a:spcBef>
                <a:spcPts val="565"/>
              </a:spcBef>
            </a:pPr>
            <a:endParaRPr sz="1200">
              <a:latin typeface="PMingLiU"/>
              <a:cs typeface="PMingLiU"/>
            </a:endParaRPr>
          </a:p>
          <a:p>
            <a:pPr marL="12700" marR="171450">
              <a:lnSpc>
                <a:spcPct val="107100"/>
              </a:lnSpc>
            </a:pPr>
            <a:r>
              <a:rPr dirty="0" sz="1400" spc="-245" i="1">
                <a:solidFill>
                  <a:srgbClr val="4A5462"/>
                </a:solidFill>
                <a:latin typeface="Meiryo"/>
                <a:cs typeface="Meiryo"/>
              </a:rPr>
              <a:t>「財務分析は過去の結果を見るだけでなく 、未来の経営判断に活かすためのツールです。数字の背景にある経営課題を読み取る力が経営指導員には求めら れ</a:t>
            </a:r>
            <a:r>
              <a:rPr dirty="0" sz="1400" spc="-145" i="1">
                <a:solidFill>
                  <a:srgbClr val="4A5462"/>
                </a:solidFill>
                <a:latin typeface="Meiryo"/>
                <a:cs typeface="Meiryo"/>
              </a:rPr>
              <a:t>ています」 </a:t>
            </a:r>
            <a:r>
              <a:rPr dirty="0" sz="1200" spc="-60" i="1">
                <a:solidFill>
                  <a:srgbClr val="4A5462"/>
                </a:solidFill>
                <a:latin typeface="Lato"/>
                <a:cs typeface="Lato"/>
              </a:rPr>
              <a:t>- </a:t>
            </a:r>
            <a:r>
              <a:rPr dirty="0" sz="1200" spc="-155" i="1">
                <a:solidFill>
                  <a:srgbClr val="4A5462"/>
                </a:solidFill>
                <a:latin typeface="Meiryo"/>
                <a:cs typeface="Meiryo"/>
              </a:rPr>
              <a:t>中小企業支援現場の声</a:t>
            </a:r>
            <a:endParaRPr sz="1200">
              <a:latin typeface="Meiryo"/>
              <a:cs typeface="Meiryo"/>
            </a:endParaRPr>
          </a:p>
        </p:txBody>
      </p:sp>
      <p:grpSp>
        <p:nvGrpSpPr>
          <p:cNvPr id="35" name="object 35" descr=""/>
          <p:cNvGrpSpPr/>
          <p:nvPr/>
        </p:nvGrpSpPr>
        <p:grpSpPr>
          <a:xfrm>
            <a:off x="533399" y="7600949"/>
            <a:ext cx="266700" cy="381000"/>
            <a:chOff x="533399" y="7600949"/>
            <a:chExt cx="266700" cy="381000"/>
          </a:xfrm>
        </p:grpSpPr>
        <p:sp>
          <p:nvSpPr>
            <p:cNvPr id="36" name="object 36" descr=""/>
            <p:cNvSpPr/>
            <p:nvPr/>
          </p:nvSpPr>
          <p:spPr>
            <a:xfrm>
              <a:off x="533399" y="7600949"/>
              <a:ext cx="266700" cy="381000"/>
            </a:xfrm>
            <a:custGeom>
              <a:avLst/>
              <a:gdLst/>
              <a:ahLst/>
              <a:cxnLst/>
              <a:rect l="l" t="t" r="r" b="b"/>
              <a:pathLst>
                <a:path w="266700" h="381000">
                  <a:moveTo>
                    <a:pt x="133349" y="380999"/>
                  </a:moveTo>
                  <a:lnTo>
                    <a:pt x="94639" y="375257"/>
                  </a:lnTo>
                  <a:lnTo>
                    <a:pt x="59264" y="358524"/>
                  </a:lnTo>
                  <a:lnTo>
                    <a:pt x="30267" y="332246"/>
                  </a:lnTo>
                  <a:lnTo>
                    <a:pt x="10150" y="298679"/>
                  </a:lnTo>
                  <a:lnTo>
                    <a:pt x="640" y="260720"/>
                  </a:lnTo>
                  <a:lnTo>
                    <a:pt x="0" y="247649"/>
                  </a:lnTo>
                  <a:lnTo>
                    <a:pt x="0" y="133349"/>
                  </a:lnTo>
                  <a:lnTo>
                    <a:pt x="5740" y="94638"/>
                  </a:lnTo>
                  <a:lnTo>
                    <a:pt x="22473" y="59263"/>
                  </a:lnTo>
                  <a:lnTo>
                    <a:pt x="48752" y="30267"/>
                  </a:lnTo>
                  <a:lnTo>
                    <a:pt x="82319" y="10149"/>
                  </a:lnTo>
                  <a:lnTo>
                    <a:pt x="120279" y="640"/>
                  </a:lnTo>
                  <a:lnTo>
                    <a:pt x="133349" y="0"/>
                  </a:lnTo>
                  <a:lnTo>
                    <a:pt x="139901" y="160"/>
                  </a:lnTo>
                  <a:lnTo>
                    <a:pt x="178267" y="7791"/>
                  </a:lnTo>
                  <a:lnTo>
                    <a:pt x="212793" y="26245"/>
                  </a:lnTo>
                  <a:lnTo>
                    <a:pt x="240453" y="53906"/>
                  </a:lnTo>
                  <a:lnTo>
                    <a:pt x="258908" y="88431"/>
                  </a:lnTo>
                  <a:lnTo>
                    <a:pt x="266539" y="126798"/>
                  </a:lnTo>
                  <a:lnTo>
                    <a:pt x="266699" y="133349"/>
                  </a:lnTo>
                  <a:lnTo>
                    <a:pt x="266699" y="247649"/>
                  </a:lnTo>
                  <a:lnTo>
                    <a:pt x="260959" y="286358"/>
                  </a:lnTo>
                  <a:lnTo>
                    <a:pt x="244226" y="321733"/>
                  </a:lnTo>
                  <a:lnTo>
                    <a:pt x="217947" y="350730"/>
                  </a:lnTo>
                  <a:lnTo>
                    <a:pt x="184380" y="370847"/>
                  </a:lnTo>
                  <a:lnTo>
                    <a:pt x="146420" y="380358"/>
                  </a:lnTo>
                  <a:lnTo>
                    <a:pt x="133349" y="380999"/>
                  </a:lnTo>
                  <a:close/>
                </a:path>
              </a:pathLst>
            </a:custGeom>
            <a:solidFill>
              <a:srgbClr val="FEF2C7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7" name="object 3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14362" y="7724774"/>
              <a:ext cx="104768" cy="152399"/>
            </a:xfrm>
            <a:prstGeom prst="rect">
              <a:avLst/>
            </a:prstGeom>
          </p:spPr>
        </p:pic>
      </p:grpSp>
      <p:sp>
        <p:nvSpPr>
          <p:cNvPr id="38" name="object 38" descr=""/>
          <p:cNvSpPr/>
          <p:nvPr/>
        </p:nvSpPr>
        <p:spPr>
          <a:xfrm>
            <a:off x="76199" y="0"/>
            <a:ext cx="12115800" cy="819150"/>
          </a:xfrm>
          <a:custGeom>
            <a:avLst/>
            <a:gdLst/>
            <a:ahLst/>
            <a:cxnLst/>
            <a:rect l="l" t="t" r="r" b="b"/>
            <a:pathLst>
              <a:path w="12115800" h="819150">
                <a:moveTo>
                  <a:pt x="0" y="819149"/>
                </a:moveTo>
                <a:lnTo>
                  <a:pt x="12115799" y="819149"/>
                </a:lnTo>
                <a:lnTo>
                  <a:pt x="12115799" y="0"/>
                </a:lnTo>
                <a:lnTo>
                  <a:pt x="0" y="0"/>
                </a:lnTo>
                <a:lnTo>
                  <a:pt x="0" y="81914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 txBox="1">
            <a:spLocks noGrp="1"/>
          </p:cNvSpPr>
          <p:nvPr>
            <p:ph type="title"/>
          </p:nvPr>
        </p:nvSpPr>
        <p:spPr>
          <a:xfrm>
            <a:off x="368299" y="161797"/>
            <a:ext cx="3903345" cy="4908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-75">
                <a:latin typeface="Noto Sans JP"/>
                <a:cs typeface="Noto Sans JP"/>
              </a:rPr>
              <a:t>3</a:t>
            </a:r>
            <a:r>
              <a:rPr dirty="0" sz="3000" spc="-65">
                <a:latin typeface="Noto Sans JP"/>
                <a:cs typeface="Noto Sans JP"/>
              </a:rPr>
              <a:t>. </a:t>
            </a:r>
            <a:r>
              <a:rPr dirty="0" spc="-330"/>
              <a:t>経営分析スキルの強化</a:t>
            </a:r>
            <a:endParaRPr sz="3000">
              <a:latin typeface="Noto Sans JP"/>
              <a:cs typeface="Noto Sans JP"/>
            </a:endParaRPr>
          </a:p>
        </p:txBody>
      </p:sp>
      <p:sp>
        <p:nvSpPr>
          <p:cNvPr id="40" name="object 40" descr=""/>
          <p:cNvSpPr/>
          <p:nvPr/>
        </p:nvSpPr>
        <p:spPr>
          <a:xfrm>
            <a:off x="0" y="0"/>
            <a:ext cx="76200" cy="819150"/>
          </a:xfrm>
          <a:custGeom>
            <a:avLst/>
            <a:gdLst/>
            <a:ahLst/>
            <a:cxnLst/>
            <a:rect l="l" t="t" r="r" b="b"/>
            <a:pathLst>
              <a:path w="76200" h="819150">
                <a:moveTo>
                  <a:pt x="76199" y="819149"/>
                </a:moveTo>
                <a:lnTo>
                  <a:pt x="0" y="819149"/>
                </a:lnTo>
                <a:lnTo>
                  <a:pt x="0" y="0"/>
                </a:lnTo>
                <a:lnTo>
                  <a:pt x="76199" y="0"/>
                </a:lnTo>
                <a:lnTo>
                  <a:pt x="76199" y="81914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" name="object 41" descr=""/>
          <p:cNvSpPr/>
          <p:nvPr/>
        </p:nvSpPr>
        <p:spPr>
          <a:xfrm>
            <a:off x="0" y="8267699"/>
            <a:ext cx="12192000" cy="95250"/>
          </a:xfrm>
          <a:custGeom>
            <a:avLst/>
            <a:gdLst/>
            <a:ahLst/>
            <a:cxnLst/>
            <a:rect l="l" t="t" r="r" b="b"/>
            <a:pathLst>
              <a:path w="12192000" h="95250">
                <a:moveTo>
                  <a:pt x="12191999" y="95249"/>
                </a:moveTo>
                <a:lnTo>
                  <a:pt x="0" y="95249"/>
                </a:lnTo>
                <a:lnTo>
                  <a:pt x="0" y="0"/>
                </a:lnTo>
                <a:lnTo>
                  <a:pt x="12191999" y="0"/>
                </a:lnTo>
                <a:lnTo>
                  <a:pt x="12191999" y="9524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42" name="object 42" descr=""/>
          <p:cNvGrpSpPr/>
          <p:nvPr/>
        </p:nvGrpSpPr>
        <p:grpSpPr>
          <a:xfrm>
            <a:off x="10706099" y="7848600"/>
            <a:ext cx="1295400" cy="323850"/>
            <a:chOff x="10706099" y="7848600"/>
            <a:chExt cx="1295400" cy="323850"/>
          </a:xfrm>
        </p:grpSpPr>
        <p:sp>
          <p:nvSpPr>
            <p:cNvPr id="43" name="object 43" descr=""/>
            <p:cNvSpPr/>
            <p:nvPr/>
          </p:nvSpPr>
          <p:spPr>
            <a:xfrm>
              <a:off x="10706099" y="7848600"/>
              <a:ext cx="1295400" cy="323850"/>
            </a:xfrm>
            <a:custGeom>
              <a:avLst/>
              <a:gdLst/>
              <a:ahLst/>
              <a:cxnLst/>
              <a:rect l="l" t="t" r="r" b="b"/>
              <a:pathLst>
                <a:path w="1295400" h="323850">
                  <a:moveTo>
                    <a:pt x="1262352" y="323849"/>
                  </a:moveTo>
                  <a:lnTo>
                    <a:pt x="33047" y="323849"/>
                  </a:lnTo>
                  <a:lnTo>
                    <a:pt x="28187" y="322883"/>
                  </a:lnTo>
                  <a:lnTo>
                    <a:pt x="966" y="295662"/>
                  </a:lnTo>
                  <a:lnTo>
                    <a:pt x="0" y="290802"/>
                  </a:lnTo>
                  <a:lnTo>
                    <a:pt x="0" y="285749"/>
                  </a:lnTo>
                  <a:lnTo>
                    <a:pt x="0" y="33047"/>
                  </a:lnTo>
                  <a:lnTo>
                    <a:pt x="28187" y="966"/>
                  </a:lnTo>
                  <a:lnTo>
                    <a:pt x="33047" y="0"/>
                  </a:lnTo>
                  <a:lnTo>
                    <a:pt x="1262352" y="0"/>
                  </a:lnTo>
                  <a:lnTo>
                    <a:pt x="1294433" y="28187"/>
                  </a:lnTo>
                  <a:lnTo>
                    <a:pt x="1295399" y="33047"/>
                  </a:lnTo>
                  <a:lnTo>
                    <a:pt x="1295399" y="290802"/>
                  </a:lnTo>
                  <a:lnTo>
                    <a:pt x="1267212" y="322883"/>
                  </a:lnTo>
                  <a:lnTo>
                    <a:pt x="1262352" y="32384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4" name="object 44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820399" y="7943849"/>
              <a:ext cx="133349" cy="133349"/>
            </a:xfrm>
            <a:prstGeom prst="rect">
              <a:avLst/>
            </a:prstGeom>
          </p:spPr>
        </p:pic>
      </p:grpSp>
      <p:sp>
        <p:nvSpPr>
          <p:cNvPr id="45" name="object 45" descr=""/>
          <p:cNvSpPr txBox="1"/>
          <p:nvPr/>
        </p:nvSpPr>
        <p:spPr>
          <a:xfrm>
            <a:off x="11000133" y="7944865"/>
            <a:ext cx="899794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00"/>
              </a:lnSpc>
            </a:pPr>
            <a:r>
              <a:rPr dirty="0" sz="1050" spc="-95">
                <a:solidFill>
                  <a:srgbClr val="FFFFFF"/>
                </a:solidFill>
                <a:latin typeface="Noto Sans JP"/>
                <a:cs typeface="Noto Sans JP"/>
              </a:rPr>
              <a:t>Genspark</a:t>
            </a:r>
            <a:r>
              <a:rPr dirty="0" sz="1050" spc="-10">
                <a:solidFill>
                  <a:srgbClr val="FFFFFF"/>
                </a:solidFill>
                <a:latin typeface="Noto Sans JP"/>
                <a:cs typeface="Noto Sans JP"/>
              </a:rPr>
              <a:t> </a:t>
            </a:r>
            <a:r>
              <a:rPr dirty="0" sz="1000" spc="-85">
                <a:solidFill>
                  <a:srgbClr val="FFFFFF"/>
                </a:solidFill>
                <a:latin typeface="SimSun"/>
                <a:cs typeface="SimSun"/>
              </a:rPr>
              <a:t>で作成</a:t>
            </a:r>
            <a:endParaRPr sz="1000">
              <a:latin typeface="SimSun"/>
              <a:cs typeface="SimSu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80999" y="5934074"/>
            <a:ext cx="11430000" cy="876300"/>
          </a:xfrm>
          <a:custGeom>
            <a:avLst/>
            <a:gdLst/>
            <a:ahLst/>
            <a:cxnLst/>
            <a:rect l="l" t="t" r="r" b="b"/>
            <a:pathLst>
              <a:path w="11430000" h="876300">
                <a:moveTo>
                  <a:pt x="11358802" y="876299"/>
                </a:moveTo>
                <a:lnTo>
                  <a:pt x="71196" y="876299"/>
                </a:lnTo>
                <a:lnTo>
                  <a:pt x="66241" y="875811"/>
                </a:lnTo>
                <a:lnTo>
                  <a:pt x="29705" y="860677"/>
                </a:lnTo>
                <a:lnTo>
                  <a:pt x="3885" y="824636"/>
                </a:lnTo>
                <a:lnTo>
                  <a:pt x="0" y="805103"/>
                </a:lnTo>
                <a:lnTo>
                  <a:pt x="0" y="800099"/>
                </a:lnTo>
                <a:lnTo>
                  <a:pt x="0" y="71196"/>
                </a:lnTo>
                <a:lnTo>
                  <a:pt x="15621" y="29705"/>
                </a:lnTo>
                <a:lnTo>
                  <a:pt x="51661" y="3885"/>
                </a:lnTo>
                <a:lnTo>
                  <a:pt x="71196" y="0"/>
                </a:lnTo>
                <a:lnTo>
                  <a:pt x="11358802" y="0"/>
                </a:lnTo>
                <a:lnTo>
                  <a:pt x="11400293" y="15621"/>
                </a:lnTo>
                <a:lnTo>
                  <a:pt x="11426113" y="51661"/>
                </a:lnTo>
                <a:lnTo>
                  <a:pt x="11429999" y="71196"/>
                </a:lnTo>
                <a:lnTo>
                  <a:pt x="11429999" y="805103"/>
                </a:lnTo>
                <a:lnTo>
                  <a:pt x="11414376" y="846593"/>
                </a:lnTo>
                <a:lnTo>
                  <a:pt x="11378337" y="872412"/>
                </a:lnTo>
                <a:lnTo>
                  <a:pt x="11363757" y="875811"/>
                </a:lnTo>
                <a:lnTo>
                  <a:pt x="11358802" y="876299"/>
                </a:lnTo>
                <a:close/>
              </a:path>
            </a:pathLst>
          </a:custGeom>
          <a:solidFill>
            <a:srgbClr val="FFFAE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80999" y="1009649"/>
            <a:ext cx="47625" cy="342900"/>
          </a:xfrm>
          <a:custGeom>
            <a:avLst/>
            <a:gdLst/>
            <a:ahLst/>
            <a:cxnLst/>
            <a:rect l="l" t="t" r="r" b="b"/>
            <a:pathLst>
              <a:path w="47625" h="342900">
                <a:moveTo>
                  <a:pt x="47624" y="342899"/>
                </a:moveTo>
                <a:lnTo>
                  <a:pt x="0" y="342899"/>
                </a:lnTo>
                <a:lnTo>
                  <a:pt x="0" y="0"/>
                </a:lnTo>
                <a:lnTo>
                  <a:pt x="47624" y="0"/>
                </a:lnTo>
                <a:lnTo>
                  <a:pt x="47624" y="34289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80999" y="1504949"/>
            <a:ext cx="38100" cy="790575"/>
          </a:xfrm>
          <a:custGeom>
            <a:avLst/>
            <a:gdLst/>
            <a:ahLst/>
            <a:cxnLst/>
            <a:rect l="l" t="t" r="r" b="b"/>
            <a:pathLst>
              <a:path w="38100" h="790575">
                <a:moveTo>
                  <a:pt x="38099" y="790574"/>
                </a:moveTo>
                <a:lnTo>
                  <a:pt x="0" y="790574"/>
                </a:lnTo>
                <a:lnTo>
                  <a:pt x="0" y="0"/>
                </a:lnTo>
                <a:lnTo>
                  <a:pt x="38099" y="0"/>
                </a:lnTo>
                <a:lnTo>
                  <a:pt x="38099" y="7905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80999" y="2447924"/>
            <a:ext cx="38100" cy="790575"/>
          </a:xfrm>
          <a:custGeom>
            <a:avLst/>
            <a:gdLst/>
            <a:ahLst/>
            <a:cxnLst/>
            <a:rect l="l" t="t" r="r" b="b"/>
            <a:pathLst>
              <a:path w="38100" h="790575">
                <a:moveTo>
                  <a:pt x="38099" y="790574"/>
                </a:moveTo>
                <a:lnTo>
                  <a:pt x="0" y="790574"/>
                </a:lnTo>
                <a:lnTo>
                  <a:pt x="0" y="0"/>
                </a:lnTo>
                <a:lnTo>
                  <a:pt x="38099" y="0"/>
                </a:lnTo>
                <a:lnTo>
                  <a:pt x="38099" y="7905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380999" y="3390899"/>
            <a:ext cx="38100" cy="790575"/>
          </a:xfrm>
          <a:custGeom>
            <a:avLst/>
            <a:gdLst/>
            <a:ahLst/>
            <a:cxnLst/>
            <a:rect l="l" t="t" r="r" b="b"/>
            <a:pathLst>
              <a:path w="38100" h="790575">
                <a:moveTo>
                  <a:pt x="38099" y="790574"/>
                </a:moveTo>
                <a:lnTo>
                  <a:pt x="0" y="790574"/>
                </a:lnTo>
                <a:lnTo>
                  <a:pt x="0" y="0"/>
                </a:lnTo>
                <a:lnTo>
                  <a:pt x="38099" y="0"/>
                </a:lnTo>
                <a:lnTo>
                  <a:pt x="38099" y="7905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380999" y="4371974"/>
            <a:ext cx="5600700" cy="1409700"/>
          </a:xfrm>
          <a:custGeom>
            <a:avLst/>
            <a:gdLst/>
            <a:ahLst/>
            <a:cxnLst/>
            <a:rect l="l" t="t" r="r" b="b"/>
            <a:pathLst>
              <a:path w="5600700" h="1409700">
                <a:moveTo>
                  <a:pt x="5529502" y="1409699"/>
                </a:moveTo>
                <a:lnTo>
                  <a:pt x="71196" y="1409699"/>
                </a:lnTo>
                <a:lnTo>
                  <a:pt x="66241" y="1409212"/>
                </a:lnTo>
                <a:lnTo>
                  <a:pt x="29705" y="1394078"/>
                </a:lnTo>
                <a:lnTo>
                  <a:pt x="3885" y="1358037"/>
                </a:lnTo>
                <a:lnTo>
                  <a:pt x="0" y="1338503"/>
                </a:lnTo>
                <a:lnTo>
                  <a:pt x="0" y="1333499"/>
                </a:lnTo>
                <a:lnTo>
                  <a:pt x="0" y="71196"/>
                </a:lnTo>
                <a:lnTo>
                  <a:pt x="15621" y="29704"/>
                </a:lnTo>
                <a:lnTo>
                  <a:pt x="51661" y="3885"/>
                </a:lnTo>
                <a:lnTo>
                  <a:pt x="71196" y="0"/>
                </a:lnTo>
                <a:lnTo>
                  <a:pt x="5529502" y="0"/>
                </a:lnTo>
                <a:lnTo>
                  <a:pt x="5570993" y="15621"/>
                </a:lnTo>
                <a:lnTo>
                  <a:pt x="5596812" y="51661"/>
                </a:lnTo>
                <a:lnTo>
                  <a:pt x="5600699" y="71196"/>
                </a:lnTo>
                <a:lnTo>
                  <a:pt x="5600699" y="1338503"/>
                </a:lnTo>
                <a:lnTo>
                  <a:pt x="5585076" y="1379994"/>
                </a:lnTo>
                <a:lnTo>
                  <a:pt x="5549037" y="1405813"/>
                </a:lnTo>
                <a:lnTo>
                  <a:pt x="5534457" y="1409212"/>
                </a:lnTo>
                <a:lnTo>
                  <a:pt x="5529502" y="1409699"/>
                </a:lnTo>
                <a:close/>
              </a:path>
            </a:pathLst>
          </a:custGeom>
          <a:solidFill>
            <a:srgbClr val="EFF5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530225" y="1005332"/>
            <a:ext cx="298704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235" b="1">
                <a:solidFill>
                  <a:srgbClr val="093767"/>
                </a:solidFill>
                <a:latin typeface="BIZ UDPGothic"/>
                <a:cs typeface="BIZ UDPGothic"/>
              </a:rPr>
              <a:t>指導員に求めら れる</a:t>
            </a:r>
            <a:r>
              <a:rPr dirty="0" sz="1950" spc="-85" b="1">
                <a:solidFill>
                  <a:srgbClr val="093767"/>
                </a:solidFill>
                <a:latin typeface="Noto Sans JP"/>
                <a:cs typeface="Noto Sans JP"/>
              </a:rPr>
              <a:t>IT</a:t>
            </a:r>
            <a:r>
              <a:rPr dirty="0" sz="2000" spc="-130" b="1">
                <a:solidFill>
                  <a:srgbClr val="093767"/>
                </a:solidFill>
                <a:latin typeface="BIZ UDPGothic"/>
                <a:cs typeface="BIZ UDPGothic"/>
              </a:rPr>
              <a:t>スキル</a:t>
            </a:r>
            <a:endParaRPr sz="2000">
              <a:latin typeface="BIZ UDPGothic"/>
              <a:cs typeface="BIZ UDPGothic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8800" y="1498536"/>
            <a:ext cx="191135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45" b="1">
                <a:solidFill>
                  <a:srgbClr val="093767"/>
                </a:solidFill>
                <a:latin typeface="BIZ UDPGothic"/>
                <a:cs typeface="BIZ UDPGothic"/>
              </a:rPr>
              <a:t>基礎ツールの操作と推奨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8800" y="1802291"/>
            <a:ext cx="5346065" cy="49275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9200"/>
              </a:lnSpc>
              <a:spcBef>
                <a:spcPts val="95"/>
              </a:spcBef>
            </a:pP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クラウド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会計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、</a:t>
            </a:r>
            <a:r>
              <a:rPr dirty="0" sz="1450" spc="-170">
                <a:solidFill>
                  <a:srgbClr val="333333"/>
                </a:solidFill>
                <a:latin typeface="Noto Sans JP"/>
                <a:cs typeface="Noto Sans JP"/>
              </a:rPr>
              <a:t>POS</a:t>
            </a:r>
            <a:r>
              <a:rPr dirty="0" sz="1350" spc="-185">
                <a:solidFill>
                  <a:srgbClr val="333333"/>
                </a:solidFill>
                <a:latin typeface="PMingLiU"/>
                <a:cs typeface="PMingLiU"/>
              </a:rPr>
              <a:t>レジ、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勤怠管理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など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事業者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が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頻繁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利用</a:t>
            </a:r>
            <a:r>
              <a:rPr dirty="0" sz="1350" spc="-180">
                <a:solidFill>
                  <a:srgbClr val="333333"/>
                </a:solidFill>
                <a:latin typeface="PMingLiU"/>
                <a:cs typeface="PMingLiU"/>
              </a:rPr>
              <a:t>するシステムの</a:t>
            </a:r>
            <a:r>
              <a:rPr dirty="0" sz="1350" spc="-50">
                <a:solidFill>
                  <a:srgbClr val="333333"/>
                </a:solidFill>
                <a:latin typeface="SimSun"/>
                <a:cs typeface="SimSun"/>
              </a:rPr>
              <a:t>基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本操作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理解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し、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適切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なツール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選定</a:t>
            </a:r>
            <a:r>
              <a:rPr dirty="0" sz="1350" spc="-175">
                <a:solidFill>
                  <a:srgbClr val="333333"/>
                </a:solidFill>
                <a:latin typeface="PMingLiU"/>
                <a:cs typeface="PMingLiU"/>
              </a:rPr>
              <a:t>をサポートできる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能力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が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必要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です。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8800" y="2441511"/>
            <a:ext cx="2237105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05" b="1">
                <a:solidFill>
                  <a:srgbClr val="093767"/>
                </a:solidFill>
                <a:latin typeface="BIZ UDPGothic"/>
                <a:cs typeface="BIZ UDPGothic"/>
              </a:rPr>
              <a:t>デジタルマーケティング支援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8800" y="2745266"/>
            <a:ext cx="5415280" cy="49275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9200"/>
              </a:lnSpc>
              <a:spcBef>
                <a:spcPts val="95"/>
              </a:spcBef>
            </a:pPr>
            <a:r>
              <a:rPr dirty="0" sz="1450" spc="-155">
                <a:solidFill>
                  <a:srgbClr val="333333"/>
                </a:solidFill>
                <a:latin typeface="Noto Sans JP"/>
                <a:cs typeface="Noto Sans JP"/>
              </a:rPr>
              <a:t>SNS</a:t>
            </a:r>
            <a:r>
              <a:rPr dirty="0" sz="1350" spc="-155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450" spc="-155">
                <a:solidFill>
                  <a:srgbClr val="333333"/>
                </a:solidFill>
                <a:latin typeface="Noto Sans JP"/>
                <a:cs typeface="Noto Sans JP"/>
              </a:rPr>
              <a:t>Google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マップ‧</a:t>
            </a:r>
            <a:r>
              <a:rPr dirty="0" sz="1450" spc="-150">
                <a:solidFill>
                  <a:srgbClr val="333333"/>
                </a:solidFill>
                <a:latin typeface="Noto Sans JP"/>
                <a:cs typeface="Noto Sans JP"/>
              </a:rPr>
              <a:t>LINE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公式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アカウントなどの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集客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販促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ツールの</a:t>
            </a:r>
            <a:r>
              <a:rPr dirty="0" sz="1350" spc="-140">
                <a:solidFill>
                  <a:srgbClr val="333333"/>
                </a:solidFill>
                <a:latin typeface="SimSun"/>
                <a:cs typeface="SimSun"/>
              </a:rPr>
              <a:t>活用方法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指導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し、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効果測定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まで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一貫支援</a:t>
            </a:r>
            <a:r>
              <a:rPr dirty="0" sz="1350" spc="-180">
                <a:solidFill>
                  <a:srgbClr val="333333"/>
                </a:solidFill>
                <a:latin typeface="PMingLiU"/>
                <a:cs typeface="PMingLiU"/>
              </a:rPr>
              <a:t>できるスキルが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求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めら れています。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8800" y="3384486"/>
            <a:ext cx="156845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45" b="1">
                <a:solidFill>
                  <a:srgbClr val="093767"/>
                </a:solidFill>
                <a:latin typeface="BIZ UDPGothic"/>
                <a:cs typeface="BIZ UDPGothic"/>
              </a:rPr>
              <a:t>業務効率化の提案力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58800" y="3688241"/>
            <a:ext cx="5340985" cy="49275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9200"/>
              </a:lnSpc>
              <a:spcBef>
                <a:spcPts val="95"/>
              </a:spcBef>
            </a:pPr>
            <a:r>
              <a:rPr dirty="0" sz="1450" spc="-165">
                <a:solidFill>
                  <a:srgbClr val="333333"/>
                </a:solidFill>
                <a:latin typeface="Noto Sans JP"/>
                <a:cs typeface="Noto Sans JP"/>
              </a:rPr>
              <a:t>ChatGPT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や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業務自動化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ツール</a:t>
            </a:r>
            <a:r>
              <a:rPr dirty="0" sz="1350" spc="-185">
                <a:solidFill>
                  <a:srgbClr val="333333"/>
                </a:solidFill>
                <a:latin typeface="SimSun"/>
                <a:cs typeface="SimSun"/>
              </a:rPr>
              <a:t>（</a:t>
            </a:r>
            <a:r>
              <a:rPr dirty="0" sz="1450" spc="-185">
                <a:solidFill>
                  <a:srgbClr val="333333"/>
                </a:solidFill>
                <a:latin typeface="Noto Sans JP"/>
                <a:cs typeface="Noto Sans JP"/>
              </a:rPr>
              <a:t>RPA</a:t>
            </a:r>
            <a:r>
              <a:rPr dirty="0" sz="1350" spc="-185">
                <a:solidFill>
                  <a:srgbClr val="333333"/>
                </a:solidFill>
                <a:latin typeface="SimSun"/>
                <a:cs typeface="SimSun"/>
              </a:rPr>
              <a:t>）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導入検討</a:t>
            </a:r>
            <a:r>
              <a:rPr dirty="0" sz="1350" spc="-145">
                <a:solidFill>
                  <a:srgbClr val="333333"/>
                </a:solidFill>
                <a:latin typeface="PMingLiU"/>
                <a:cs typeface="PMingLiU"/>
              </a:rPr>
              <a:t>から 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費用対効果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分析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、</a:t>
            </a:r>
            <a:r>
              <a:rPr dirty="0" sz="1350" spc="-50">
                <a:solidFill>
                  <a:srgbClr val="333333"/>
                </a:solidFill>
                <a:latin typeface="SimSun"/>
                <a:cs typeface="SimSun"/>
              </a:rPr>
              <a:t>運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用定着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までをサポートする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知識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が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重要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です。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82600" y="4482337"/>
            <a:ext cx="199707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指導員の</a:t>
            </a:r>
            <a:r>
              <a:rPr dirty="0" sz="1300" spc="-55" b="1">
                <a:solidFill>
                  <a:srgbClr val="1D40AF"/>
                </a:solidFill>
                <a:latin typeface="DejaVu Sans Condensed"/>
                <a:cs typeface="DejaVu Sans Condensed"/>
              </a:rPr>
              <a:t>IT</a:t>
            </a:r>
            <a:r>
              <a:rPr dirty="0" sz="1350" spc="-105" b="1">
                <a:solidFill>
                  <a:srgbClr val="1D40AF"/>
                </a:solidFill>
                <a:latin typeface="BIZ UDPGothic"/>
                <a:cs typeface="BIZ UDPGothic"/>
              </a:rPr>
              <a:t>リテラシー向上策</a:t>
            </a:r>
            <a:endParaRPr sz="1350">
              <a:latin typeface="BIZ UDPGothic"/>
              <a:cs typeface="BIZ UDPGothic"/>
            </a:endParaRPr>
          </a:p>
        </p:txBody>
      </p:sp>
      <p:sp>
        <p:nvSpPr>
          <p:cNvPr id="16" name="object 16" descr=""/>
          <p:cNvSpPr/>
          <p:nvPr/>
        </p:nvSpPr>
        <p:spPr>
          <a:xfrm>
            <a:off x="523862" y="4876800"/>
            <a:ext cx="47625" cy="733425"/>
          </a:xfrm>
          <a:custGeom>
            <a:avLst/>
            <a:gdLst/>
            <a:ahLst/>
            <a:cxnLst/>
            <a:rect l="l" t="t" r="r" b="b"/>
            <a:pathLst>
              <a:path w="47625" h="733425">
                <a:moveTo>
                  <a:pt x="47625" y="706462"/>
                </a:moveTo>
                <a:lnTo>
                  <a:pt x="26974" y="685800"/>
                </a:lnTo>
                <a:lnTo>
                  <a:pt x="20662" y="685800"/>
                </a:lnTo>
                <a:lnTo>
                  <a:pt x="0" y="706462"/>
                </a:lnTo>
                <a:lnTo>
                  <a:pt x="0" y="712774"/>
                </a:lnTo>
                <a:lnTo>
                  <a:pt x="20662" y="733425"/>
                </a:lnTo>
                <a:lnTo>
                  <a:pt x="26974" y="733425"/>
                </a:lnTo>
                <a:lnTo>
                  <a:pt x="47625" y="712774"/>
                </a:lnTo>
                <a:lnTo>
                  <a:pt x="47625" y="709612"/>
                </a:lnTo>
                <a:lnTo>
                  <a:pt x="47625" y="706462"/>
                </a:lnTo>
                <a:close/>
              </a:path>
              <a:path w="47625" h="733425">
                <a:moveTo>
                  <a:pt x="47625" y="477862"/>
                </a:moveTo>
                <a:lnTo>
                  <a:pt x="26974" y="457200"/>
                </a:lnTo>
                <a:lnTo>
                  <a:pt x="20662" y="457200"/>
                </a:lnTo>
                <a:lnTo>
                  <a:pt x="0" y="477862"/>
                </a:lnTo>
                <a:lnTo>
                  <a:pt x="0" y="484174"/>
                </a:lnTo>
                <a:lnTo>
                  <a:pt x="20662" y="504825"/>
                </a:lnTo>
                <a:lnTo>
                  <a:pt x="26974" y="504825"/>
                </a:lnTo>
                <a:lnTo>
                  <a:pt x="47625" y="484174"/>
                </a:lnTo>
                <a:lnTo>
                  <a:pt x="47625" y="481012"/>
                </a:lnTo>
                <a:lnTo>
                  <a:pt x="47625" y="477862"/>
                </a:lnTo>
                <a:close/>
              </a:path>
              <a:path w="47625" h="733425">
                <a:moveTo>
                  <a:pt x="47625" y="249262"/>
                </a:moveTo>
                <a:lnTo>
                  <a:pt x="26974" y="228600"/>
                </a:lnTo>
                <a:lnTo>
                  <a:pt x="20662" y="228600"/>
                </a:lnTo>
                <a:lnTo>
                  <a:pt x="0" y="249262"/>
                </a:lnTo>
                <a:lnTo>
                  <a:pt x="0" y="255574"/>
                </a:lnTo>
                <a:lnTo>
                  <a:pt x="20662" y="276225"/>
                </a:lnTo>
                <a:lnTo>
                  <a:pt x="26974" y="276225"/>
                </a:lnTo>
                <a:lnTo>
                  <a:pt x="47625" y="255574"/>
                </a:lnTo>
                <a:lnTo>
                  <a:pt x="47625" y="252412"/>
                </a:lnTo>
                <a:lnTo>
                  <a:pt x="47625" y="249262"/>
                </a:lnTo>
                <a:close/>
              </a:path>
              <a:path w="47625" h="733425">
                <a:moveTo>
                  <a:pt x="47625" y="20662"/>
                </a:moveTo>
                <a:lnTo>
                  <a:pt x="26974" y="0"/>
                </a:lnTo>
                <a:lnTo>
                  <a:pt x="20662" y="0"/>
                </a:lnTo>
                <a:lnTo>
                  <a:pt x="0" y="20662"/>
                </a:lnTo>
                <a:lnTo>
                  <a:pt x="0" y="26974"/>
                </a:lnTo>
                <a:lnTo>
                  <a:pt x="20662" y="47625"/>
                </a:lnTo>
                <a:lnTo>
                  <a:pt x="26974" y="47625"/>
                </a:lnTo>
                <a:lnTo>
                  <a:pt x="47625" y="26974"/>
                </a:lnTo>
                <a:lnTo>
                  <a:pt x="47625" y="23812"/>
                </a:lnTo>
                <a:lnTo>
                  <a:pt x="47625" y="20662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 descr=""/>
          <p:cNvSpPr txBox="1"/>
          <p:nvPr/>
        </p:nvSpPr>
        <p:spPr>
          <a:xfrm>
            <a:off x="673099" y="4727076"/>
            <a:ext cx="3486150" cy="945515"/>
          </a:xfrm>
          <a:prstGeom prst="rect">
            <a:avLst/>
          </a:prstGeom>
        </p:spPr>
        <p:txBody>
          <a:bodyPr wrap="square" lIns="0" tIns="635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dirty="0" sz="1200" spc="-75">
                <a:solidFill>
                  <a:srgbClr val="333333"/>
                </a:solidFill>
                <a:latin typeface="Noto Sans JP"/>
                <a:cs typeface="Noto Sans JP"/>
              </a:rPr>
              <a:t>IT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専門家</a:t>
            </a:r>
            <a:r>
              <a:rPr dirty="0" sz="1150" spc="-120">
                <a:solidFill>
                  <a:srgbClr val="333333"/>
                </a:solidFill>
                <a:latin typeface="PMingLiU"/>
                <a:cs typeface="PMingLiU"/>
              </a:rPr>
              <a:t>との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連携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150" spc="-100">
                <a:solidFill>
                  <a:srgbClr val="333333"/>
                </a:solidFill>
                <a:latin typeface="SimSun"/>
                <a:cs typeface="SimSun"/>
              </a:rPr>
              <a:t>相談体制構築</a:t>
            </a:r>
            <a:endParaRPr sz="1150">
              <a:latin typeface="SimSun"/>
              <a:cs typeface="SimSun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実際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自</a:t>
            </a:r>
            <a:r>
              <a:rPr dirty="0" sz="1150" spc="-130">
                <a:solidFill>
                  <a:srgbClr val="333333"/>
                </a:solidFill>
                <a:latin typeface="PMingLiU"/>
                <a:cs typeface="PMingLiU"/>
              </a:rPr>
              <a:t>ら ツールを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使用</a:t>
            </a:r>
            <a:r>
              <a:rPr dirty="0" sz="1150" spc="-130">
                <a:solidFill>
                  <a:srgbClr val="333333"/>
                </a:solidFill>
                <a:latin typeface="PMingLiU"/>
                <a:cs typeface="PMingLiU"/>
              </a:rPr>
              <a:t>して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経験値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150" spc="-80">
                <a:solidFill>
                  <a:srgbClr val="333333"/>
                </a:solidFill>
                <a:latin typeface="SimSun"/>
                <a:cs typeface="SimSun"/>
              </a:rPr>
              <a:t>獲得</a:t>
            </a:r>
            <a:endParaRPr sz="1150">
              <a:latin typeface="SimSun"/>
              <a:cs typeface="SimSun"/>
            </a:endParaRPr>
          </a:p>
          <a:p>
            <a:pPr marL="12700" marR="5080">
              <a:lnSpc>
                <a:spcPct val="130400"/>
              </a:lnSpc>
              <a:spcBef>
                <a:spcPts val="5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中小機構「</a:t>
            </a:r>
            <a:r>
              <a:rPr dirty="0" sz="1150" spc="-140">
                <a:solidFill>
                  <a:srgbClr val="333333"/>
                </a:solidFill>
                <a:latin typeface="PMingLiU"/>
                <a:cs typeface="PMingLiU"/>
              </a:rPr>
              <a:t>ここから アプリ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」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などの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公的支援</a:t>
            </a:r>
            <a:r>
              <a:rPr dirty="0" sz="1150" spc="-125">
                <a:solidFill>
                  <a:srgbClr val="333333"/>
                </a:solidFill>
                <a:latin typeface="PMingLiU"/>
                <a:cs typeface="PMingLiU"/>
              </a:rPr>
              <a:t>リソース</a:t>
            </a:r>
            <a:r>
              <a:rPr dirty="0" sz="1150" spc="-80">
                <a:solidFill>
                  <a:srgbClr val="333333"/>
                </a:solidFill>
                <a:latin typeface="SimSun"/>
                <a:cs typeface="SimSun"/>
              </a:rPr>
              <a:t>活用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最新</a:t>
            </a:r>
            <a:r>
              <a:rPr dirty="0" sz="1150" spc="-120">
                <a:solidFill>
                  <a:srgbClr val="333333"/>
                </a:solidFill>
                <a:latin typeface="PMingLiU"/>
                <a:cs typeface="PMingLiU"/>
              </a:rPr>
              <a:t>デジタル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関連</a:t>
            </a:r>
            <a:r>
              <a:rPr dirty="0" sz="1150" spc="-114">
                <a:solidFill>
                  <a:srgbClr val="333333"/>
                </a:solidFill>
                <a:latin typeface="PMingLiU"/>
                <a:cs typeface="PMingLiU"/>
              </a:rPr>
              <a:t>セミナーへの</a:t>
            </a:r>
            <a:r>
              <a:rPr dirty="0" sz="1150" spc="-100">
                <a:solidFill>
                  <a:srgbClr val="333333"/>
                </a:solidFill>
                <a:latin typeface="SimSun"/>
                <a:cs typeface="SimSun"/>
              </a:rPr>
              <a:t>定期的参加</a:t>
            </a:r>
            <a:endParaRPr sz="1150">
              <a:latin typeface="SimSun"/>
              <a:cs typeface="SimSun"/>
            </a:endParaRPr>
          </a:p>
        </p:txBody>
      </p:sp>
      <p:sp>
        <p:nvSpPr>
          <p:cNvPr id="18" name="object 18" descr=""/>
          <p:cNvSpPr/>
          <p:nvPr/>
        </p:nvSpPr>
        <p:spPr>
          <a:xfrm>
            <a:off x="6210299" y="1009649"/>
            <a:ext cx="47625" cy="342900"/>
          </a:xfrm>
          <a:custGeom>
            <a:avLst/>
            <a:gdLst/>
            <a:ahLst/>
            <a:cxnLst/>
            <a:rect l="l" t="t" r="r" b="b"/>
            <a:pathLst>
              <a:path w="47625" h="342900">
                <a:moveTo>
                  <a:pt x="47624" y="342899"/>
                </a:moveTo>
                <a:lnTo>
                  <a:pt x="0" y="342899"/>
                </a:lnTo>
                <a:lnTo>
                  <a:pt x="0" y="0"/>
                </a:lnTo>
                <a:lnTo>
                  <a:pt x="47624" y="0"/>
                </a:lnTo>
                <a:lnTo>
                  <a:pt x="47624" y="34289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9" name="object 19" descr=""/>
          <p:cNvGrpSpPr/>
          <p:nvPr/>
        </p:nvGrpSpPr>
        <p:grpSpPr>
          <a:xfrm>
            <a:off x="6210299" y="1504949"/>
            <a:ext cx="5600700" cy="819150"/>
            <a:chOff x="6210299" y="1504949"/>
            <a:chExt cx="5600700" cy="819150"/>
          </a:xfrm>
        </p:grpSpPr>
        <p:sp>
          <p:nvSpPr>
            <p:cNvPr id="20" name="object 20" descr=""/>
            <p:cNvSpPr/>
            <p:nvPr/>
          </p:nvSpPr>
          <p:spPr>
            <a:xfrm>
              <a:off x="6215062" y="1509712"/>
              <a:ext cx="5591175" cy="809625"/>
            </a:xfrm>
            <a:custGeom>
              <a:avLst/>
              <a:gdLst/>
              <a:ahLst/>
              <a:cxnLst/>
              <a:rect l="l" t="t" r="r" b="b"/>
              <a:pathLst>
                <a:path w="5591175" h="809625">
                  <a:moveTo>
                    <a:pt x="0" y="757237"/>
                  </a:moveTo>
                  <a:lnTo>
                    <a:pt x="0" y="52387"/>
                  </a:lnTo>
                  <a:lnTo>
                    <a:pt x="0" y="48947"/>
                  </a:lnTo>
                  <a:lnTo>
                    <a:pt x="335" y="45540"/>
                  </a:lnTo>
                  <a:lnTo>
                    <a:pt x="1005" y="42167"/>
                  </a:lnTo>
                  <a:lnTo>
                    <a:pt x="1676" y="38793"/>
                  </a:lnTo>
                  <a:lnTo>
                    <a:pt x="2670" y="35517"/>
                  </a:lnTo>
                  <a:lnTo>
                    <a:pt x="3986" y="32339"/>
                  </a:lnTo>
                  <a:lnTo>
                    <a:pt x="5303" y="29161"/>
                  </a:lnTo>
                  <a:lnTo>
                    <a:pt x="6917" y="26142"/>
                  </a:lnTo>
                  <a:lnTo>
                    <a:pt x="8828" y="23282"/>
                  </a:lnTo>
                  <a:lnTo>
                    <a:pt x="10739" y="20422"/>
                  </a:lnTo>
                  <a:lnTo>
                    <a:pt x="23282" y="8828"/>
                  </a:lnTo>
                  <a:lnTo>
                    <a:pt x="26142" y="6917"/>
                  </a:lnTo>
                  <a:lnTo>
                    <a:pt x="42166" y="1006"/>
                  </a:lnTo>
                  <a:lnTo>
                    <a:pt x="45540" y="335"/>
                  </a:lnTo>
                  <a:lnTo>
                    <a:pt x="48947" y="0"/>
                  </a:lnTo>
                  <a:lnTo>
                    <a:pt x="52387" y="0"/>
                  </a:lnTo>
                  <a:lnTo>
                    <a:pt x="5538787" y="0"/>
                  </a:lnTo>
                  <a:lnTo>
                    <a:pt x="5542226" y="0"/>
                  </a:lnTo>
                  <a:lnTo>
                    <a:pt x="5545633" y="335"/>
                  </a:lnTo>
                  <a:lnTo>
                    <a:pt x="5549006" y="1006"/>
                  </a:lnTo>
                  <a:lnTo>
                    <a:pt x="5552380" y="1677"/>
                  </a:lnTo>
                  <a:lnTo>
                    <a:pt x="5582344" y="23282"/>
                  </a:lnTo>
                  <a:lnTo>
                    <a:pt x="5584256" y="26142"/>
                  </a:lnTo>
                  <a:lnTo>
                    <a:pt x="5591174" y="52387"/>
                  </a:lnTo>
                  <a:lnTo>
                    <a:pt x="5591174" y="757237"/>
                  </a:lnTo>
                  <a:lnTo>
                    <a:pt x="5575830" y="794280"/>
                  </a:lnTo>
                  <a:lnTo>
                    <a:pt x="5567889" y="800795"/>
                  </a:lnTo>
                  <a:lnTo>
                    <a:pt x="5565030" y="802706"/>
                  </a:lnTo>
                  <a:lnTo>
                    <a:pt x="5549006" y="808618"/>
                  </a:lnTo>
                  <a:lnTo>
                    <a:pt x="5545633" y="809289"/>
                  </a:lnTo>
                  <a:lnTo>
                    <a:pt x="5542226" y="809624"/>
                  </a:lnTo>
                  <a:lnTo>
                    <a:pt x="5538787" y="809624"/>
                  </a:lnTo>
                  <a:lnTo>
                    <a:pt x="52387" y="809624"/>
                  </a:lnTo>
                  <a:lnTo>
                    <a:pt x="15343" y="794280"/>
                  </a:lnTo>
                  <a:lnTo>
                    <a:pt x="12911" y="791848"/>
                  </a:lnTo>
                  <a:lnTo>
                    <a:pt x="10739" y="789202"/>
                  </a:lnTo>
                  <a:lnTo>
                    <a:pt x="8828" y="786342"/>
                  </a:lnTo>
                  <a:lnTo>
                    <a:pt x="6917" y="783481"/>
                  </a:lnTo>
                  <a:lnTo>
                    <a:pt x="5303" y="780462"/>
                  </a:lnTo>
                  <a:lnTo>
                    <a:pt x="3986" y="777284"/>
                  </a:lnTo>
                  <a:lnTo>
                    <a:pt x="2670" y="774107"/>
                  </a:lnTo>
                  <a:lnTo>
                    <a:pt x="1676" y="770831"/>
                  </a:lnTo>
                  <a:lnTo>
                    <a:pt x="1005" y="767457"/>
                  </a:lnTo>
                  <a:lnTo>
                    <a:pt x="335" y="764083"/>
                  </a:lnTo>
                  <a:lnTo>
                    <a:pt x="0" y="760677"/>
                  </a:lnTo>
                  <a:lnTo>
                    <a:pt x="0" y="757237"/>
                  </a:lnTo>
                  <a:close/>
                </a:path>
              </a:pathLst>
            </a:custGeom>
            <a:ln w="9524">
              <a:solidFill>
                <a:srgbClr val="DFDFD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1" name="object 21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18869" y="1804020"/>
              <a:ext cx="221009" cy="221009"/>
            </a:xfrm>
            <a:prstGeom prst="rect">
              <a:avLst/>
            </a:prstGeom>
          </p:spPr>
        </p:pic>
      </p:grpSp>
      <p:grpSp>
        <p:nvGrpSpPr>
          <p:cNvPr id="22" name="object 22" descr=""/>
          <p:cNvGrpSpPr/>
          <p:nvPr/>
        </p:nvGrpSpPr>
        <p:grpSpPr>
          <a:xfrm>
            <a:off x="6210299" y="2438399"/>
            <a:ext cx="5600700" cy="819150"/>
            <a:chOff x="6210299" y="2438399"/>
            <a:chExt cx="5600700" cy="819150"/>
          </a:xfrm>
        </p:grpSpPr>
        <p:sp>
          <p:nvSpPr>
            <p:cNvPr id="23" name="object 23" descr=""/>
            <p:cNvSpPr/>
            <p:nvPr/>
          </p:nvSpPr>
          <p:spPr>
            <a:xfrm>
              <a:off x="6215062" y="2443162"/>
              <a:ext cx="5591175" cy="809625"/>
            </a:xfrm>
            <a:custGeom>
              <a:avLst/>
              <a:gdLst/>
              <a:ahLst/>
              <a:cxnLst/>
              <a:rect l="l" t="t" r="r" b="b"/>
              <a:pathLst>
                <a:path w="5591175" h="809625">
                  <a:moveTo>
                    <a:pt x="0" y="757237"/>
                  </a:moveTo>
                  <a:lnTo>
                    <a:pt x="0" y="52387"/>
                  </a:lnTo>
                  <a:lnTo>
                    <a:pt x="0" y="48947"/>
                  </a:lnTo>
                  <a:lnTo>
                    <a:pt x="335" y="45540"/>
                  </a:lnTo>
                  <a:lnTo>
                    <a:pt x="1005" y="42166"/>
                  </a:lnTo>
                  <a:lnTo>
                    <a:pt x="1676" y="38792"/>
                  </a:lnTo>
                  <a:lnTo>
                    <a:pt x="2670" y="35517"/>
                  </a:lnTo>
                  <a:lnTo>
                    <a:pt x="3986" y="32339"/>
                  </a:lnTo>
                  <a:lnTo>
                    <a:pt x="5303" y="29161"/>
                  </a:lnTo>
                  <a:lnTo>
                    <a:pt x="6917" y="26142"/>
                  </a:lnTo>
                  <a:lnTo>
                    <a:pt x="8828" y="23282"/>
                  </a:lnTo>
                  <a:lnTo>
                    <a:pt x="10739" y="20421"/>
                  </a:lnTo>
                  <a:lnTo>
                    <a:pt x="12911" y="17775"/>
                  </a:lnTo>
                  <a:lnTo>
                    <a:pt x="15343" y="15343"/>
                  </a:lnTo>
                  <a:lnTo>
                    <a:pt x="17776" y="12911"/>
                  </a:lnTo>
                  <a:lnTo>
                    <a:pt x="20422" y="10739"/>
                  </a:lnTo>
                  <a:lnTo>
                    <a:pt x="23282" y="8828"/>
                  </a:lnTo>
                  <a:lnTo>
                    <a:pt x="26142" y="6917"/>
                  </a:lnTo>
                  <a:lnTo>
                    <a:pt x="42166" y="1006"/>
                  </a:lnTo>
                  <a:lnTo>
                    <a:pt x="45540" y="335"/>
                  </a:lnTo>
                  <a:lnTo>
                    <a:pt x="48947" y="0"/>
                  </a:lnTo>
                  <a:lnTo>
                    <a:pt x="52387" y="0"/>
                  </a:lnTo>
                  <a:lnTo>
                    <a:pt x="5538787" y="0"/>
                  </a:lnTo>
                  <a:lnTo>
                    <a:pt x="5542226" y="0"/>
                  </a:lnTo>
                  <a:lnTo>
                    <a:pt x="5545633" y="335"/>
                  </a:lnTo>
                  <a:lnTo>
                    <a:pt x="5580433" y="20421"/>
                  </a:lnTo>
                  <a:lnTo>
                    <a:pt x="5591174" y="52387"/>
                  </a:lnTo>
                  <a:lnTo>
                    <a:pt x="5591174" y="757237"/>
                  </a:lnTo>
                  <a:lnTo>
                    <a:pt x="5582344" y="786341"/>
                  </a:lnTo>
                  <a:lnTo>
                    <a:pt x="5580433" y="789202"/>
                  </a:lnTo>
                  <a:lnTo>
                    <a:pt x="5567889" y="800795"/>
                  </a:lnTo>
                  <a:lnTo>
                    <a:pt x="5565030" y="802706"/>
                  </a:lnTo>
                  <a:lnTo>
                    <a:pt x="5562012" y="804320"/>
                  </a:lnTo>
                  <a:lnTo>
                    <a:pt x="5558834" y="805636"/>
                  </a:lnTo>
                  <a:lnTo>
                    <a:pt x="5555656" y="806952"/>
                  </a:lnTo>
                  <a:lnTo>
                    <a:pt x="5552380" y="807946"/>
                  </a:lnTo>
                  <a:lnTo>
                    <a:pt x="5549006" y="808617"/>
                  </a:lnTo>
                  <a:lnTo>
                    <a:pt x="5545633" y="809288"/>
                  </a:lnTo>
                  <a:lnTo>
                    <a:pt x="5542226" y="809624"/>
                  </a:lnTo>
                  <a:lnTo>
                    <a:pt x="5538787" y="809624"/>
                  </a:lnTo>
                  <a:lnTo>
                    <a:pt x="52387" y="809624"/>
                  </a:lnTo>
                  <a:lnTo>
                    <a:pt x="15343" y="794280"/>
                  </a:lnTo>
                  <a:lnTo>
                    <a:pt x="12911" y="791848"/>
                  </a:lnTo>
                  <a:lnTo>
                    <a:pt x="10739" y="789202"/>
                  </a:lnTo>
                  <a:lnTo>
                    <a:pt x="8828" y="786341"/>
                  </a:lnTo>
                  <a:lnTo>
                    <a:pt x="6917" y="783481"/>
                  </a:lnTo>
                  <a:lnTo>
                    <a:pt x="5303" y="780462"/>
                  </a:lnTo>
                  <a:lnTo>
                    <a:pt x="3986" y="777284"/>
                  </a:lnTo>
                  <a:lnTo>
                    <a:pt x="2670" y="774106"/>
                  </a:lnTo>
                  <a:lnTo>
                    <a:pt x="1676" y="770831"/>
                  </a:lnTo>
                  <a:lnTo>
                    <a:pt x="1005" y="767457"/>
                  </a:lnTo>
                  <a:lnTo>
                    <a:pt x="335" y="764083"/>
                  </a:lnTo>
                  <a:lnTo>
                    <a:pt x="0" y="760677"/>
                  </a:lnTo>
                  <a:lnTo>
                    <a:pt x="0" y="757237"/>
                  </a:lnTo>
                  <a:close/>
                </a:path>
              </a:pathLst>
            </a:custGeom>
            <a:ln w="9524">
              <a:solidFill>
                <a:srgbClr val="DFDFD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6315074" y="2733674"/>
              <a:ext cx="285750" cy="228600"/>
            </a:xfrm>
            <a:custGeom>
              <a:avLst/>
              <a:gdLst/>
              <a:ahLst/>
              <a:cxnLst/>
              <a:rect l="l" t="t" r="r" b="b"/>
              <a:pathLst>
                <a:path w="285750" h="228600">
                  <a:moveTo>
                    <a:pt x="157162" y="42862"/>
                  </a:moveTo>
                  <a:lnTo>
                    <a:pt x="128587" y="42862"/>
                  </a:lnTo>
                  <a:lnTo>
                    <a:pt x="128587" y="6384"/>
                  </a:lnTo>
                  <a:lnTo>
                    <a:pt x="134972" y="0"/>
                  </a:lnTo>
                  <a:lnTo>
                    <a:pt x="150777" y="0"/>
                  </a:lnTo>
                  <a:lnTo>
                    <a:pt x="157162" y="6384"/>
                  </a:lnTo>
                  <a:lnTo>
                    <a:pt x="157162" y="42862"/>
                  </a:lnTo>
                  <a:close/>
                </a:path>
                <a:path w="285750" h="228600">
                  <a:moveTo>
                    <a:pt x="210740" y="228600"/>
                  </a:moveTo>
                  <a:lnTo>
                    <a:pt x="75009" y="228600"/>
                  </a:lnTo>
                  <a:lnTo>
                    <a:pt x="62489" y="226075"/>
                  </a:lnTo>
                  <a:lnTo>
                    <a:pt x="52272" y="219190"/>
                  </a:lnTo>
                  <a:lnTo>
                    <a:pt x="45386" y="208972"/>
                  </a:lnTo>
                  <a:lnTo>
                    <a:pt x="42862" y="196453"/>
                  </a:lnTo>
                  <a:lnTo>
                    <a:pt x="42862" y="75009"/>
                  </a:lnTo>
                  <a:lnTo>
                    <a:pt x="45386" y="62489"/>
                  </a:lnTo>
                  <a:lnTo>
                    <a:pt x="52272" y="52272"/>
                  </a:lnTo>
                  <a:lnTo>
                    <a:pt x="62489" y="45386"/>
                  </a:lnTo>
                  <a:lnTo>
                    <a:pt x="75009" y="42862"/>
                  </a:lnTo>
                  <a:lnTo>
                    <a:pt x="210740" y="42862"/>
                  </a:lnTo>
                  <a:lnTo>
                    <a:pt x="223260" y="45386"/>
                  </a:lnTo>
                  <a:lnTo>
                    <a:pt x="233477" y="52272"/>
                  </a:lnTo>
                  <a:lnTo>
                    <a:pt x="240363" y="62489"/>
                  </a:lnTo>
                  <a:lnTo>
                    <a:pt x="242887" y="75009"/>
                  </a:lnTo>
                  <a:lnTo>
                    <a:pt x="242887" y="96440"/>
                  </a:lnTo>
                  <a:lnTo>
                    <a:pt x="97644" y="96440"/>
                  </a:lnTo>
                  <a:lnTo>
                    <a:pt x="95366" y="96893"/>
                  </a:lnTo>
                  <a:lnTo>
                    <a:pt x="82153" y="111931"/>
                  </a:lnTo>
                  <a:lnTo>
                    <a:pt x="82153" y="116668"/>
                  </a:lnTo>
                  <a:lnTo>
                    <a:pt x="97644" y="132159"/>
                  </a:lnTo>
                  <a:lnTo>
                    <a:pt x="242887" y="132159"/>
                  </a:lnTo>
                  <a:lnTo>
                    <a:pt x="242887" y="171450"/>
                  </a:lnTo>
                  <a:lnTo>
                    <a:pt x="88939" y="171450"/>
                  </a:lnTo>
                  <a:lnTo>
                    <a:pt x="85725" y="174664"/>
                  </a:lnTo>
                  <a:lnTo>
                    <a:pt x="85725" y="182522"/>
                  </a:lnTo>
                  <a:lnTo>
                    <a:pt x="88939" y="185737"/>
                  </a:lnTo>
                  <a:lnTo>
                    <a:pt x="242887" y="185737"/>
                  </a:lnTo>
                  <a:lnTo>
                    <a:pt x="242887" y="196453"/>
                  </a:lnTo>
                  <a:lnTo>
                    <a:pt x="240363" y="208972"/>
                  </a:lnTo>
                  <a:lnTo>
                    <a:pt x="233477" y="219190"/>
                  </a:lnTo>
                  <a:lnTo>
                    <a:pt x="223260" y="226075"/>
                  </a:lnTo>
                  <a:lnTo>
                    <a:pt x="210740" y="228600"/>
                  </a:lnTo>
                  <a:close/>
                </a:path>
                <a:path w="285750" h="228600">
                  <a:moveTo>
                    <a:pt x="183369" y="132159"/>
                  </a:moveTo>
                  <a:lnTo>
                    <a:pt x="102380" y="132159"/>
                  </a:lnTo>
                  <a:lnTo>
                    <a:pt x="104658" y="131706"/>
                  </a:lnTo>
                  <a:lnTo>
                    <a:pt x="109035" y="129893"/>
                  </a:lnTo>
                  <a:lnTo>
                    <a:pt x="117871" y="116668"/>
                  </a:lnTo>
                  <a:lnTo>
                    <a:pt x="117871" y="111931"/>
                  </a:lnTo>
                  <a:lnTo>
                    <a:pt x="102380" y="96440"/>
                  </a:lnTo>
                  <a:lnTo>
                    <a:pt x="183369" y="96440"/>
                  </a:lnTo>
                  <a:lnTo>
                    <a:pt x="167878" y="111931"/>
                  </a:lnTo>
                  <a:lnTo>
                    <a:pt x="167878" y="116668"/>
                  </a:lnTo>
                  <a:lnTo>
                    <a:pt x="181091" y="131706"/>
                  </a:lnTo>
                  <a:lnTo>
                    <a:pt x="183369" y="132159"/>
                  </a:lnTo>
                  <a:close/>
                </a:path>
                <a:path w="285750" h="228600">
                  <a:moveTo>
                    <a:pt x="242887" y="132159"/>
                  </a:moveTo>
                  <a:lnTo>
                    <a:pt x="188105" y="132159"/>
                  </a:lnTo>
                  <a:lnTo>
                    <a:pt x="190383" y="131706"/>
                  </a:lnTo>
                  <a:lnTo>
                    <a:pt x="194759" y="129893"/>
                  </a:lnTo>
                  <a:lnTo>
                    <a:pt x="203596" y="116668"/>
                  </a:lnTo>
                  <a:lnTo>
                    <a:pt x="203596" y="111931"/>
                  </a:lnTo>
                  <a:lnTo>
                    <a:pt x="188105" y="96440"/>
                  </a:lnTo>
                  <a:lnTo>
                    <a:pt x="242887" y="96440"/>
                  </a:lnTo>
                  <a:lnTo>
                    <a:pt x="242887" y="132159"/>
                  </a:lnTo>
                  <a:close/>
                </a:path>
                <a:path w="285750" h="228600">
                  <a:moveTo>
                    <a:pt x="131802" y="185737"/>
                  </a:moveTo>
                  <a:lnTo>
                    <a:pt x="111085" y="185737"/>
                  </a:lnTo>
                  <a:lnTo>
                    <a:pt x="114300" y="182522"/>
                  </a:lnTo>
                  <a:lnTo>
                    <a:pt x="114300" y="174664"/>
                  </a:lnTo>
                  <a:lnTo>
                    <a:pt x="111085" y="171450"/>
                  </a:lnTo>
                  <a:lnTo>
                    <a:pt x="131802" y="171450"/>
                  </a:lnTo>
                  <a:lnTo>
                    <a:pt x="128587" y="174664"/>
                  </a:lnTo>
                  <a:lnTo>
                    <a:pt x="128587" y="182522"/>
                  </a:lnTo>
                  <a:lnTo>
                    <a:pt x="131802" y="185737"/>
                  </a:lnTo>
                  <a:close/>
                </a:path>
                <a:path w="285750" h="228600">
                  <a:moveTo>
                    <a:pt x="174664" y="185737"/>
                  </a:moveTo>
                  <a:lnTo>
                    <a:pt x="153947" y="185737"/>
                  </a:lnTo>
                  <a:lnTo>
                    <a:pt x="157162" y="182522"/>
                  </a:lnTo>
                  <a:lnTo>
                    <a:pt x="157162" y="174664"/>
                  </a:lnTo>
                  <a:lnTo>
                    <a:pt x="153947" y="171450"/>
                  </a:lnTo>
                  <a:lnTo>
                    <a:pt x="174664" y="171450"/>
                  </a:lnTo>
                  <a:lnTo>
                    <a:pt x="171450" y="174664"/>
                  </a:lnTo>
                  <a:lnTo>
                    <a:pt x="171450" y="182522"/>
                  </a:lnTo>
                  <a:lnTo>
                    <a:pt x="174664" y="185737"/>
                  </a:lnTo>
                  <a:close/>
                </a:path>
                <a:path w="285750" h="228600">
                  <a:moveTo>
                    <a:pt x="242887" y="185737"/>
                  </a:moveTo>
                  <a:lnTo>
                    <a:pt x="196810" y="185737"/>
                  </a:lnTo>
                  <a:lnTo>
                    <a:pt x="200025" y="182522"/>
                  </a:lnTo>
                  <a:lnTo>
                    <a:pt x="200025" y="174664"/>
                  </a:lnTo>
                  <a:lnTo>
                    <a:pt x="196810" y="171450"/>
                  </a:lnTo>
                  <a:lnTo>
                    <a:pt x="242887" y="171450"/>
                  </a:lnTo>
                  <a:lnTo>
                    <a:pt x="242887" y="185737"/>
                  </a:lnTo>
                  <a:close/>
                </a:path>
                <a:path w="285750" h="228600">
                  <a:moveTo>
                    <a:pt x="28575" y="185737"/>
                  </a:moveTo>
                  <a:lnTo>
                    <a:pt x="21431" y="185737"/>
                  </a:lnTo>
                  <a:lnTo>
                    <a:pt x="13091" y="184052"/>
                  </a:lnTo>
                  <a:lnTo>
                    <a:pt x="6278" y="179458"/>
                  </a:lnTo>
                  <a:lnTo>
                    <a:pt x="1684" y="172646"/>
                  </a:lnTo>
                  <a:lnTo>
                    <a:pt x="0" y="164306"/>
                  </a:lnTo>
                  <a:lnTo>
                    <a:pt x="0" y="121443"/>
                  </a:lnTo>
                  <a:lnTo>
                    <a:pt x="1684" y="113103"/>
                  </a:lnTo>
                  <a:lnTo>
                    <a:pt x="6278" y="106291"/>
                  </a:lnTo>
                  <a:lnTo>
                    <a:pt x="13091" y="101697"/>
                  </a:lnTo>
                  <a:lnTo>
                    <a:pt x="21431" y="100012"/>
                  </a:lnTo>
                  <a:lnTo>
                    <a:pt x="28575" y="100012"/>
                  </a:lnTo>
                  <a:lnTo>
                    <a:pt x="28575" y="185737"/>
                  </a:lnTo>
                  <a:close/>
                </a:path>
                <a:path w="285750" h="228600">
                  <a:moveTo>
                    <a:pt x="264318" y="185737"/>
                  </a:moveTo>
                  <a:lnTo>
                    <a:pt x="257175" y="185737"/>
                  </a:lnTo>
                  <a:lnTo>
                    <a:pt x="257175" y="100012"/>
                  </a:lnTo>
                  <a:lnTo>
                    <a:pt x="264318" y="100012"/>
                  </a:lnTo>
                  <a:lnTo>
                    <a:pt x="272658" y="101697"/>
                  </a:lnTo>
                  <a:lnTo>
                    <a:pt x="279471" y="106291"/>
                  </a:lnTo>
                  <a:lnTo>
                    <a:pt x="284065" y="113103"/>
                  </a:lnTo>
                  <a:lnTo>
                    <a:pt x="285750" y="121443"/>
                  </a:lnTo>
                  <a:lnTo>
                    <a:pt x="285750" y="164306"/>
                  </a:lnTo>
                  <a:lnTo>
                    <a:pt x="284065" y="172646"/>
                  </a:lnTo>
                  <a:lnTo>
                    <a:pt x="279471" y="179458"/>
                  </a:lnTo>
                  <a:lnTo>
                    <a:pt x="272658" y="184052"/>
                  </a:lnTo>
                  <a:lnTo>
                    <a:pt x="264318" y="185737"/>
                  </a:lnTo>
                  <a:close/>
                </a:path>
              </a:pathLst>
            </a:custGeom>
            <a:solidFill>
              <a:srgbClr val="2562EB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5" name="object 25" descr=""/>
          <p:cNvGrpSpPr/>
          <p:nvPr/>
        </p:nvGrpSpPr>
        <p:grpSpPr>
          <a:xfrm>
            <a:off x="6210299" y="3371849"/>
            <a:ext cx="5600700" cy="819150"/>
            <a:chOff x="6210299" y="3371849"/>
            <a:chExt cx="5600700" cy="819150"/>
          </a:xfrm>
        </p:grpSpPr>
        <p:sp>
          <p:nvSpPr>
            <p:cNvPr id="26" name="object 26" descr=""/>
            <p:cNvSpPr/>
            <p:nvPr/>
          </p:nvSpPr>
          <p:spPr>
            <a:xfrm>
              <a:off x="6215062" y="3376612"/>
              <a:ext cx="5591175" cy="809625"/>
            </a:xfrm>
            <a:custGeom>
              <a:avLst/>
              <a:gdLst/>
              <a:ahLst/>
              <a:cxnLst/>
              <a:rect l="l" t="t" r="r" b="b"/>
              <a:pathLst>
                <a:path w="5591175" h="809625">
                  <a:moveTo>
                    <a:pt x="0" y="757237"/>
                  </a:moveTo>
                  <a:lnTo>
                    <a:pt x="0" y="52387"/>
                  </a:lnTo>
                  <a:lnTo>
                    <a:pt x="0" y="48947"/>
                  </a:lnTo>
                  <a:lnTo>
                    <a:pt x="335" y="45540"/>
                  </a:lnTo>
                  <a:lnTo>
                    <a:pt x="1005" y="42166"/>
                  </a:lnTo>
                  <a:lnTo>
                    <a:pt x="1676" y="38792"/>
                  </a:lnTo>
                  <a:lnTo>
                    <a:pt x="2670" y="35517"/>
                  </a:lnTo>
                  <a:lnTo>
                    <a:pt x="3986" y="32338"/>
                  </a:lnTo>
                  <a:lnTo>
                    <a:pt x="5303" y="29160"/>
                  </a:lnTo>
                  <a:lnTo>
                    <a:pt x="6917" y="26141"/>
                  </a:lnTo>
                  <a:lnTo>
                    <a:pt x="8828" y="23281"/>
                  </a:lnTo>
                  <a:lnTo>
                    <a:pt x="10739" y="20421"/>
                  </a:lnTo>
                  <a:lnTo>
                    <a:pt x="23282" y="8828"/>
                  </a:lnTo>
                  <a:lnTo>
                    <a:pt x="26142" y="6917"/>
                  </a:lnTo>
                  <a:lnTo>
                    <a:pt x="48947" y="0"/>
                  </a:lnTo>
                  <a:lnTo>
                    <a:pt x="52387" y="0"/>
                  </a:lnTo>
                  <a:lnTo>
                    <a:pt x="5538787" y="0"/>
                  </a:lnTo>
                  <a:lnTo>
                    <a:pt x="5542226" y="0"/>
                  </a:lnTo>
                  <a:lnTo>
                    <a:pt x="5545633" y="335"/>
                  </a:lnTo>
                  <a:lnTo>
                    <a:pt x="5549006" y="1006"/>
                  </a:lnTo>
                  <a:lnTo>
                    <a:pt x="5552380" y="1677"/>
                  </a:lnTo>
                  <a:lnTo>
                    <a:pt x="5584256" y="26141"/>
                  </a:lnTo>
                  <a:lnTo>
                    <a:pt x="5591174" y="52387"/>
                  </a:lnTo>
                  <a:lnTo>
                    <a:pt x="5591174" y="757237"/>
                  </a:lnTo>
                  <a:lnTo>
                    <a:pt x="5582344" y="786341"/>
                  </a:lnTo>
                  <a:lnTo>
                    <a:pt x="5580433" y="789202"/>
                  </a:lnTo>
                  <a:lnTo>
                    <a:pt x="5567889" y="800795"/>
                  </a:lnTo>
                  <a:lnTo>
                    <a:pt x="5565030" y="802706"/>
                  </a:lnTo>
                  <a:lnTo>
                    <a:pt x="5549006" y="808618"/>
                  </a:lnTo>
                  <a:lnTo>
                    <a:pt x="5545633" y="809289"/>
                  </a:lnTo>
                  <a:lnTo>
                    <a:pt x="5542226" y="809624"/>
                  </a:lnTo>
                  <a:lnTo>
                    <a:pt x="5538787" y="809624"/>
                  </a:lnTo>
                  <a:lnTo>
                    <a:pt x="52387" y="809624"/>
                  </a:lnTo>
                  <a:lnTo>
                    <a:pt x="15343" y="794280"/>
                  </a:lnTo>
                  <a:lnTo>
                    <a:pt x="8828" y="786342"/>
                  </a:lnTo>
                  <a:lnTo>
                    <a:pt x="6917" y="783481"/>
                  </a:lnTo>
                  <a:lnTo>
                    <a:pt x="5303" y="780462"/>
                  </a:lnTo>
                  <a:lnTo>
                    <a:pt x="3986" y="777284"/>
                  </a:lnTo>
                  <a:lnTo>
                    <a:pt x="2670" y="774106"/>
                  </a:lnTo>
                  <a:lnTo>
                    <a:pt x="1676" y="770831"/>
                  </a:lnTo>
                  <a:lnTo>
                    <a:pt x="1005" y="767457"/>
                  </a:lnTo>
                  <a:lnTo>
                    <a:pt x="335" y="764083"/>
                  </a:lnTo>
                  <a:lnTo>
                    <a:pt x="0" y="760677"/>
                  </a:lnTo>
                  <a:lnTo>
                    <a:pt x="0" y="757237"/>
                  </a:lnTo>
                  <a:close/>
                </a:path>
              </a:pathLst>
            </a:custGeom>
            <a:ln w="9524">
              <a:solidFill>
                <a:srgbClr val="DFDFD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7" name="object 2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22218" y="3667124"/>
              <a:ext cx="157162" cy="228600"/>
            </a:xfrm>
            <a:prstGeom prst="rect">
              <a:avLst/>
            </a:prstGeom>
          </p:spPr>
        </p:pic>
      </p:grpSp>
      <p:sp>
        <p:nvSpPr>
          <p:cNvPr id="28" name="object 28" descr=""/>
          <p:cNvSpPr txBox="1"/>
          <p:nvPr/>
        </p:nvSpPr>
        <p:spPr>
          <a:xfrm>
            <a:off x="6359524" y="1005332"/>
            <a:ext cx="2839085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200" b="1">
                <a:solidFill>
                  <a:srgbClr val="093767"/>
                </a:solidFill>
                <a:latin typeface="BIZ UDPGothic"/>
                <a:cs typeface="BIZ UDPGothic"/>
              </a:rPr>
              <a:t>中小企業</a:t>
            </a:r>
            <a:r>
              <a:rPr dirty="0" sz="1950" spc="-140" b="1">
                <a:solidFill>
                  <a:srgbClr val="093767"/>
                </a:solidFill>
                <a:latin typeface="Noto Sans JP"/>
                <a:cs typeface="Noto Sans JP"/>
              </a:rPr>
              <a:t>DX</a:t>
            </a:r>
            <a:r>
              <a:rPr dirty="0" sz="2000" spc="-195" b="1">
                <a:solidFill>
                  <a:srgbClr val="093767"/>
                </a:solidFill>
                <a:latin typeface="BIZ UDPGothic"/>
                <a:cs typeface="BIZ UDPGothic"/>
              </a:rPr>
              <a:t>支援の最新動向</a:t>
            </a:r>
            <a:endParaRPr sz="2000">
              <a:latin typeface="BIZ UDPGothic"/>
              <a:cs typeface="BIZ UDPGothic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6645275" y="1594502"/>
            <a:ext cx="4942840" cy="62992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z="1300" spc="-100" b="1">
                <a:solidFill>
                  <a:srgbClr val="1D40AF"/>
                </a:solidFill>
                <a:latin typeface="Noto Sans JP"/>
                <a:cs typeface="Noto Sans JP"/>
              </a:rPr>
              <a:t>DX</a:t>
            </a:r>
            <a:r>
              <a:rPr dirty="0" sz="1350" spc="-110" b="1">
                <a:solidFill>
                  <a:srgbClr val="1D40AF"/>
                </a:solidFill>
                <a:latin typeface="BIZ UDPGothic"/>
                <a:cs typeface="BIZ UDPGothic"/>
              </a:rPr>
              <a:t>ロードマップづく り支援</a:t>
            </a:r>
            <a:endParaRPr sz="1350">
              <a:latin typeface="BIZ UDPGothic"/>
              <a:cs typeface="BIZ UDPGothic"/>
            </a:endParaRPr>
          </a:p>
          <a:p>
            <a:pPr marL="12700" marR="5080">
              <a:lnSpc>
                <a:spcPts val="1500"/>
              </a:lnSpc>
              <a:spcBef>
                <a:spcPts val="105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段階的</a:t>
            </a:r>
            <a:r>
              <a:rPr dirty="0" sz="1150" spc="-120">
                <a:solidFill>
                  <a:srgbClr val="333333"/>
                </a:solidFill>
                <a:latin typeface="PMingLiU"/>
                <a:cs typeface="PMingLiU"/>
              </a:rPr>
              <a:t>なデジタル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化計画策定</a:t>
            </a:r>
            <a:r>
              <a:rPr dirty="0" sz="1150" spc="-135">
                <a:solidFill>
                  <a:srgbClr val="333333"/>
                </a:solidFill>
                <a:latin typeface="PMingLiU"/>
                <a:cs typeface="PMingLiU"/>
              </a:rPr>
              <a:t>から 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実装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までを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支援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し、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「経営課題」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と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「</a:t>
            </a:r>
            <a:r>
              <a:rPr dirty="0" sz="1200" spc="-75">
                <a:solidFill>
                  <a:srgbClr val="333333"/>
                </a:solidFill>
                <a:latin typeface="Noto Sans JP"/>
                <a:cs typeface="Noto Sans JP"/>
              </a:rPr>
              <a:t>IT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活用」</a:t>
            </a:r>
            <a:r>
              <a:rPr dirty="0" sz="1150" spc="-5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結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びつける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伴走型支援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が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求</a:t>
            </a:r>
            <a:r>
              <a:rPr dirty="0" sz="1150" spc="-135">
                <a:solidFill>
                  <a:srgbClr val="333333"/>
                </a:solidFill>
                <a:latin typeface="PMingLiU"/>
                <a:cs typeface="PMingLiU"/>
              </a:rPr>
              <a:t>めら れています。</a:t>
            </a:r>
            <a:endParaRPr sz="1150">
              <a:latin typeface="PMingLiU"/>
              <a:cs typeface="PMingLiU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6702425" y="2527952"/>
            <a:ext cx="4947285" cy="62992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生成</a:t>
            </a:r>
            <a:r>
              <a:rPr dirty="0" sz="1300" spc="-65" b="1">
                <a:solidFill>
                  <a:srgbClr val="1D40AF"/>
                </a:solidFill>
                <a:latin typeface="Noto Sans JP"/>
                <a:cs typeface="Noto Sans JP"/>
              </a:rPr>
              <a:t>AI</a:t>
            </a:r>
            <a:r>
              <a:rPr dirty="0" sz="1350" spc="-140" b="1">
                <a:solidFill>
                  <a:srgbClr val="1D40AF"/>
                </a:solidFill>
                <a:latin typeface="BIZ UDPGothic"/>
                <a:cs typeface="BIZ UDPGothic"/>
              </a:rPr>
              <a:t>活用支援</a:t>
            </a:r>
            <a:endParaRPr sz="1350">
              <a:latin typeface="BIZ UDPGothic"/>
              <a:cs typeface="BIZ UDPGothic"/>
            </a:endParaRPr>
          </a:p>
          <a:p>
            <a:pPr marL="12700" marR="5080">
              <a:lnSpc>
                <a:spcPts val="1500"/>
              </a:lnSpc>
              <a:spcBef>
                <a:spcPts val="105"/>
              </a:spcBef>
            </a:pPr>
            <a:r>
              <a:rPr dirty="0" sz="1200" spc="-105">
                <a:solidFill>
                  <a:srgbClr val="333333"/>
                </a:solidFill>
                <a:latin typeface="Noto Sans JP"/>
                <a:cs typeface="Noto Sans JP"/>
              </a:rPr>
              <a:t>ChatGPT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などの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生成</a:t>
            </a:r>
            <a:r>
              <a:rPr dirty="0" sz="1200" spc="-80">
                <a:solidFill>
                  <a:srgbClr val="333333"/>
                </a:solidFill>
                <a:latin typeface="Noto Sans JP"/>
                <a:cs typeface="Noto Sans JP"/>
              </a:rPr>
              <a:t>AI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ツールの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導入支援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活用研修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通</a:t>
            </a:r>
            <a:r>
              <a:rPr dirty="0" sz="1150" spc="-130">
                <a:solidFill>
                  <a:srgbClr val="333333"/>
                </a:solidFill>
                <a:latin typeface="PMingLiU"/>
                <a:cs typeface="PMingLiU"/>
              </a:rPr>
              <a:t>じて、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業務効率化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や</a:t>
            </a:r>
            <a:r>
              <a:rPr dirty="0" sz="1150" spc="-90">
                <a:solidFill>
                  <a:srgbClr val="333333"/>
                </a:solidFill>
                <a:latin typeface="SimSun"/>
                <a:cs typeface="SimSun"/>
              </a:rPr>
              <a:t>新規事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業創出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促進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する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動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きが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広</a:t>
            </a:r>
            <a:r>
              <a:rPr dirty="0" sz="1150" spc="-130">
                <a:solidFill>
                  <a:srgbClr val="333333"/>
                </a:solidFill>
                <a:latin typeface="PMingLiU"/>
                <a:cs typeface="PMingLiU"/>
              </a:rPr>
              <a:t>がっています。</a:t>
            </a:r>
            <a:endParaRPr sz="1150">
              <a:latin typeface="PMingLiU"/>
              <a:cs typeface="PMingLiU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6588125" y="3461402"/>
            <a:ext cx="5094605" cy="62992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z="1350" spc="-145" b="1">
                <a:solidFill>
                  <a:srgbClr val="1D40AF"/>
                </a:solidFill>
                <a:latin typeface="BIZ UDPGothic"/>
                <a:cs typeface="BIZ UDPGothic"/>
              </a:rPr>
              <a:t>デジタル販路開拓支援</a:t>
            </a:r>
            <a:endParaRPr sz="1350">
              <a:latin typeface="BIZ UDPGothic"/>
              <a:cs typeface="BIZ UDPGothic"/>
            </a:endParaRPr>
          </a:p>
          <a:p>
            <a:pPr marL="12700" marR="5080">
              <a:lnSpc>
                <a:spcPts val="1500"/>
              </a:lnSpc>
              <a:spcBef>
                <a:spcPts val="105"/>
              </a:spcBef>
            </a:pPr>
            <a:r>
              <a:rPr dirty="0" sz="1200" spc="-105">
                <a:solidFill>
                  <a:srgbClr val="333333"/>
                </a:solidFill>
                <a:latin typeface="Noto Sans JP"/>
                <a:cs typeface="Noto Sans JP"/>
              </a:rPr>
              <a:t>EC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サイト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構築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、オンライン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決済導入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、</a:t>
            </a:r>
            <a:r>
              <a:rPr dirty="0" sz="1200" spc="-105">
                <a:solidFill>
                  <a:srgbClr val="333333"/>
                </a:solidFill>
                <a:latin typeface="Noto Sans JP"/>
                <a:cs typeface="Noto Sans JP"/>
              </a:rPr>
              <a:t>SNS</a:t>
            </a:r>
            <a:r>
              <a:rPr dirty="0" sz="1150" spc="-135">
                <a:solidFill>
                  <a:srgbClr val="333333"/>
                </a:solidFill>
                <a:latin typeface="PMingLiU"/>
                <a:cs typeface="PMingLiU"/>
              </a:rPr>
              <a:t>マーケティングなど、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多様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150" spc="-100">
                <a:solidFill>
                  <a:srgbClr val="333333"/>
                </a:solidFill>
                <a:latin typeface="SimSun"/>
                <a:cs typeface="SimSun"/>
              </a:rPr>
              <a:t>販路拡大手法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提案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が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重要</a:t>
            </a:r>
            <a:r>
              <a:rPr dirty="0" sz="1150" spc="-130">
                <a:solidFill>
                  <a:srgbClr val="333333"/>
                </a:solidFill>
                <a:latin typeface="PMingLiU"/>
                <a:cs typeface="PMingLiU"/>
              </a:rPr>
              <a:t>になっています。</a:t>
            </a:r>
            <a:endParaRPr sz="1150">
              <a:latin typeface="PMingLiU"/>
              <a:cs typeface="PMingLiU"/>
            </a:endParaRPr>
          </a:p>
        </p:txBody>
      </p:sp>
      <p:grpSp>
        <p:nvGrpSpPr>
          <p:cNvPr id="32" name="object 32" descr=""/>
          <p:cNvGrpSpPr/>
          <p:nvPr/>
        </p:nvGrpSpPr>
        <p:grpSpPr>
          <a:xfrm>
            <a:off x="6210298" y="4705349"/>
            <a:ext cx="2066925" cy="228600"/>
            <a:chOff x="6210298" y="4705349"/>
            <a:chExt cx="2066925" cy="228600"/>
          </a:xfrm>
        </p:grpSpPr>
        <p:sp>
          <p:nvSpPr>
            <p:cNvPr id="33" name="object 33" descr=""/>
            <p:cNvSpPr/>
            <p:nvPr/>
          </p:nvSpPr>
          <p:spPr>
            <a:xfrm>
              <a:off x="6210298" y="4705349"/>
              <a:ext cx="2066925" cy="228600"/>
            </a:xfrm>
            <a:custGeom>
              <a:avLst/>
              <a:gdLst/>
              <a:ahLst/>
              <a:cxnLst/>
              <a:rect l="l" t="t" r="r" b="b"/>
              <a:pathLst>
                <a:path w="2066925" h="228600">
                  <a:moveTo>
                    <a:pt x="2033877" y="228599"/>
                  </a:moveTo>
                  <a:lnTo>
                    <a:pt x="33047" y="228599"/>
                  </a:lnTo>
                  <a:lnTo>
                    <a:pt x="28187" y="227632"/>
                  </a:lnTo>
                  <a:lnTo>
                    <a:pt x="966" y="200411"/>
                  </a:lnTo>
                  <a:lnTo>
                    <a:pt x="0" y="195552"/>
                  </a:lnTo>
                  <a:lnTo>
                    <a:pt x="0" y="190499"/>
                  </a:lnTo>
                  <a:lnTo>
                    <a:pt x="0" y="33047"/>
                  </a:lnTo>
                  <a:lnTo>
                    <a:pt x="28187" y="966"/>
                  </a:lnTo>
                  <a:lnTo>
                    <a:pt x="33047" y="0"/>
                  </a:lnTo>
                  <a:lnTo>
                    <a:pt x="2033877" y="0"/>
                  </a:lnTo>
                  <a:lnTo>
                    <a:pt x="2065958" y="28187"/>
                  </a:lnTo>
                  <a:lnTo>
                    <a:pt x="2066924" y="33047"/>
                  </a:lnTo>
                  <a:lnTo>
                    <a:pt x="2066924" y="195552"/>
                  </a:lnTo>
                  <a:lnTo>
                    <a:pt x="2038737" y="227632"/>
                  </a:lnTo>
                  <a:lnTo>
                    <a:pt x="2033877" y="228599"/>
                  </a:lnTo>
                  <a:close/>
                </a:path>
              </a:pathLst>
            </a:custGeom>
            <a:solidFill>
              <a:srgbClr val="E8F0F7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4" name="object 34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85725" y="4785716"/>
              <a:ext cx="140077" cy="78140"/>
            </a:xfrm>
            <a:prstGeom prst="rect">
              <a:avLst/>
            </a:prstGeom>
          </p:spPr>
        </p:pic>
      </p:grpSp>
      <p:grpSp>
        <p:nvGrpSpPr>
          <p:cNvPr id="35" name="object 35" descr=""/>
          <p:cNvGrpSpPr/>
          <p:nvPr/>
        </p:nvGrpSpPr>
        <p:grpSpPr>
          <a:xfrm>
            <a:off x="8362948" y="4705349"/>
            <a:ext cx="1219200" cy="228600"/>
            <a:chOff x="8362948" y="4705349"/>
            <a:chExt cx="1219200" cy="228600"/>
          </a:xfrm>
        </p:grpSpPr>
        <p:sp>
          <p:nvSpPr>
            <p:cNvPr id="36" name="object 36" descr=""/>
            <p:cNvSpPr/>
            <p:nvPr/>
          </p:nvSpPr>
          <p:spPr>
            <a:xfrm>
              <a:off x="8362948" y="4705349"/>
              <a:ext cx="1219200" cy="228600"/>
            </a:xfrm>
            <a:custGeom>
              <a:avLst/>
              <a:gdLst/>
              <a:ahLst/>
              <a:cxnLst/>
              <a:rect l="l" t="t" r="r" b="b"/>
              <a:pathLst>
                <a:path w="1219200" h="228600">
                  <a:moveTo>
                    <a:pt x="1186151" y="228599"/>
                  </a:moveTo>
                  <a:lnTo>
                    <a:pt x="33047" y="228599"/>
                  </a:lnTo>
                  <a:lnTo>
                    <a:pt x="28187" y="227632"/>
                  </a:lnTo>
                  <a:lnTo>
                    <a:pt x="966" y="200411"/>
                  </a:lnTo>
                  <a:lnTo>
                    <a:pt x="0" y="195552"/>
                  </a:lnTo>
                  <a:lnTo>
                    <a:pt x="0" y="190499"/>
                  </a:lnTo>
                  <a:lnTo>
                    <a:pt x="0" y="33047"/>
                  </a:lnTo>
                  <a:lnTo>
                    <a:pt x="28187" y="966"/>
                  </a:lnTo>
                  <a:lnTo>
                    <a:pt x="33047" y="0"/>
                  </a:lnTo>
                  <a:lnTo>
                    <a:pt x="1186151" y="0"/>
                  </a:lnTo>
                  <a:lnTo>
                    <a:pt x="1218232" y="28187"/>
                  </a:lnTo>
                  <a:lnTo>
                    <a:pt x="1219199" y="33047"/>
                  </a:lnTo>
                  <a:lnTo>
                    <a:pt x="1219199" y="195552"/>
                  </a:lnTo>
                  <a:lnTo>
                    <a:pt x="1191011" y="227632"/>
                  </a:lnTo>
                  <a:lnTo>
                    <a:pt x="1186151" y="228599"/>
                  </a:lnTo>
                  <a:close/>
                </a:path>
              </a:pathLst>
            </a:custGeom>
            <a:solidFill>
              <a:srgbClr val="E8F0F7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7" name="object 3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39149" y="4770238"/>
              <a:ext cx="154781" cy="108346"/>
            </a:xfrm>
            <a:prstGeom prst="rect">
              <a:avLst/>
            </a:prstGeom>
          </p:spPr>
        </p:pic>
      </p:grpSp>
      <p:grpSp>
        <p:nvGrpSpPr>
          <p:cNvPr id="38" name="object 38" descr=""/>
          <p:cNvGrpSpPr/>
          <p:nvPr/>
        </p:nvGrpSpPr>
        <p:grpSpPr>
          <a:xfrm>
            <a:off x="9667873" y="4705349"/>
            <a:ext cx="1543050" cy="228600"/>
            <a:chOff x="9667873" y="4705349"/>
            <a:chExt cx="1543050" cy="228600"/>
          </a:xfrm>
        </p:grpSpPr>
        <p:sp>
          <p:nvSpPr>
            <p:cNvPr id="39" name="object 39" descr=""/>
            <p:cNvSpPr/>
            <p:nvPr/>
          </p:nvSpPr>
          <p:spPr>
            <a:xfrm>
              <a:off x="9667873" y="4705349"/>
              <a:ext cx="1543050" cy="228600"/>
            </a:xfrm>
            <a:custGeom>
              <a:avLst/>
              <a:gdLst/>
              <a:ahLst/>
              <a:cxnLst/>
              <a:rect l="l" t="t" r="r" b="b"/>
              <a:pathLst>
                <a:path w="1543050" h="228600">
                  <a:moveTo>
                    <a:pt x="1510001" y="228599"/>
                  </a:moveTo>
                  <a:lnTo>
                    <a:pt x="33047" y="228599"/>
                  </a:lnTo>
                  <a:lnTo>
                    <a:pt x="28187" y="227632"/>
                  </a:lnTo>
                  <a:lnTo>
                    <a:pt x="966" y="200411"/>
                  </a:lnTo>
                  <a:lnTo>
                    <a:pt x="0" y="195552"/>
                  </a:lnTo>
                  <a:lnTo>
                    <a:pt x="0" y="190499"/>
                  </a:lnTo>
                  <a:lnTo>
                    <a:pt x="0" y="33047"/>
                  </a:lnTo>
                  <a:lnTo>
                    <a:pt x="28187" y="966"/>
                  </a:lnTo>
                  <a:lnTo>
                    <a:pt x="33047" y="0"/>
                  </a:lnTo>
                  <a:lnTo>
                    <a:pt x="1510001" y="0"/>
                  </a:lnTo>
                  <a:lnTo>
                    <a:pt x="1542081" y="28187"/>
                  </a:lnTo>
                  <a:lnTo>
                    <a:pt x="1543049" y="33047"/>
                  </a:lnTo>
                  <a:lnTo>
                    <a:pt x="1543049" y="195552"/>
                  </a:lnTo>
                  <a:lnTo>
                    <a:pt x="1514860" y="227632"/>
                  </a:lnTo>
                  <a:lnTo>
                    <a:pt x="1510001" y="228599"/>
                  </a:lnTo>
                  <a:close/>
                </a:path>
              </a:pathLst>
            </a:custGeom>
            <a:solidFill>
              <a:srgbClr val="E8F0F7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0" name="object 40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747919" y="4762499"/>
              <a:ext cx="116134" cy="123631"/>
            </a:xfrm>
            <a:prstGeom prst="rect">
              <a:avLst/>
            </a:prstGeom>
          </p:spPr>
        </p:pic>
      </p:grpSp>
      <p:sp>
        <p:nvSpPr>
          <p:cNvPr id="41" name="object 41" descr=""/>
          <p:cNvSpPr txBox="1"/>
          <p:nvPr/>
        </p:nvSpPr>
        <p:spPr>
          <a:xfrm>
            <a:off x="9894192" y="4714652"/>
            <a:ext cx="1254125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50">
                <a:solidFill>
                  <a:srgbClr val="093767"/>
                </a:solidFill>
                <a:latin typeface="SimSun"/>
                <a:cs typeface="SimSun"/>
              </a:rPr>
              <a:t>サイバーセキュリティ</a:t>
            </a:r>
            <a:endParaRPr sz="1100">
              <a:latin typeface="SimSun"/>
              <a:cs typeface="SimSun"/>
            </a:endParaRPr>
          </a:p>
        </p:txBody>
      </p:sp>
      <p:grpSp>
        <p:nvGrpSpPr>
          <p:cNvPr id="42" name="object 42" descr=""/>
          <p:cNvGrpSpPr/>
          <p:nvPr/>
        </p:nvGrpSpPr>
        <p:grpSpPr>
          <a:xfrm>
            <a:off x="6210298" y="4991099"/>
            <a:ext cx="1390650" cy="219075"/>
            <a:chOff x="6210298" y="4991099"/>
            <a:chExt cx="1390650" cy="219075"/>
          </a:xfrm>
        </p:grpSpPr>
        <p:sp>
          <p:nvSpPr>
            <p:cNvPr id="43" name="object 43" descr=""/>
            <p:cNvSpPr/>
            <p:nvPr/>
          </p:nvSpPr>
          <p:spPr>
            <a:xfrm>
              <a:off x="6210298" y="4991099"/>
              <a:ext cx="1390650" cy="219075"/>
            </a:xfrm>
            <a:custGeom>
              <a:avLst/>
              <a:gdLst/>
              <a:ahLst/>
              <a:cxnLst/>
              <a:rect l="l" t="t" r="r" b="b"/>
              <a:pathLst>
                <a:path w="1390650" h="219075">
                  <a:moveTo>
                    <a:pt x="1357602" y="219074"/>
                  </a:moveTo>
                  <a:lnTo>
                    <a:pt x="33047" y="219074"/>
                  </a:lnTo>
                  <a:lnTo>
                    <a:pt x="28187" y="218107"/>
                  </a:lnTo>
                  <a:lnTo>
                    <a:pt x="966" y="190886"/>
                  </a:lnTo>
                  <a:lnTo>
                    <a:pt x="0" y="186027"/>
                  </a:lnTo>
                  <a:lnTo>
                    <a:pt x="0" y="180974"/>
                  </a:lnTo>
                  <a:lnTo>
                    <a:pt x="0" y="33047"/>
                  </a:lnTo>
                  <a:lnTo>
                    <a:pt x="28187" y="966"/>
                  </a:lnTo>
                  <a:lnTo>
                    <a:pt x="33047" y="0"/>
                  </a:lnTo>
                  <a:lnTo>
                    <a:pt x="1357602" y="0"/>
                  </a:lnTo>
                  <a:lnTo>
                    <a:pt x="1389683" y="28186"/>
                  </a:lnTo>
                  <a:lnTo>
                    <a:pt x="1390649" y="33047"/>
                  </a:lnTo>
                  <a:lnTo>
                    <a:pt x="1390649" y="186027"/>
                  </a:lnTo>
                  <a:lnTo>
                    <a:pt x="1362462" y="218107"/>
                  </a:lnTo>
                  <a:lnTo>
                    <a:pt x="1357602" y="219074"/>
                  </a:lnTo>
                  <a:close/>
                </a:path>
              </a:pathLst>
            </a:custGeom>
            <a:solidFill>
              <a:srgbClr val="E8F0F7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4" name="object 44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290369" y="5038724"/>
              <a:ext cx="85129" cy="123825"/>
            </a:xfrm>
            <a:prstGeom prst="rect">
              <a:avLst/>
            </a:prstGeom>
          </p:spPr>
        </p:pic>
      </p:grpSp>
      <p:grpSp>
        <p:nvGrpSpPr>
          <p:cNvPr id="45" name="object 45" descr=""/>
          <p:cNvGrpSpPr/>
          <p:nvPr/>
        </p:nvGrpSpPr>
        <p:grpSpPr>
          <a:xfrm>
            <a:off x="7696198" y="4991099"/>
            <a:ext cx="742950" cy="219075"/>
            <a:chOff x="7696198" y="4991099"/>
            <a:chExt cx="742950" cy="219075"/>
          </a:xfrm>
        </p:grpSpPr>
        <p:sp>
          <p:nvSpPr>
            <p:cNvPr id="46" name="object 46" descr=""/>
            <p:cNvSpPr/>
            <p:nvPr/>
          </p:nvSpPr>
          <p:spPr>
            <a:xfrm>
              <a:off x="7696198" y="4991099"/>
              <a:ext cx="742950" cy="219075"/>
            </a:xfrm>
            <a:custGeom>
              <a:avLst/>
              <a:gdLst/>
              <a:ahLst/>
              <a:cxnLst/>
              <a:rect l="l" t="t" r="r" b="b"/>
              <a:pathLst>
                <a:path w="742950" h="219075">
                  <a:moveTo>
                    <a:pt x="709901" y="219074"/>
                  </a:moveTo>
                  <a:lnTo>
                    <a:pt x="33047" y="219074"/>
                  </a:lnTo>
                  <a:lnTo>
                    <a:pt x="28187" y="218107"/>
                  </a:lnTo>
                  <a:lnTo>
                    <a:pt x="966" y="190886"/>
                  </a:lnTo>
                  <a:lnTo>
                    <a:pt x="0" y="186027"/>
                  </a:lnTo>
                  <a:lnTo>
                    <a:pt x="0" y="180974"/>
                  </a:lnTo>
                  <a:lnTo>
                    <a:pt x="0" y="33047"/>
                  </a:lnTo>
                  <a:lnTo>
                    <a:pt x="28187" y="966"/>
                  </a:lnTo>
                  <a:lnTo>
                    <a:pt x="33047" y="0"/>
                  </a:lnTo>
                  <a:lnTo>
                    <a:pt x="709901" y="0"/>
                  </a:lnTo>
                  <a:lnTo>
                    <a:pt x="741983" y="28186"/>
                  </a:lnTo>
                  <a:lnTo>
                    <a:pt x="742949" y="33047"/>
                  </a:lnTo>
                  <a:lnTo>
                    <a:pt x="742949" y="186027"/>
                  </a:lnTo>
                  <a:lnTo>
                    <a:pt x="714762" y="218107"/>
                  </a:lnTo>
                  <a:lnTo>
                    <a:pt x="709901" y="219074"/>
                  </a:lnTo>
                  <a:close/>
                </a:path>
              </a:pathLst>
            </a:custGeom>
            <a:solidFill>
              <a:srgbClr val="E8F0F7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7" name="object 47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772399" y="5038724"/>
              <a:ext cx="123825" cy="123825"/>
            </a:xfrm>
            <a:prstGeom prst="rect">
              <a:avLst/>
            </a:prstGeom>
          </p:spPr>
        </p:pic>
      </p:grpSp>
      <p:grpSp>
        <p:nvGrpSpPr>
          <p:cNvPr id="48" name="object 48" descr=""/>
          <p:cNvGrpSpPr/>
          <p:nvPr/>
        </p:nvGrpSpPr>
        <p:grpSpPr>
          <a:xfrm>
            <a:off x="8524873" y="4991099"/>
            <a:ext cx="923925" cy="219075"/>
            <a:chOff x="8524873" y="4991099"/>
            <a:chExt cx="923925" cy="219075"/>
          </a:xfrm>
        </p:grpSpPr>
        <p:sp>
          <p:nvSpPr>
            <p:cNvPr id="49" name="object 49" descr=""/>
            <p:cNvSpPr/>
            <p:nvPr/>
          </p:nvSpPr>
          <p:spPr>
            <a:xfrm>
              <a:off x="8524873" y="4991099"/>
              <a:ext cx="923925" cy="219075"/>
            </a:xfrm>
            <a:custGeom>
              <a:avLst/>
              <a:gdLst/>
              <a:ahLst/>
              <a:cxnLst/>
              <a:rect l="l" t="t" r="r" b="b"/>
              <a:pathLst>
                <a:path w="923925" h="219075">
                  <a:moveTo>
                    <a:pt x="890877" y="219074"/>
                  </a:moveTo>
                  <a:lnTo>
                    <a:pt x="33047" y="219074"/>
                  </a:lnTo>
                  <a:lnTo>
                    <a:pt x="28186" y="218107"/>
                  </a:lnTo>
                  <a:lnTo>
                    <a:pt x="966" y="190886"/>
                  </a:lnTo>
                  <a:lnTo>
                    <a:pt x="0" y="186027"/>
                  </a:lnTo>
                  <a:lnTo>
                    <a:pt x="0" y="180974"/>
                  </a:lnTo>
                  <a:lnTo>
                    <a:pt x="0" y="33047"/>
                  </a:lnTo>
                  <a:lnTo>
                    <a:pt x="28187" y="966"/>
                  </a:lnTo>
                  <a:lnTo>
                    <a:pt x="33047" y="0"/>
                  </a:lnTo>
                  <a:lnTo>
                    <a:pt x="890877" y="0"/>
                  </a:lnTo>
                  <a:lnTo>
                    <a:pt x="922958" y="28186"/>
                  </a:lnTo>
                  <a:lnTo>
                    <a:pt x="923924" y="33047"/>
                  </a:lnTo>
                  <a:lnTo>
                    <a:pt x="923924" y="186027"/>
                  </a:lnTo>
                  <a:lnTo>
                    <a:pt x="895737" y="218107"/>
                  </a:lnTo>
                  <a:lnTo>
                    <a:pt x="890877" y="219074"/>
                  </a:lnTo>
                  <a:close/>
                </a:path>
              </a:pathLst>
            </a:custGeom>
            <a:solidFill>
              <a:srgbClr val="E8F0F7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0" name="object 50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601074" y="5046463"/>
              <a:ext cx="108346" cy="108346"/>
            </a:xfrm>
            <a:prstGeom prst="rect">
              <a:avLst/>
            </a:prstGeom>
          </p:spPr>
        </p:pic>
      </p:grpSp>
      <p:sp>
        <p:nvSpPr>
          <p:cNvPr id="51" name="object 51" descr=""/>
          <p:cNvSpPr txBox="1"/>
          <p:nvPr/>
        </p:nvSpPr>
        <p:spPr>
          <a:xfrm>
            <a:off x="6197599" y="4346511"/>
            <a:ext cx="3316604" cy="847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85" b="1">
                <a:solidFill>
                  <a:srgbClr val="1D40AF"/>
                </a:solidFill>
                <a:latin typeface="Trebuchet MS"/>
                <a:cs typeface="Trebuchet MS"/>
              </a:rPr>
              <a:t>2025</a:t>
            </a:r>
            <a:r>
              <a:rPr dirty="0" sz="1500" spc="-105" b="1">
                <a:solidFill>
                  <a:srgbClr val="1D40AF"/>
                </a:solidFill>
                <a:latin typeface="BIZ UDPGothic"/>
                <a:cs typeface="BIZ UDPGothic"/>
              </a:rPr>
              <a:t>年 注目のデジタル化トレンド</a:t>
            </a:r>
            <a:endParaRPr sz="1500">
              <a:latin typeface="BIZ UDPGothic"/>
              <a:cs typeface="BIZ UDPGothic"/>
            </a:endParaRPr>
          </a:p>
          <a:p>
            <a:pPr marL="219710" marR="5080" indent="46355">
              <a:lnSpc>
                <a:spcPct val="170500"/>
              </a:lnSpc>
              <a:spcBef>
                <a:spcPts val="145"/>
              </a:spcBef>
              <a:tabLst>
                <a:tab pos="1733550" algn="l"/>
                <a:tab pos="2436495" algn="l"/>
                <a:tab pos="2552700" algn="l"/>
              </a:tabLst>
            </a:pPr>
            <a:r>
              <a:rPr dirty="0" sz="1100" spc="-140">
                <a:solidFill>
                  <a:srgbClr val="093767"/>
                </a:solidFill>
                <a:latin typeface="SimSun"/>
                <a:cs typeface="SimSun"/>
              </a:rPr>
              <a:t>サブスクリプション型ビジネ</a:t>
            </a:r>
            <a:r>
              <a:rPr dirty="0" sz="1100" spc="-50">
                <a:solidFill>
                  <a:srgbClr val="093767"/>
                </a:solidFill>
                <a:latin typeface="SimSun"/>
                <a:cs typeface="SimSun"/>
              </a:rPr>
              <a:t>ス</a:t>
            </a:r>
            <a:r>
              <a:rPr dirty="0" sz="1100">
                <a:solidFill>
                  <a:srgbClr val="093767"/>
                </a:solidFill>
                <a:latin typeface="SimSun"/>
                <a:cs typeface="SimSun"/>
              </a:rPr>
              <a:t>	</a:t>
            </a:r>
            <a:r>
              <a:rPr dirty="0" sz="1100" spc="-140">
                <a:solidFill>
                  <a:srgbClr val="093767"/>
                </a:solidFill>
                <a:latin typeface="SimSun"/>
                <a:cs typeface="SimSun"/>
              </a:rPr>
              <a:t>クラウドシフ</a:t>
            </a:r>
            <a:r>
              <a:rPr dirty="0" sz="1100" spc="-125">
                <a:solidFill>
                  <a:srgbClr val="093767"/>
                </a:solidFill>
                <a:latin typeface="SimSun"/>
                <a:cs typeface="SimSun"/>
              </a:rPr>
              <a:t>ト</a:t>
            </a:r>
            <a:r>
              <a:rPr dirty="0" sz="1100" spc="-140">
                <a:solidFill>
                  <a:srgbClr val="093767"/>
                </a:solidFill>
                <a:latin typeface="SimSun"/>
                <a:cs typeface="SimSun"/>
              </a:rPr>
              <a:t>モバイルファ</a:t>
            </a:r>
            <a:r>
              <a:rPr dirty="0" sz="1100" spc="-190">
                <a:solidFill>
                  <a:srgbClr val="093767"/>
                </a:solidFill>
                <a:latin typeface="SimSun"/>
                <a:cs typeface="SimSun"/>
              </a:rPr>
              <a:t>ー</a:t>
            </a:r>
            <a:r>
              <a:rPr dirty="0" sz="1100" spc="-140">
                <a:solidFill>
                  <a:srgbClr val="093767"/>
                </a:solidFill>
                <a:latin typeface="SimSun"/>
                <a:cs typeface="SimSun"/>
              </a:rPr>
              <a:t>ス</a:t>
            </a:r>
            <a:r>
              <a:rPr dirty="0" sz="1100" spc="-50">
                <a:solidFill>
                  <a:srgbClr val="093767"/>
                </a:solidFill>
                <a:latin typeface="SimSun"/>
                <a:cs typeface="SimSun"/>
              </a:rPr>
              <a:t>ト</a:t>
            </a:r>
            <a:r>
              <a:rPr dirty="0" sz="1100">
                <a:solidFill>
                  <a:srgbClr val="093767"/>
                </a:solidFill>
                <a:latin typeface="SimSun"/>
                <a:cs typeface="SimSun"/>
              </a:rPr>
              <a:t>	</a:t>
            </a:r>
            <a:r>
              <a:rPr dirty="0" sz="1050" spc="-70" b="0">
                <a:solidFill>
                  <a:srgbClr val="093767"/>
                </a:solidFill>
                <a:latin typeface="Noto Sans JP Medium"/>
                <a:cs typeface="Noto Sans JP Medium"/>
              </a:rPr>
              <a:t>IoT</a:t>
            </a:r>
            <a:r>
              <a:rPr dirty="0" sz="1100" spc="-140">
                <a:solidFill>
                  <a:srgbClr val="093767"/>
                </a:solidFill>
                <a:latin typeface="SimSun"/>
                <a:cs typeface="SimSun"/>
              </a:rPr>
              <a:t>活</a:t>
            </a:r>
            <a:r>
              <a:rPr dirty="0" sz="1100" spc="-50">
                <a:solidFill>
                  <a:srgbClr val="093767"/>
                </a:solidFill>
                <a:latin typeface="SimSun"/>
                <a:cs typeface="SimSun"/>
              </a:rPr>
              <a:t>用</a:t>
            </a:r>
            <a:r>
              <a:rPr dirty="0" sz="1100">
                <a:solidFill>
                  <a:srgbClr val="093767"/>
                </a:solidFill>
                <a:latin typeface="SimSun"/>
                <a:cs typeface="SimSun"/>
              </a:rPr>
              <a:t>		</a:t>
            </a:r>
            <a:r>
              <a:rPr dirty="0" sz="1100" spc="-140">
                <a:solidFill>
                  <a:srgbClr val="093767"/>
                </a:solidFill>
                <a:latin typeface="SimSun"/>
                <a:cs typeface="SimSun"/>
              </a:rPr>
              <a:t>データ分</a:t>
            </a:r>
            <a:r>
              <a:rPr dirty="0" sz="1100" spc="-50">
                <a:solidFill>
                  <a:srgbClr val="093767"/>
                </a:solidFill>
                <a:latin typeface="SimSun"/>
                <a:cs typeface="SimSun"/>
              </a:rPr>
              <a:t>析</a:t>
            </a:r>
            <a:endParaRPr sz="1100">
              <a:latin typeface="SimSun"/>
              <a:cs typeface="SimSun"/>
            </a:endParaRPr>
          </a:p>
        </p:txBody>
      </p:sp>
      <p:pic>
        <p:nvPicPr>
          <p:cNvPr id="52" name="object 52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02443" y="6048374"/>
            <a:ext cx="157153" cy="228600"/>
          </a:xfrm>
          <a:prstGeom prst="rect">
            <a:avLst/>
          </a:prstGeom>
        </p:spPr>
      </p:pic>
      <p:sp>
        <p:nvSpPr>
          <p:cNvPr id="53" name="object 53" descr=""/>
          <p:cNvSpPr txBox="1"/>
          <p:nvPr/>
        </p:nvSpPr>
        <p:spPr>
          <a:xfrm>
            <a:off x="806449" y="5990930"/>
            <a:ext cx="10847070" cy="520700"/>
          </a:xfrm>
          <a:prstGeom prst="rect">
            <a:avLst/>
          </a:prstGeom>
        </p:spPr>
        <p:txBody>
          <a:bodyPr wrap="square" lIns="0" tIns="666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dirty="0" sz="1350" spc="-130" b="1">
                <a:solidFill>
                  <a:srgbClr val="374050"/>
                </a:solidFill>
                <a:latin typeface="BIZ UDPGothic"/>
                <a:cs typeface="BIZ UDPGothic"/>
              </a:rPr>
              <a:t>実践事例：土浦商工会議所の</a:t>
            </a:r>
            <a:r>
              <a:rPr dirty="0" sz="1300" spc="-85" b="1">
                <a:solidFill>
                  <a:srgbClr val="374050"/>
                </a:solidFill>
                <a:latin typeface="Cambria"/>
                <a:cs typeface="Cambria"/>
              </a:rPr>
              <a:t>DX</a:t>
            </a:r>
            <a:r>
              <a:rPr dirty="0" sz="1350" spc="-110" b="1">
                <a:solidFill>
                  <a:srgbClr val="374050"/>
                </a:solidFill>
                <a:latin typeface="BIZ UDPGothic"/>
                <a:cs typeface="BIZ UDPGothic"/>
              </a:rPr>
              <a:t>支援</a:t>
            </a:r>
            <a:endParaRPr sz="1350">
              <a:latin typeface="BIZ UDPGothic"/>
              <a:cs typeface="BIZ UDPGothic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外部</a:t>
            </a:r>
            <a:r>
              <a:rPr dirty="0" sz="1200" spc="-70">
                <a:solidFill>
                  <a:srgbClr val="333333"/>
                </a:solidFill>
                <a:latin typeface="Noto Sans JP"/>
                <a:cs typeface="Noto Sans JP"/>
              </a:rPr>
              <a:t>IT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専門家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と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連携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し、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経営指導員</a:t>
            </a:r>
            <a:r>
              <a:rPr dirty="0" sz="1150" spc="-114">
                <a:solidFill>
                  <a:srgbClr val="333333"/>
                </a:solidFill>
                <a:latin typeface="PMingLiU"/>
                <a:cs typeface="PMingLiU"/>
              </a:rPr>
              <a:t>のデジタル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知識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体系的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強化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。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毎月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勉強会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と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実践</a:t>
            </a:r>
            <a:r>
              <a:rPr dirty="0" sz="1200" spc="-114">
                <a:solidFill>
                  <a:srgbClr val="333333"/>
                </a:solidFill>
                <a:latin typeface="Noto Sans JP"/>
                <a:cs typeface="Noto Sans JP"/>
              </a:rPr>
              <a:t>OJT</a:t>
            </a:r>
            <a:r>
              <a:rPr dirty="0" sz="1150" spc="-125">
                <a:solidFill>
                  <a:srgbClr val="333333"/>
                </a:solidFill>
                <a:latin typeface="PMingLiU"/>
                <a:cs typeface="PMingLiU"/>
              </a:rPr>
              <a:t>により、クラウド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会計導入支援件数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が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前年比</a:t>
            </a:r>
            <a:r>
              <a:rPr dirty="0" sz="1200" spc="-110">
                <a:solidFill>
                  <a:srgbClr val="333333"/>
                </a:solidFill>
                <a:latin typeface="Noto Sans JP"/>
                <a:cs typeface="Noto Sans JP"/>
              </a:rPr>
              <a:t>180%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増加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。</a:t>
            </a:r>
            <a:r>
              <a:rPr dirty="0" sz="1200" spc="-70">
                <a:solidFill>
                  <a:srgbClr val="333333"/>
                </a:solidFill>
                <a:latin typeface="Noto Sans JP"/>
                <a:cs typeface="Noto Sans JP"/>
              </a:rPr>
              <a:t>IT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導入補助金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採択率</a:t>
            </a:r>
            <a:r>
              <a:rPr dirty="0" sz="1150" spc="-105">
                <a:solidFill>
                  <a:srgbClr val="333333"/>
                </a:solidFill>
                <a:latin typeface="PMingLiU"/>
                <a:cs typeface="PMingLiU"/>
              </a:rPr>
              <a:t>も</a:t>
            </a:r>
            <a:r>
              <a:rPr dirty="0" sz="1200" spc="-110">
                <a:solidFill>
                  <a:srgbClr val="333333"/>
                </a:solidFill>
                <a:latin typeface="Noto Sans JP"/>
                <a:cs typeface="Noto Sans JP"/>
              </a:rPr>
              <a:t>60%</a:t>
            </a:r>
            <a:endParaRPr sz="1200">
              <a:latin typeface="Noto Sans JP"/>
              <a:cs typeface="Noto Sans JP"/>
            </a:endParaRPr>
          </a:p>
        </p:txBody>
      </p:sp>
      <p:sp>
        <p:nvSpPr>
          <p:cNvPr id="54" name="object 54" descr=""/>
          <p:cNvSpPr txBox="1"/>
          <p:nvPr/>
        </p:nvSpPr>
        <p:spPr>
          <a:xfrm>
            <a:off x="806449" y="6494589"/>
            <a:ext cx="2698750" cy="2063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向上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しました。</a:t>
            </a:r>
            <a:r>
              <a:rPr dirty="0" sz="1000" spc="-100">
                <a:solidFill>
                  <a:srgbClr val="6A7280"/>
                </a:solidFill>
                <a:latin typeface="SimSun"/>
                <a:cs typeface="SimSun"/>
              </a:rPr>
              <a:t>（</a:t>
            </a:r>
            <a:r>
              <a:rPr dirty="0" sz="1000" spc="-95">
                <a:solidFill>
                  <a:srgbClr val="6A7280"/>
                </a:solidFill>
                <a:latin typeface="SimSun"/>
                <a:cs typeface="SimSun"/>
              </a:rPr>
              <a:t>参照：</a:t>
            </a:r>
            <a:r>
              <a:rPr dirty="0" sz="1000" spc="-75">
                <a:solidFill>
                  <a:srgbClr val="6A7280"/>
                </a:solidFill>
                <a:latin typeface="Arial"/>
                <a:cs typeface="Arial"/>
              </a:rPr>
              <a:t>2024</a:t>
            </a:r>
            <a:r>
              <a:rPr dirty="0" sz="1000" spc="-100">
                <a:solidFill>
                  <a:srgbClr val="6A7280"/>
                </a:solidFill>
                <a:latin typeface="SimSun"/>
                <a:cs typeface="SimSun"/>
              </a:rPr>
              <a:t>年版中小企業白書</a:t>
            </a:r>
            <a:r>
              <a:rPr dirty="0" sz="1000" spc="-50">
                <a:solidFill>
                  <a:srgbClr val="6A7280"/>
                </a:solidFill>
                <a:latin typeface="SimSun"/>
                <a:cs typeface="SimSun"/>
              </a:rPr>
              <a:t>）</a:t>
            </a:r>
            <a:endParaRPr sz="1000">
              <a:latin typeface="SimSun"/>
              <a:cs typeface="SimSun"/>
            </a:endParaRPr>
          </a:p>
        </p:txBody>
      </p:sp>
      <p:sp>
        <p:nvSpPr>
          <p:cNvPr id="55" name="object 55" descr=""/>
          <p:cNvSpPr/>
          <p:nvPr/>
        </p:nvSpPr>
        <p:spPr>
          <a:xfrm>
            <a:off x="76199" y="0"/>
            <a:ext cx="12115800" cy="819150"/>
          </a:xfrm>
          <a:custGeom>
            <a:avLst/>
            <a:gdLst/>
            <a:ahLst/>
            <a:cxnLst/>
            <a:rect l="l" t="t" r="r" b="b"/>
            <a:pathLst>
              <a:path w="12115800" h="819150">
                <a:moveTo>
                  <a:pt x="0" y="819149"/>
                </a:moveTo>
                <a:lnTo>
                  <a:pt x="12115799" y="819149"/>
                </a:lnTo>
                <a:lnTo>
                  <a:pt x="12115799" y="0"/>
                </a:lnTo>
                <a:lnTo>
                  <a:pt x="0" y="0"/>
                </a:lnTo>
                <a:lnTo>
                  <a:pt x="0" y="81914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 txBox="1">
            <a:spLocks noGrp="1"/>
          </p:cNvSpPr>
          <p:nvPr>
            <p:ph type="title"/>
          </p:nvPr>
        </p:nvSpPr>
        <p:spPr>
          <a:xfrm>
            <a:off x="368299" y="161797"/>
            <a:ext cx="5269865" cy="4908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950" spc="-30">
                <a:latin typeface="Noto Sans JP"/>
                <a:cs typeface="Noto Sans JP"/>
              </a:rPr>
              <a:t>4</a:t>
            </a:r>
            <a:r>
              <a:rPr dirty="0" sz="2950" spc="-60">
                <a:latin typeface="Noto Sans JP"/>
                <a:cs typeface="Noto Sans JP"/>
              </a:rPr>
              <a:t>. </a:t>
            </a:r>
            <a:r>
              <a:rPr dirty="0" spc="-185">
                <a:latin typeface="Meiryo"/>
                <a:cs typeface="Meiryo"/>
              </a:rPr>
              <a:t>デジタル‧</a:t>
            </a:r>
            <a:r>
              <a:rPr dirty="0" sz="2950" spc="495">
                <a:latin typeface="Noto Sans JP"/>
                <a:cs typeface="Noto Sans JP"/>
              </a:rPr>
              <a:t>IT</a:t>
            </a:r>
            <a:r>
              <a:rPr dirty="0" spc="-350">
                <a:latin typeface="Meiryo"/>
                <a:cs typeface="Meiryo"/>
              </a:rPr>
              <a:t>リテラシーの</a:t>
            </a:r>
            <a:r>
              <a:rPr dirty="0" spc="-380"/>
              <a:t>強化</a:t>
            </a:r>
            <a:endParaRPr sz="2950">
              <a:latin typeface="Meiryo"/>
              <a:cs typeface="Meiryo"/>
            </a:endParaRPr>
          </a:p>
        </p:txBody>
      </p:sp>
      <p:sp>
        <p:nvSpPr>
          <p:cNvPr id="57" name="object 57" descr=""/>
          <p:cNvSpPr/>
          <p:nvPr/>
        </p:nvSpPr>
        <p:spPr>
          <a:xfrm>
            <a:off x="0" y="0"/>
            <a:ext cx="76200" cy="819150"/>
          </a:xfrm>
          <a:custGeom>
            <a:avLst/>
            <a:gdLst/>
            <a:ahLst/>
            <a:cxnLst/>
            <a:rect l="l" t="t" r="r" b="b"/>
            <a:pathLst>
              <a:path w="76200" h="819150">
                <a:moveTo>
                  <a:pt x="76199" y="819149"/>
                </a:moveTo>
                <a:lnTo>
                  <a:pt x="0" y="819149"/>
                </a:lnTo>
                <a:lnTo>
                  <a:pt x="0" y="0"/>
                </a:lnTo>
                <a:lnTo>
                  <a:pt x="76199" y="0"/>
                </a:lnTo>
                <a:lnTo>
                  <a:pt x="76199" y="81914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" name="object 58" descr=""/>
          <p:cNvSpPr/>
          <p:nvPr/>
        </p:nvSpPr>
        <p:spPr>
          <a:xfrm>
            <a:off x="0" y="6905624"/>
            <a:ext cx="12192000" cy="95250"/>
          </a:xfrm>
          <a:custGeom>
            <a:avLst/>
            <a:gdLst/>
            <a:ahLst/>
            <a:cxnLst/>
            <a:rect l="l" t="t" r="r" b="b"/>
            <a:pathLst>
              <a:path w="12192000" h="95250">
                <a:moveTo>
                  <a:pt x="12191999" y="95249"/>
                </a:moveTo>
                <a:lnTo>
                  <a:pt x="0" y="95249"/>
                </a:lnTo>
                <a:lnTo>
                  <a:pt x="0" y="0"/>
                </a:lnTo>
                <a:lnTo>
                  <a:pt x="12191999" y="0"/>
                </a:lnTo>
                <a:lnTo>
                  <a:pt x="12191999" y="9524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9" name="object 59" descr=""/>
          <p:cNvGrpSpPr/>
          <p:nvPr/>
        </p:nvGrpSpPr>
        <p:grpSpPr>
          <a:xfrm>
            <a:off x="10706099" y="6496049"/>
            <a:ext cx="1295400" cy="323850"/>
            <a:chOff x="10706099" y="6496049"/>
            <a:chExt cx="1295400" cy="323850"/>
          </a:xfrm>
        </p:grpSpPr>
        <p:sp>
          <p:nvSpPr>
            <p:cNvPr id="60" name="object 60" descr=""/>
            <p:cNvSpPr/>
            <p:nvPr/>
          </p:nvSpPr>
          <p:spPr>
            <a:xfrm>
              <a:off x="10706099" y="6496049"/>
              <a:ext cx="1295400" cy="323850"/>
            </a:xfrm>
            <a:custGeom>
              <a:avLst/>
              <a:gdLst/>
              <a:ahLst/>
              <a:cxnLst/>
              <a:rect l="l" t="t" r="r" b="b"/>
              <a:pathLst>
                <a:path w="1295400" h="323850">
                  <a:moveTo>
                    <a:pt x="1262352" y="323849"/>
                  </a:moveTo>
                  <a:lnTo>
                    <a:pt x="33047" y="323849"/>
                  </a:lnTo>
                  <a:lnTo>
                    <a:pt x="28187" y="322883"/>
                  </a:lnTo>
                  <a:lnTo>
                    <a:pt x="966" y="295662"/>
                  </a:lnTo>
                  <a:lnTo>
                    <a:pt x="0" y="290802"/>
                  </a:lnTo>
                  <a:lnTo>
                    <a:pt x="0" y="285749"/>
                  </a:lnTo>
                  <a:lnTo>
                    <a:pt x="0" y="33047"/>
                  </a:lnTo>
                  <a:lnTo>
                    <a:pt x="28187" y="966"/>
                  </a:lnTo>
                  <a:lnTo>
                    <a:pt x="33047" y="0"/>
                  </a:lnTo>
                  <a:lnTo>
                    <a:pt x="1262352" y="0"/>
                  </a:lnTo>
                  <a:lnTo>
                    <a:pt x="1294433" y="28187"/>
                  </a:lnTo>
                  <a:lnTo>
                    <a:pt x="1295399" y="33047"/>
                  </a:lnTo>
                  <a:lnTo>
                    <a:pt x="1295399" y="290802"/>
                  </a:lnTo>
                  <a:lnTo>
                    <a:pt x="1267212" y="322883"/>
                  </a:lnTo>
                  <a:lnTo>
                    <a:pt x="1262352" y="32384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1" name="object 61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0820399" y="6591299"/>
              <a:ext cx="133349" cy="133349"/>
            </a:xfrm>
            <a:prstGeom prst="rect">
              <a:avLst/>
            </a:prstGeom>
          </p:spPr>
        </p:pic>
      </p:grpSp>
      <p:sp>
        <p:nvSpPr>
          <p:cNvPr id="62" name="object 62" descr=""/>
          <p:cNvSpPr txBox="1"/>
          <p:nvPr/>
        </p:nvSpPr>
        <p:spPr>
          <a:xfrm>
            <a:off x="11000133" y="6558181"/>
            <a:ext cx="899794" cy="1873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50" spc="-95">
                <a:solidFill>
                  <a:srgbClr val="FFFFFF"/>
                </a:solidFill>
                <a:latin typeface="Noto Sans JP"/>
                <a:cs typeface="Noto Sans JP"/>
              </a:rPr>
              <a:t>Genspark</a:t>
            </a:r>
            <a:r>
              <a:rPr dirty="0" sz="1050" spc="-10">
                <a:solidFill>
                  <a:srgbClr val="FFFFFF"/>
                </a:solidFill>
                <a:latin typeface="Noto Sans JP"/>
                <a:cs typeface="Noto Sans JP"/>
              </a:rPr>
              <a:t> </a:t>
            </a:r>
            <a:r>
              <a:rPr dirty="0" sz="1000" spc="-85">
                <a:solidFill>
                  <a:srgbClr val="FFFFFF"/>
                </a:solidFill>
                <a:latin typeface="SimSun"/>
                <a:cs typeface="SimSun"/>
              </a:rPr>
              <a:t>で作成</a:t>
            </a:r>
            <a:endParaRPr sz="1000">
              <a:latin typeface="SimSun"/>
              <a:cs typeface="SimSu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80999" y="6076949"/>
            <a:ext cx="11430000" cy="9525"/>
          </a:xfrm>
          <a:custGeom>
            <a:avLst/>
            <a:gdLst/>
            <a:ahLst/>
            <a:cxnLst/>
            <a:rect l="l" t="t" r="r" b="b"/>
            <a:pathLst>
              <a:path w="11430000" h="9525">
                <a:moveTo>
                  <a:pt x="11429999" y="9524"/>
                </a:moveTo>
                <a:lnTo>
                  <a:pt x="0" y="9524"/>
                </a:lnTo>
                <a:lnTo>
                  <a:pt x="0" y="0"/>
                </a:lnTo>
                <a:lnTo>
                  <a:pt x="11429999" y="0"/>
                </a:lnTo>
                <a:lnTo>
                  <a:pt x="11429999" y="9524"/>
                </a:lnTo>
                <a:close/>
              </a:path>
            </a:pathLst>
          </a:custGeom>
          <a:solidFill>
            <a:srgbClr val="E4E7E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80999" y="1009649"/>
            <a:ext cx="47625" cy="342900"/>
          </a:xfrm>
          <a:custGeom>
            <a:avLst/>
            <a:gdLst/>
            <a:ahLst/>
            <a:cxnLst/>
            <a:rect l="l" t="t" r="r" b="b"/>
            <a:pathLst>
              <a:path w="47625" h="342900">
                <a:moveTo>
                  <a:pt x="47624" y="342899"/>
                </a:moveTo>
                <a:lnTo>
                  <a:pt x="0" y="342899"/>
                </a:lnTo>
                <a:lnTo>
                  <a:pt x="0" y="0"/>
                </a:lnTo>
                <a:lnTo>
                  <a:pt x="47624" y="0"/>
                </a:lnTo>
                <a:lnTo>
                  <a:pt x="47624" y="34289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80999" y="1504949"/>
            <a:ext cx="38100" cy="790575"/>
          </a:xfrm>
          <a:custGeom>
            <a:avLst/>
            <a:gdLst/>
            <a:ahLst/>
            <a:cxnLst/>
            <a:rect l="l" t="t" r="r" b="b"/>
            <a:pathLst>
              <a:path w="38100" h="790575">
                <a:moveTo>
                  <a:pt x="38099" y="790574"/>
                </a:moveTo>
                <a:lnTo>
                  <a:pt x="0" y="790574"/>
                </a:lnTo>
                <a:lnTo>
                  <a:pt x="0" y="0"/>
                </a:lnTo>
                <a:lnTo>
                  <a:pt x="38099" y="0"/>
                </a:lnTo>
                <a:lnTo>
                  <a:pt x="38099" y="7905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80999" y="2447924"/>
            <a:ext cx="38100" cy="790575"/>
          </a:xfrm>
          <a:custGeom>
            <a:avLst/>
            <a:gdLst/>
            <a:ahLst/>
            <a:cxnLst/>
            <a:rect l="l" t="t" r="r" b="b"/>
            <a:pathLst>
              <a:path w="38100" h="790575">
                <a:moveTo>
                  <a:pt x="38099" y="790574"/>
                </a:moveTo>
                <a:lnTo>
                  <a:pt x="0" y="790574"/>
                </a:lnTo>
                <a:lnTo>
                  <a:pt x="0" y="0"/>
                </a:lnTo>
                <a:lnTo>
                  <a:pt x="38099" y="0"/>
                </a:lnTo>
                <a:lnTo>
                  <a:pt x="38099" y="7905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380999" y="3390899"/>
            <a:ext cx="38100" cy="790575"/>
          </a:xfrm>
          <a:custGeom>
            <a:avLst/>
            <a:gdLst/>
            <a:ahLst/>
            <a:cxnLst/>
            <a:rect l="l" t="t" r="r" b="b"/>
            <a:pathLst>
              <a:path w="38100" h="790575">
                <a:moveTo>
                  <a:pt x="38099" y="790574"/>
                </a:moveTo>
                <a:lnTo>
                  <a:pt x="0" y="790574"/>
                </a:lnTo>
                <a:lnTo>
                  <a:pt x="0" y="0"/>
                </a:lnTo>
                <a:lnTo>
                  <a:pt x="38099" y="0"/>
                </a:lnTo>
                <a:lnTo>
                  <a:pt x="38099" y="7905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530225" y="1005332"/>
            <a:ext cx="253365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235" b="1">
                <a:solidFill>
                  <a:srgbClr val="093767"/>
                </a:solidFill>
                <a:latin typeface="BIZ UDPGothic"/>
                <a:cs typeface="BIZ UDPGothic"/>
              </a:rPr>
              <a:t>連携先機関とそ の活用法</a:t>
            </a:r>
            <a:endParaRPr sz="2000">
              <a:latin typeface="BIZ UDPGothic"/>
              <a:cs typeface="BIZ UDPGothic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8800" y="1498536"/>
            <a:ext cx="139573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50" b="1">
                <a:solidFill>
                  <a:srgbClr val="093767"/>
                </a:solidFill>
                <a:latin typeface="BIZ UDPGothic"/>
                <a:cs typeface="BIZ UDPGothic"/>
              </a:rPr>
              <a:t>金融機関</a:t>
            </a:r>
            <a:r>
              <a:rPr dirty="0" sz="1500" spc="-160" b="1">
                <a:solidFill>
                  <a:srgbClr val="093767"/>
                </a:solidFill>
                <a:latin typeface="Meiryo"/>
                <a:cs typeface="Meiryo"/>
              </a:rPr>
              <a:t>との</a:t>
            </a:r>
            <a:r>
              <a:rPr dirty="0" sz="1500" spc="-125" b="1">
                <a:solidFill>
                  <a:srgbClr val="093767"/>
                </a:solidFill>
                <a:latin typeface="BIZ UDPGothic"/>
                <a:cs typeface="BIZ UDPGothic"/>
              </a:rPr>
              <a:t>連携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8800" y="1812442"/>
            <a:ext cx="5350510" cy="482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9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地域金融機関</a:t>
            </a:r>
            <a:r>
              <a:rPr dirty="0" sz="1350" spc="-180">
                <a:solidFill>
                  <a:srgbClr val="333333"/>
                </a:solidFill>
                <a:latin typeface="PMingLiU"/>
                <a:cs typeface="PMingLiU"/>
              </a:rPr>
              <a:t>との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定期的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情報交換会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設</a:t>
            </a:r>
            <a:r>
              <a:rPr dirty="0" sz="1350" spc="-200">
                <a:solidFill>
                  <a:srgbClr val="333333"/>
                </a:solidFill>
                <a:latin typeface="PMingLiU"/>
                <a:cs typeface="PMingLiU"/>
              </a:rPr>
              <a:t>け、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融資案件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事前相談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や</a:t>
            </a:r>
            <a:r>
              <a:rPr dirty="0" sz="1350" spc="-140">
                <a:solidFill>
                  <a:srgbClr val="333333"/>
                </a:solidFill>
                <a:latin typeface="SimSun"/>
                <a:cs typeface="SimSun"/>
              </a:rPr>
              <a:t>補助金申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請支援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体制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構築</a:t>
            </a:r>
            <a:r>
              <a:rPr dirty="0" sz="1350" spc="-200">
                <a:solidFill>
                  <a:srgbClr val="333333"/>
                </a:solidFill>
                <a:latin typeface="PMingLiU"/>
                <a:cs typeface="PMingLiU"/>
              </a:rPr>
              <a:t>します。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特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創業期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や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事業承継期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支援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効果的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です。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8800" y="2441511"/>
            <a:ext cx="156718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50" b="1">
                <a:solidFill>
                  <a:srgbClr val="093767"/>
                </a:solidFill>
                <a:latin typeface="BIZ UDPGothic"/>
                <a:cs typeface="BIZ UDPGothic"/>
              </a:rPr>
              <a:t>士業専門家</a:t>
            </a:r>
            <a:r>
              <a:rPr dirty="0" sz="1500" spc="-160" b="1">
                <a:solidFill>
                  <a:srgbClr val="093767"/>
                </a:solidFill>
                <a:latin typeface="Meiryo"/>
                <a:cs typeface="Meiryo"/>
              </a:rPr>
              <a:t>との</a:t>
            </a:r>
            <a:r>
              <a:rPr dirty="0" sz="1500" spc="-125" b="1">
                <a:solidFill>
                  <a:srgbClr val="093767"/>
                </a:solidFill>
                <a:latin typeface="BIZ UDPGothic"/>
                <a:cs typeface="BIZ UDPGothic"/>
              </a:rPr>
              <a:t>連携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8800" y="2755417"/>
            <a:ext cx="5362575" cy="482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9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税理士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中小企業診断士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社労士等</a:t>
            </a:r>
            <a:r>
              <a:rPr dirty="0" sz="1350" spc="-180">
                <a:solidFill>
                  <a:srgbClr val="333333"/>
                </a:solidFill>
                <a:latin typeface="PMingLiU"/>
                <a:cs typeface="PMingLiU"/>
              </a:rPr>
              <a:t>との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「専門家</a:t>
            </a:r>
            <a:r>
              <a:rPr dirty="0" sz="1350" spc="-150">
                <a:solidFill>
                  <a:srgbClr val="333333"/>
                </a:solidFill>
                <a:latin typeface="PMingLiU"/>
                <a:cs typeface="PMingLiU"/>
              </a:rPr>
              <a:t>バンク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」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整備</a:t>
            </a:r>
            <a:r>
              <a:rPr dirty="0" sz="1350" spc="-160">
                <a:solidFill>
                  <a:srgbClr val="333333"/>
                </a:solidFill>
                <a:latin typeface="PMingLiU"/>
                <a:cs typeface="PMingLiU"/>
              </a:rPr>
              <a:t>し、ワンスト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ップ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型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課題解決体制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構築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。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定期的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勉強会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最新知識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も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共有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します。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8800" y="3384486"/>
            <a:ext cx="191008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50" b="1">
                <a:solidFill>
                  <a:srgbClr val="093767"/>
                </a:solidFill>
                <a:latin typeface="BIZ UDPGothic"/>
                <a:cs typeface="BIZ UDPGothic"/>
              </a:rPr>
              <a:t>行政</a:t>
            </a:r>
            <a:r>
              <a:rPr dirty="0" sz="1500" spc="850" b="1">
                <a:solidFill>
                  <a:srgbClr val="093767"/>
                </a:solidFill>
                <a:latin typeface="Meiryo"/>
                <a:cs typeface="Meiryo"/>
              </a:rPr>
              <a:t>‧</a:t>
            </a:r>
            <a:r>
              <a:rPr dirty="0" sz="1500" spc="-150" b="1">
                <a:solidFill>
                  <a:srgbClr val="093767"/>
                </a:solidFill>
                <a:latin typeface="BIZ UDPGothic"/>
                <a:cs typeface="BIZ UDPGothic"/>
              </a:rPr>
              <a:t>支援機関</a:t>
            </a:r>
            <a:r>
              <a:rPr dirty="0" sz="1500" spc="-160" b="1">
                <a:solidFill>
                  <a:srgbClr val="093767"/>
                </a:solidFill>
                <a:latin typeface="Meiryo"/>
                <a:cs typeface="Meiryo"/>
              </a:rPr>
              <a:t>との</a:t>
            </a:r>
            <a:r>
              <a:rPr dirty="0" sz="1500" spc="-140" b="1">
                <a:solidFill>
                  <a:srgbClr val="093767"/>
                </a:solidFill>
                <a:latin typeface="BIZ UDPGothic"/>
                <a:cs typeface="BIZ UDPGothic"/>
              </a:rPr>
              <a:t>連携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8800" y="3698392"/>
            <a:ext cx="5349240" cy="482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9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自治体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産業振興課</a:t>
            </a:r>
            <a:r>
              <a:rPr dirty="0" sz="1350" spc="-155">
                <a:solidFill>
                  <a:srgbClr val="333333"/>
                </a:solidFill>
                <a:latin typeface="PMingLiU"/>
                <a:cs typeface="PMingLiU"/>
              </a:rPr>
              <a:t>、よろ ず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支援拠点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中小企業大学校等</a:t>
            </a:r>
            <a:r>
              <a:rPr dirty="0" sz="1350" spc="-180">
                <a:solidFill>
                  <a:srgbClr val="333333"/>
                </a:solidFill>
                <a:latin typeface="PMingLiU"/>
                <a:cs typeface="PMingLiU"/>
              </a:rPr>
              <a:t>との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連携</a:t>
            </a:r>
            <a:r>
              <a:rPr dirty="0" sz="1350" spc="-195">
                <a:solidFill>
                  <a:srgbClr val="333333"/>
                </a:solidFill>
                <a:latin typeface="PMingLiU"/>
                <a:cs typeface="PMingLiU"/>
              </a:rPr>
              <a:t>により、</a:t>
            </a:r>
            <a:r>
              <a:rPr dirty="0" sz="1350" spc="-50">
                <a:solidFill>
                  <a:srgbClr val="333333"/>
                </a:solidFill>
                <a:latin typeface="SimSun"/>
                <a:cs typeface="SimSun"/>
              </a:rPr>
              <a:t>支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援策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や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研修機会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効果的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に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事業者</a:t>
            </a:r>
            <a:r>
              <a:rPr dirty="0" sz="1350" spc="-165">
                <a:solidFill>
                  <a:srgbClr val="333333"/>
                </a:solidFill>
                <a:latin typeface="PMingLiU"/>
                <a:cs typeface="PMingLiU"/>
              </a:rPr>
              <a:t>へ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紹介</a:t>
            </a:r>
            <a:r>
              <a:rPr dirty="0" sz="1350" spc="-175">
                <a:solidFill>
                  <a:srgbClr val="333333"/>
                </a:solidFill>
                <a:latin typeface="PMingLiU"/>
                <a:cs typeface="PMingLiU"/>
              </a:rPr>
              <a:t>‧マッチングします。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6210299" y="1009649"/>
            <a:ext cx="47625" cy="342900"/>
          </a:xfrm>
          <a:custGeom>
            <a:avLst/>
            <a:gdLst/>
            <a:ahLst/>
            <a:cxnLst/>
            <a:rect l="l" t="t" r="r" b="b"/>
            <a:pathLst>
              <a:path w="47625" h="342900">
                <a:moveTo>
                  <a:pt x="47624" y="342899"/>
                </a:moveTo>
                <a:lnTo>
                  <a:pt x="0" y="342899"/>
                </a:lnTo>
                <a:lnTo>
                  <a:pt x="0" y="0"/>
                </a:lnTo>
                <a:lnTo>
                  <a:pt x="47624" y="0"/>
                </a:lnTo>
                <a:lnTo>
                  <a:pt x="47624" y="34289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5" name="object 15" descr=""/>
          <p:cNvGrpSpPr/>
          <p:nvPr/>
        </p:nvGrpSpPr>
        <p:grpSpPr>
          <a:xfrm>
            <a:off x="6210299" y="1504949"/>
            <a:ext cx="5600700" cy="1924050"/>
            <a:chOff x="6210299" y="1504949"/>
            <a:chExt cx="5600700" cy="1924050"/>
          </a:xfrm>
        </p:grpSpPr>
        <p:sp>
          <p:nvSpPr>
            <p:cNvPr id="16" name="object 16" descr=""/>
            <p:cNvSpPr/>
            <p:nvPr/>
          </p:nvSpPr>
          <p:spPr>
            <a:xfrm>
              <a:off x="6215062" y="1509712"/>
              <a:ext cx="5591175" cy="1914525"/>
            </a:xfrm>
            <a:custGeom>
              <a:avLst/>
              <a:gdLst/>
              <a:ahLst/>
              <a:cxnLst/>
              <a:rect l="l" t="t" r="r" b="b"/>
              <a:pathLst>
                <a:path w="5591175" h="1914525">
                  <a:moveTo>
                    <a:pt x="5542226" y="1914524"/>
                  </a:moveTo>
                  <a:lnTo>
                    <a:pt x="48947" y="1914524"/>
                  </a:lnTo>
                  <a:lnTo>
                    <a:pt x="45540" y="1914189"/>
                  </a:lnTo>
                  <a:lnTo>
                    <a:pt x="10739" y="1894102"/>
                  </a:lnTo>
                  <a:lnTo>
                    <a:pt x="0" y="1865576"/>
                  </a:lnTo>
                  <a:lnTo>
                    <a:pt x="0" y="1862137"/>
                  </a:lnTo>
                  <a:lnTo>
                    <a:pt x="0" y="48947"/>
                  </a:lnTo>
                  <a:lnTo>
                    <a:pt x="17776" y="12911"/>
                  </a:lnTo>
                  <a:lnTo>
                    <a:pt x="48947" y="0"/>
                  </a:lnTo>
                  <a:lnTo>
                    <a:pt x="5542226" y="0"/>
                  </a:lnTo>
                  <a:lnTo>
                    <a:pt x="5578261" y="17776"/>
                  </a:lnTo>
                  <a:lnTo>
                    <a:pt x="5591173" y="48947"/>
                  </a:lnTo>
                  <a:lnTo>
                    <a:pt x="5591173" y="1865576"/>
                  </a:lnTo>
                  <a:lnTo>
                    <a:pt x="5573397" y="1901612"/>
                  </a:lnTo>
                  <a:lnTo>
                    <a:pt x="5545633" y="1914189"/>
                  </a:lnTo>
                  <a:lnTo>
                    <a:pt x="5542226" y="1914524"/>
                  </a:lnTo>
                  <a:close/>
                </a:path>
              </a:pathLst>
            </a:custGeom>
            <a:solidFill>
              <a:srgbClr val="F7F7F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6215062" y="1509712"/>
              <a:ext cx="5591175" cy="1914525"/>
            </a:xfrm>
            <a:custGeom>
              <a:avLst/>
              <a:gdLst/>
              <a:ahLst/>
              <a:cxnLst/>
              <a:rect l="l" t="t" r="r" b="b"/>
              <a:pathLst>
                <a:path w="5591175" h="1914525">
                  <a:moveTo>
                    <a:pt x="0" y="1862137"/>
                  </a:moveTo>
                  <a:lnTo>
                    <a:pt x="0" y="52387"/>
                  </a:lnTo>
                  <a:lnTo>
                    <a:pt x="0" y="48947"/>
                  </a:lnTo>
                  <a:lnTo>
                    <a:pt x="335" y="45540"/>
                  </a:lnTo>
                  <a:lnTo>
                    <a:pt x="1005" y="42167"/>
                  </a:lnTo>
                  <a:lnTo>
                    <a:pt x="1676" y="38793"/>
                  </a:lnTo>
                  <a:lnTo>
                    <a:pt x="2670" y="35517"/>
                  </a:lnTo>
                  <a:lnTo>
                    <a:pt x="3986" y="32339"/>
                  </a:lnTo>
                  <a:lnTo>
                    <a:pt x="5303" y="29161"/>
                  </a:lnTo>
                  <a:lnTo>
                    <a:pt x="6917" y="26142"/>
                  </a:lnTo>
                  <a:lnTo>
                    <a:pt x="8828" y="23282"/>
                  </a:lnTo>
                  <a:lnTo>
                    <a:pt x="10739" y="20422"/>
                  </a:lnTo>
                  <a:lnTo>
                    <a:pt x="23282" y="8828"/>
                  </a:lnTo>
                  <a:lnTo>
                    <a:pt x="26142" y="6917"/>
                  </a:lnTo>
                  <a:lnTo>
                    <a:pt x="42166" y="1006"/>
                  </a:lnTo>
                  <a:lnTo>
                    <a:pt x="45540" y="335"/>
                  </a:lnTo>
                  <a:lnTo>
                    <a:pt x="48947" y="0"/>
                  </a:lnTo>
                  <a:lnTo>
                    <a:pt x="52387" y="0"/>
                  </a:lnTo>
                  <a:lnTo>
                    <a:pt x="5538787" y="0"/>
                  </a:lnTo>
                  <a:lnTo>
                    <a:pt x="5542226" y="0"/>
                  </a:lnTo>
                  <a:lnTo>
                    <a:pt x="5545633" y="335"/>
                  </a:lnTo>
                  <a:lnTo>
                    <a:pt x="5549006" y="1006"/>
                  </a:lnTo>
                  <a:lnTo>
                    <a:pt x="5552380" y="1677"/>
                  </a:lnTo>
                  <a:lnTo>
                    <a:pt x="5582344" y="23282"/>
                  </a:lnTo>
                  <a:lnTo>
                    <a:pt x="5584256" y="26142"/>
                  </a:lnTo>
                  <a:lnTo>
                    <a:pt x="5591174" y="52387"/>
                  </a:lnTo>
                  <a:lnTo>
                    <a:pt x="5591174" y="1862137"/>
                  </a:lnTo>
                  <a:lnTo>
                    <a:pt x="5582344" y="1891241"/>
                  </a:lnTo>
                  <a:lnTo>
                    <a:pt x="5580433" y="1894102"/>
                  </a:lnTo>
                  <a:lnTo>
                    <a:pt x="5567889" y="1905695"/>
                  </a:lnTo>
                  <a:lnTo>
                    <a:pt x="5565030" y="1907606"/>
                  </a:lnTo>
                  <a:lnTo>
                    <a:pt x="5549006" y="1913517"/>
                  </a:lnTo>
                  <a:lnTo>
                    <a:pt x="5545633" y="1914189"/>
                  </a:lnTo>
                  <a:lnTo>
                    <a:pt x="5542226" y="1914524"/>
                  </a:lnTo>
                  <a:lnTo>
                    <a:pt x="5538787" y="1914524"/>
                  </a:lnTo>
                  <a:lnTo>
                    <a:pt x="52387" y="1914524"/>
                  </a:lnTo>
                  <a:lnTo>
                    <a:pt x="15343" y="1899180"/>
                  </a:lnTo>
                  <a:lnTo>
                    <a:pt x="8828" y="1891241"/>
                  </a:lnTo>
                  <a:lnTo>
                    <a:pt x="6917" y="1888381"/>
                  </a:lnTo>
                  <a:lnTo>
                    <a:pt x="5303" y="1885362"/>
                  </a:lnTo>
                  <a:lnTo>
                    <a:pt x="3986" y="1882184"/>
                  </a:lnTo>
                  <a:lnTo>
                    <a:pt x="2670" y="1879006"/>
                  </a:lnTo>
                  <a:lnTo>
                    <a:pt x="1676" y="1875730"/>
                  </a:lnTo>
                  <a:lnTo>
                    <a:pt x="1005" y="1872357"/>
                  </a:lnTo>
                  <a:lnTo>
                    <a:pt x="335" y="1868983"/>
                  </a:lnTo>
                  <a:lnTo>
                    <a:pt x="0" y="1865576"/>
                  </a:lnTo>
                  <a:lnTo>
                    <a:pt x="0" y="1862137"/>
                  </a:lnTo>
                  <a:close/>
                </a:path>
              </a:pathLst>
            </a:custGeom>
            <a:ln w="9524">
              <a:solidFill>
                <a:srgbClr val="DFDFD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8" name="object 18" descr=""/>
          <p:cNvGrpSpPr/>
          <p:nvPr/>
        </p:nvGrpSpPr>
        <p:grpSpPr>
          <a:xfrm>
            <a:off x="6210298" y="3581399"/>
            <a:ext cx="5600700" cy="2343150"/>
            <a:chOff x="6210298" y="3581399"/>
            <a:chExt cx="5600700" cy="2343150"/>
          </a:xfrm>
        </p:grpSpPr>
        <p:sp>
          <p:nvSpPr>
            <p:cNvPr id="19" name="object 19" descr=""/>
            <p:cNvSpPr/>
            <p:nvPr/>
          </p:nvSpPr>
          <p:spPr>
            <a:xfrm>
              <a:off x="6210298" y="3581399"/>
              <a:ext cx="5600700" cy="2343150"/>
            </a:xfrm>
            <a:custGeom>
              <a:avLst/>
              <a:gdLst/>
              <a:ahLst/>
              <a:cxnLst/>
              <a:rect l="l" t="t" r="r" b="b"/>
              <a:pathLst>
                <a:path w="5600700" h="2343150">
                  <a:moveTo>
                    <a:pt x="5567652" y="2343149"/>
                  </a:moveTo>
                  <a:lnTo>
                    <a:pt x="33047" y="2343149"/>
                  </a:lnTo>
                  <a:lnTo>
                    <a:pt x="28187" y="2342182"/>
                  </a:lnTo>
                  <a:lnTo>
                    <a:pt x="966" y="2314961"/>
                  </a:lnTo>
                  <a:lnTo>
                    <a:pt x="0" y="2310101"/>
                  </a:lnTo>
                  <a:lnTo>
                    <a:pt x="0" y="2305049"/>
                  </a:lnTo>
                  <a:lnTo>
                    <a:pt x="0" y="33047"/>
                  </a:lnTo>
                  <a:lnTo>
                    <a:pt x="28187" y="966"/>
                  </a:lnTo>
                  <a:lnTo>
                    <a:pt x="33047" y="0"/>
                  </a:lnTo>
                  <a:lnTo>
                    <a:pt x="5567652" y="0"/>
                  </a:lnTo>
                  <a:lnTo>
                    <a:pt x="5599732" y="28187"/>
                  </a:lnTo>
                  <a:lnTo>
                    <a:pt x="5600700" y="33047"/>
                  </a:lnTo>
                  <a:lnTo>
                    <a:pt x="5600700" y="2310101"/>
                  </a:lnTo>
                  <a:lnTo>
                    <a:pt x="5572511" y="2342182"/>
                  </a:lnTo>
                  <a:lnTo>
                    <a:pt x="5567652" y="2343149"/>
                  </a:lnTo>
                  <a:close/>
                </a:path>
              </a:pathLst>
            </a:custGeom>
            <a:solidFill>
              <a:srgbClr val="EFF5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6324587" y="4838699"/>
              <a:ext cx="5372100" cy="895350"/>
            </a:xfrm>
            <a:custGeom>
              <a:avLst/>
              <a:gdLst/>
              <a:ahLst/>
              <a:cxnLst/>
              <a:rect l="l" t="t" r="r" b="b"/>
              <a:pathLst>
                <a:path w="5372100" h="895350">
                  <a:moveTo>
                    <a:pt x="5372100" y="885825"/>
                  </a:moveTo>
                  <a:lnTo>
                    <a:pt x="0" y="885825"/>
                  </a:lnTo>
                  <a:lnTo>
                    <a:pt x="0" y="895350"/>
                  </a:lnTo>
                  <a:lnTo>
                    <a:pt x="5372100" y="895350"/>
                  </a:lnTo>
                  <a:lnTo>
                    <a:pt x="5372100" y="885825"/>
                  </a:lnTo>
                  <a:close/>
                </a:path>
                <a:path w="5372100" h="895350">
                  <a:moveTo>
                    <a:pt x="5372100" y="0"/>
                  </a:moveTo>
                  <a:lnTo>
                    <a:pt x="0" y="0"/>
                  </a:lnTo>
                  <a:lnTo>
                    <a:pt x="0" y="9525"/>
                  </a:lnTo>
                  <a:lnTo>
                    <a:pt x="5372100" y="9525"/>
                  </a:lnTo>
                  <a:lnTo>
                    <a:pt x="5372100" y="0"/>
                  </a:lnTo>
                  <a:close/>
                </a:path>
              </a:pathLst>
            </a:custGeom>
            <a:solidFill>
              <a:srgbClr val="DFDFD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/>
          <p:nvPr/>
        </p:nvSpPr>
        <p:spPr>
          <a:xfrm>
            <a:off x="6359524" y="1005332"/>
            <a:ext cx="345440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135" b="1">
                <a:solidFill>
                  <a:srgbClr val="093767"/>
                </a:solidFill>
                <a:latin typeface="BIZ UDPGothic"/>
                <a:cs typeface="BIZ UDPGothic"/>
              </a:rPr>
              <a:t>地域ネットワーク活用の成功事例</a:t>
            </a:r>
            <a:endParaRPr sz="2000">
              <a:latin typeface="BIZ UDPGothic"/>
              <a:cs typeface="BIZ UDPGothic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7490023" y="1669986"/>
            <a:ext cx="304165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00" b="1">
                <a:solidFill>
                  <a:srgbClr val="374050"/>
                </a:solidFill>
                <a:latin typeface="BIZ UDPGothic"/>
                <a:cs typeface="BIZ UDPGothic"/>
              </a:rPr>
              <a:t>効果的なネットワーク構築の</a:t>
            </a:r>
            <a:r>
              <a:rPr dirty="0" sz="1450" spc="-60" b="1">
                <a:solidFill>
                  <a:srgbClr val="374050"/>
                </a:solidFill>
                <a:latin typeface="Trebuchet MS"/>
                <a:cs typeface="Trebuchet MS"/>
              </a:rPr>
              <a:t>4</a:t>
            </a:r>
            <a:r>
              <a:rPr dirty="0" sz="1500" spc="-50" b="1">
                <a:solidFill>
                  <a:srgbClr val="374050"/>
                </a:solidFill>
                <a:latin typeface="BIZ UDPGothic"/>
                <a:cs typeface="BIZ UDPGothic"/>
              </a:rPr>
              <a:t>ステップ</a:t>
            </a:r>
            <a:endParaRPr sz="1500">
              <a:latin typeface="BIZ UDPGothic"/>
              <a:cs typeface="BIZ UDPGothic"/>
            </a:endParaRPr>
          </a:p>
        </p:txBody>
      </p:sp>
      <p:pic>
        <p:nvPicPr>
          <p:cNvPr id="23" name="object 2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72224" y="2090737"/>
            <a:ext cx="238124" cy="142842"/>
          </a:xfrm>
          <a:prstGeom prst="rect">
            <a:avLst/>
          </a:prstGeom>
        </p:spPr>
      </p:pic>
      <p:sp>
        <p:nvSpPr>
          <p:cNvPr id="24" name="object 24" descr=""/>
          <p:cNvSpPr txBox="1"/>
          <p:nvPr/>
        </p:nvSpPr>
        <p:spPr>
          <a:xfrm>
            <a:off x="6597650" y="2043938"/>
            <a:ext cx="261683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関係構築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：定期的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情報交換会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10">
                <a:solidFill>
                  <a:srgbClr val="333333"/>
                </a:solidFill>
                <a:latin typeface="SimSun"/>
                <a:cs typeface="SimSun"/>
              </a:rPr>
              <a:t>開催</a:t>
            </a:r>
            <a:endParaRPr sz="1350">
              <a:latin typeface="SimSun"/>
              <a:cs typeface="SimSun"/>
            </a:endParaRPr>
          </a:p>
        </p:txBody>
      </p:sp>
      <p:pic>
        <p:nvPicPr>
          <p:cNvPr id="25" name="object 2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72224" y="2371724"/>
            <a:ext cx="166687" cy="190499"/>
          </a:xfrm>
          <a:prstGeom prst="rect">
            <a:avLst/>
          </a:prstGeom>
        </p:spPr>
      </p:pic>
      <p:sp>
        <p:nvSpPr>
          <p:cNvPr id="26" name="object 26" descr=""/>
          <p:cNvSpPr txBox="1"/>
          <p:nvPr/>
        </p:nvSpPr>
        <p:spPr>
          <a:xfrm>
            <a:off x="6526212" y="2348738"/>
            <a:ext cx="337121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情報共有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：支援事例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制度情報</a:t>
            </a:r>
            <a:r>
              <a:rPr dirty="0" sz="1350" spc="-180">
                <a:solidFill>
                  <a:srgbClr val="333333"/>
                </a:solidFill>
                <a:latin typeface="PMingLiU"/>
                <a:cs typeface="PMingLiU"/>
              </a:rPr>
              <a:t>のデータベース</a:t>
            </a:r>
            <a:r>
              <a:rPr dirty="0" sz="1350" spc="-50">
                <a:solidFill>
                  <a:srgbClr val="333333"/>
                </a:solidFill>
                <a:latin typeface="SimSun"/>
                <a:cs typeface="SimSun"/>
              </a:rPr>
              <a:t>化</a:t>
            </a:r>
            <a:endParaRPr sz="1350">
              <a:latin typeface="SimSun"/>
              <a:cs typeface="SimSun"/>
            </a:endParaRPr>
          </a:p>
        </p:txBody>
      </p:sp>
      <p:pic>
        <p:nvPicPr>
          <p:cNvPr id="27" name="object 2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72224" y="2688431"/>
            <a:ext cx="214312" cy="166687"/>
          </a:xfrm>
          <a:prstGeom prst="rect">
            <a:avLst/>
          </a:prstGeom>
        </p:spPr>
      </p:pic>
      <p:sp>
        <p:nvSpPr>
          <p:cNvPr id="28" name="object 28" descr=""/>
          <p:cNvSpPr txBox="1"/>
          <p:nvPr/>
        </p:nvSpPr>
        <p:spPr>
          <a:xfrm>
            <a:off x="6573837" y="2653538"/>
            <a:ext cx="276923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連携事業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：合同相談会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‧セミナーの</a:t>
            </a:r>
            <a:r>
              <a:rPr dirty="0" sz="1350" spc="-110">
                <a:solidFill>
                  <a:srgbClr val="333333"/>
                </a:solidFill>
                <a:latin typeface="SimSun"/>
                <a:cs typeface="SimSun"/>
              </a:rPr>
              <a:t>開催</a:t>
            </a:r>
            <a:endParaRPr sz="1350">
              <a:latin typeface="SimSun"/>
              <a:cs typeface="SimSun"/>
            </a:endParaRPr>
          </a:p>
        </p:txBody>
      </p:sp>
      <p:pic>
        <p:nvPicPr>
          <p:cNvPr id="29" name="object 2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372224" y="2993231"/>
            <a:ext cx="190499" cy="166687"/>
          </a:xfrm>
          <a:prstGeom prst="rect">
            <a:avLst/>
          </a:prstGeom>
        </p:spPr>
      </p:pic>
      <p:sp>
        <p:nvSpPr>
          <p:cNvPr id="30" name="object 30" descr=""/>
          <p:cNvSpPr txBox="1"/>
          <p:nvPr/>
        </p:nvSpPr>
        <p:spPr>
          <a:xfrm>
            <a:off x="6550025" y="2958338"/>
            <a:ext cx="2764790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 b="1">
                <a:solidFill>
                  <a:srgbClr val="1D40AF"/>
                </a:solidFill>
                <a:latin typeface="BIZ UDPGothic"/>
                <a:cs typeface="BIZ UDPGothic"/>
              </a:rPr>
              <a:t>成果測定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：連携</a:t>
            </a:r>
            <a:r>
              <a:rPr dirty="0" sz="1350" spc="-185">
                <a:solidFill>
                  <a:srgbClr val="333333"/>
                </a:solidFill>
                <a:latin typeface="PMingLiU"/>
                <a:cs typeface="PMingLiU"/>
              </a:rPr>
              <a:t>による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支援効果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30">
                <a:solidFill>
                  <a:srgbClr val="333333"/>
                </a:solidFill>
                <a:latin typeface="SimSun"/>
                <a:cs typeface="SimSun"/>
              </a:rPr>
              <a:t>可視化</a:t>
            </a:r>
            <a:endParaRPr sz="1350">
              <a:latin typeface="SimSun"/>
              <a:cs typeface="SimSun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6311899" y="3698811"/>
            <a:ext cx="71120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40" b="1">
                <a:solidFill>
                  <a:srgbClr val="1D40AF"/>
                </a:solidFill>
                <a:latin typeface="BIZ UDPGothic"/>
                <a:cs typeface="BIZ UDPGothic"/>
              </a:rPr>
              <a:t>成功事例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6407149" y="4112887"/>
            <a:ext cx="5088890" cy="1521460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土浦商工会議所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10">
                <a:solidFill>
                  <a:srgbClr val="333333"/>
                </a:solidFill>
                <a:latin typeface="SimSun"/>
                <a:cs typeface="SimSun"/>
              </a:rPr>
              <a:t>事例</a:t>
            </a:r>
            <a:endParaRPr sz="1350">
              <a:latin typeface="SimSun"/>
              <a:cs typeface="SimSun"/>
            </a:endParaRPr>
          </a:p>
          <a:p>
            <a:pPr marL="12700" marR="8890">
              <a:lnSpc>
                <a:spcPct val="108700"/>
              </a:lnSpc>
              <a:spcBef>
                <a:spcPts val="35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外部機関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と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連携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した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研修活動</a:t>
            </a:r>
            <a:r>
              <a:rPr dirty="0" sz="1150" spc="-130">
                <a:solidFill>
                  <a:srgbClr val="333333"/>
                </a:solidFill>
                <a:latin typeface="PMingLiU"/>
                <a:cs typeface="PMingLiU"/>
              </a:rPr>
              <a:t>により、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経営指導員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効果的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能力向上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実現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。</a:t>
            </a:r>
            <a:r>
              <a:rPr dirty="0" sz="1150" spc="-90">
                <a:solidFill>
                  <a:srgbClr val="333333"/>
                </a:solidFill>
                <a:latin typeface="SimSun"/>
                <a:cs typeface="SimSun"/>
              </a:rPr>
              <a:t>地域内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企業同士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のマッチングも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活性化</a:t>
            </a:r>
            <a:r>
              <a:rPr dirty="0" sz="1150" spc="-50">
                <a:solidFill>
                  <a:srgbClr val="333333"/>
                </a:solidFill>
                <a:latin typeface="PMingLiU"/>
                <a:cs typeface="PMingLiU"/>
              </a:rPr>
              <a:t>。</a:t>
            </a:r>
            <a:endParaRPr sz="1150">
              <a:latin typeface="PMingLiU"/>
              <a:cs typeface="PMingLiU"/>
            </a:endParaRPr>
          </a:p>
          <a:p>
            <a:pPr>
              <a:lnSpc>
                <a:spcPct val="100000"/>
              </a:lnSpc>
              <a:spcBef>
                <a:spcPts val="955"/>
              </a:spcBef>
            </a:pPr>
            <a:endParaRPr sz="1050">
              <a:latin typeface="PMingLiU"/>
              <a:cs typeface="PMingLiU"/>
            </a:endParaRPr>
          </a:p>
          <a:p>
            <a:pPr marL="12700">
              <a:lnSpc>
                <a:spcPct val="100000"/>
              </a:lnSpc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地域金融機関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商工会議所連携</a:t>
            </a:r>
            <a:r>
              <a:rPr dirty="0" sz="1350" spc="-175">
                <a:solidFill>
                  <a:srgbClr val="333333"/>
                </a:solidFill>
                <a:latin typeface="PMingLiU"/>
                <a:cs typeface="PMingLiU"/>
              </a:rPr>
              <a:t>によるマッチング</a:t>
            </a:r>
            <a:endParaRPr sz="1350">
              <a:latin typeface="PMingLiU"/>
              <a:cs typeface="PMingLiU"/>
            </a:endParaRPr>
          </a:p>
          <a:p>
            <a:pPr marL="12700" marR="5080">
              <a:lnSpc>
                <a:spcPct val="108700"/>
              </a:lnSpc>
              <a:spcBef>
                <a:spcPts val="35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香川県内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で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副業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兼業人材活用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地域金融機関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と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連携</a:t>
            </a:r>
            <a:r>
              <a:rPr dirty="0" sz="1150" spc="-130">
                <a:solidFill>
                  <a:srgbClr val="333333"/>
                </a:solidFill>
                <a:latin typeface="PMingLiU"/>
                <a:cs typeface="PMingLiU"/>
              </a:rPr>
              <a:t>して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推進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。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定期的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情報交換</a:t>
            </a:r>
            <a:r>
              <a:rPr dirty="0" sz="1150" spc="-50">
                <a:solidFill>
                  <a:srgbClr val="333333"/>
                </a:solidFill>
                <a:latin typeface="PMingLiU"/>
                <a:cs typeface="PMingLiU"/>
              </a:rPr>
              <a:t>と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成功事例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共有</a:t>
            </a:r>
            <a:r>
              <a:rPr dirty="0" sz="1150" spc="-120">
                <a:solidFill>
                  <a:srgbClr val="333333"/>
                </a:solidFill>
                <a:latin typeface="PMingLiU"/>
                <a:cs typeface="PMingLiU"/>
              </a:rPr>
              <a:t>により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支援効果</a:t>
            </a:r>
            <a:r>
              <a:rPr dirty="0" sz="1150" spc="-11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拡大</a:t>
            </a:r>
            <a:r>
              <a:rPr dirty="0" sz="1150" spc="-50">
                <a:solidFill>
                  <a:srgbClr val="333333"/>
                </a:solidFill>
                <a:latin typeface="PMingLiU"/>
                <a:cs typeface="PMingLiU"/>
              </a:rPr>
              <a:t>。</a:t>
            </a:r>
            <a:endParaRPr sz="1150">
              <a:latin typeface="PMingLiU"/>
              <a:cs typeface="PMingLiU"/>
            </a:endParaRPr>
          </a:p>
        </p:txBody>
      </p:sp>
      <p:grpSp>
        <p:nvGrpSpPr>
          <p:cNvPr id="33" name="object 33" descr=""/>
          <p:cNvGrpSpPr/>
          <p:nvPr/>
        </p:nvGrpSpPr>
        <p:grpSpPr>
          <a:xfrm>
            <a:off x="533399" y="6238874"/>
            <a:ext cx="266700" cy="381000"/>
            <a:chOff x="533399" y="6238874"/>
            <a:chExt cx="266700" cy="381000"/>
          </a:xfrm>
        </p:grpSpPr>
        <p:sp>
          <p:nvSpPr>
            <p:cNvPr id="34" name="object 34" descr=""/>
            <p:cNvSpPr/>
            <p:nvPr/>
          </p:nvSpPr>
          <p:spPr>
            <a:xfrm>
              <a:off x="533399" y="6238874"/>
              <a:ext cx="266700" cy="381000"/>
            </a:xfrm>
            <a:custGeom>
              <a:avLst/>
              <a:gdLst/>
              <a:ahLst/>
              <a:cxnLst/>
              <a:rect l="l" t="t" r="r" b="b"/>
              <a:pathLst>
                <a:path w="266700" h="381000">
                  <a:moveTo>
                    <a:pt x="133349" y="380999"/>
                  </a:moveTo>
                  <a:lnTo>
                    <a:pt x="94639" y="375258"/>
                  </a:lnTo>
                  <a:lnTo>
                    <a:pt x="59264" y="358525"/>
                  </a:lnTo>
                  <a:lnTo>
                    <a:pt x="30267" y="332246"/>
                  </a:lnTo>
                  <a:lnTo>
                    <a:pt x="10150" y="298679"/>
                  </a:lnTo>
                  <a:lnTo>
                    <a:pt x="640" y="260720"/>
                  </a:lnTo>
                  <a:lnTo>
                    <a:pt x="0" y="247649"/>
                  </a:lnTo>
                  <a:lnTo>
                    <a:pt x="0" y="133349"/>
                  </a:lnTo>
                  <a:lnTo>
                    <a:pt x="5740" y="94639"/>
                  </a:lnTo>
                  <a:lnTo>
                    <a:pt x="22473" y="59263"/>
                  </a:lnTo>
                  <a:lnTo>
                    <a:pt x="48752" y="30267"/>
                  </a:lnTo>
                  <a:lnTo>
                    <a:pt x="82319" y="10150"/>
                  </a:lnTo>
                  <a:lnTo>
                    <a:pt x="120279" y="640"/>
                  </a:lnTo>
                  <a:lnTo>
                    <a:pt x="133349" y="0"/>
                  </a:lnTo>
                  <a:lnTo>
                    <a:pt x="139901" y="160"/>
                  </a:lnTo>
                  <a:lnTo>
                    <a:pt x="178267" y="7791"/>
                  </a:lnTo>
                  <a:lnTo>
                    <a:pt x="212793" y="26245"/>
                  </a:lnTo>
                  <a:lnTo>
                    <a:pt x="240453" y="53905"/>
                  </a:lnTo>
                  <a:lnTo>
                    <a:pt x="258908" y="88432"/>
                  </a:lnTo>
                  <a:lnTo>
                    <a:pt x="266539" y="126798"/>
                  </a:lnTo>
                  <a:lnTo>
                    <a:pt x="266699" y="133349"/>
                  </a:lnTo>
                  <a:lnTo>
                    <a:pt x="266699" y="247649"/>
                  </a:lnTo>
                  <a:lnTo>
                    <a:pt x="260959" y="286358"/>
                  </a:lnTo>
                  <a:lnTo>
                    <a:pt x="244226" y="321733"/>
                  </a:lnTo>
                  <a:lnTo>
                    <a:pt x="217947" y="350731"/>
                  </a:lnTo>
                  <a:lnTo>
                    <a:pt x="184380" y="370848"/>
                  </a:lnTo>
                  <a:lnTo>
                    <a:pt x="146420" y="380359"/>
                  </a:lnTo>
                  <a:lnTo>
                    <a:pt x="133349" y="380999"/>
                  </a:lnTo>
                  <a:close/>
                </a:path>
              </a:pathLst>
            </a:custGeom>
            <a:solidFill>
              <a:srgbClr val="FEF2C7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5" name="object 35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14362" y="6362699"/>
              <a:ext cx="104768" cy="152399"/>
            </a:xfrm>
            <a:prstGeom prst="rect">
              <a:avLst/>
            </a:prstGeom>
          </p:spPr>
        </p:pic>
      </p:grpSp>
      <p:sp>
        <p:nvSpPr>
          <p:cNvPr id="36" name="object 36" descr=""/>
          <p:cNvSpPr txBox="1"/>
          <p:nvPr/>
        </p:nvSpPr>
        <p:spPr>
          <a:xfrm>
            <a:off x="939800" y="6305837"/>
            <a:ext cx="10675620" cy="2387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254" i="1">
                <a:solidFill>
                  <a:srgbClr val="4A5462"/>
                </a:solidFill>
                <a:latin typeface="Meiryo"/>
                <a:cs typeface="Meiryo"/>
              </a:rPr>
              <a:t>「経営指導員の価値は、自ら が持つ知識だけでなく 、適切なネットワークを活用して事業者の課題解決に導く 能力にある」 </a:t>
            </a:r>
            <a:r>
              <a:rPr dirty="0" sz="1200" spc="-60" i="1">
                <a:solidFill>
                  <a:srgbClr val="4A5462"/>
                </a:solidFill>
                <a:latin typeface="Lato"/>
                <a:cs typeface="Lato"/>
              </a:rPr>
              <a:t>- </a:t>
            </a:r>
            <a:r>
              <a:rPr dirty="0" sz="1200" spc="-195" i="1">
                <a:solidFill>
                  <a:srgbClr val="4A5462"/>
                </a:solidFill>
                <a:latin typeface="Meiryo"/>
                <a:cs typeface="Meiryo"/>
              </a:rPr>
              <a:t>日本商工会議所 経営支援の現場から</a:t>
            </a:r>
            <a:endParaRPr sz="1200">
              <a:latin typeface="Meiryo"/>
              <a:cs typeface="Meiryo"/>
            </a:endParaRPr>
          </a:p>
        </p:txBody>
      </p:sp>
      <p:sp>
        <p:nvSpPr>
          <p:cNvPr id="37" name="object 37" descr=""/>
          <p:cNvSpPr/>
          <p:nvPr/>
        </p:nvSpPr>
        <p:spPr>
          <a:xfrm>
            <a:off x="76199" y="0"/>
            <a:ext cx="12115800" cy="819150"/>
          </a:xfrm>
          <a:custGeom>
            <a:avLst/>
            <a:gdLst/>
            <a:ahLst/>
            <a:cxnLst/>
            <a:rect l="l" t="t" r="r" b="b"/>
            <a:pathLst>
              <a:path w="12115800" h="819150">
                <a:moveTo>
                  <a:pt x="0" y="819149"/>
                </a:moveTo>
                <a:lnTo>
                  <a:pt x="12115799" y="819149"/>
                </a:lnTo>
                <a:lnTo>
                  <a:pt x="12115799" y="0"/>
                </a:lnTo>
                <a:lnTo>
                  <a:pt x="0" y="0"/>
                </a:lnTo>
                <a:lnTo>
                  <a:pt x="0" y="81914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950" spc="-90">
                <a:latin typeface="Georgia"/>
                <a:cs typeface="Georgia"/>
              </a:rPr>
              <a:t>5</a:t>
            </a:r>
            <a:r>
              <a:rPr dirty="0" sz="2950" spc="-85">
                <a:latin typeface="Georgia"/>
                <a:cs typeface="Georgia"/>
              </a:rPr>
              <a:t>. </a:t>
            </a:r>
            <a:r>
              <a:rPr dirty="0" spc="-335"/>
              <a:t>地域</a:t>
            </a:r>
            <a:r>
              <a:rPr dirty="0" spc="-335">
                <a:latin typeface="Meiryo"/>
                <a:cs typeface="Meiryo"/>
              </a:rPr>
              <a:t>ネットワークの</a:t>
            </a:r>
            <a:r>
              <a:rPr dirty="0" spc="-335"/>
              <a:t>構築</a:t>
            </a:r>
            <a:r>
              <a:rPr dirty="0" spc="1670">
                <a:latin typeface="Meiryo"/>
                <a:cs typeface="Meiryo"/>
              </a:rPr>
              <a:t>‧</a:t>
            </a:r>
            <a:r>
              <a:rPr dirty="0" spc="-380"/>
              <a:t>活用</a:t>
            </a:r>
            <a:endParaRPr sz="2950">
              <a:latin typeface="Meiryo"/>
              <a:cs typeface="Meiryo"/>
            </a:endParaRPr>
          </a:p>
        </p:txBody>
      </p:sp>
      <p:sp>
        <p:nvSpPr>
          <p:cNvPr id="39" name="object 39" descr=""/>
          <p:cNvSpPr/>
          <p:nvPr/>
        </p:nvSpPr>
        <p:spPr>
          <a:xfrm>
            <a:off x="0" y="0"/>
            <a:ext cx="76200" cy="819150"/>
          </a:xfrm>
          <a:custGeom>
            <a:avLst/>
            <a:gdLst/>
            <a:ahLst/>
            <a:cxnLst/>
            <a:rect l="l" t="t" r="r" b="b"/>
            <a:pathLst>
              <a:path w="76200" h="819150">
                <a:moveTo>
                  <a:pt x="76199" y="819149"/>
                </a:moveTo>
                <a:lnTo>
                  <a:pt x="0" y="819149"/>
                </a:lnTo>
                <a:lnTo>
                  <a:pt x="0" y="0"/>
                </a:lnTo>
                <a:lnTo>
                  <a:pt x="76199" y="0"/>
                </a:lnTo>
                <a:lnTo>
                  <a:pt x="76199" y="81914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object 40" descr=""/>
          <p:cNvSpPr/>
          <p:nvPr/>
        </p:nvSpPr>
        <p:spPr>
          <a:xfrm>
            <a:off x="0" y="6867524"/>
            <a:ext cx="12192000" cy="95250"/>
          </a:xfrm>
          <a:custGeom>
            <a:avLst/>
            <a:gdLst/>
            <a:ahLst/>
            <a:cxnLst/>
            <a:rect l="l" t="t" r="r" b="b"/>
            <a:pathLst>
              <a:path w="12192000" h="95250">
                <a:moveTo>
                  <a:pt x="12191999" y="95249"/>
                </a:moveTo>
                <a:lnTo>
                  <a:pt x="0" y="95249"/>
                </a:lnTo>
                <a:lnTo>
                  <a:pt x="0" y="0"/>
                </a:lnTo>
                <a:lnTo>
                  <a:pt x="12191999" y="0"/>
                </a:lnTo>
                <a:lnTo>
                  <a:pt x="12191999" y="9524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41" name="object 41" descr=""/>
          <p:cNvGrpSpPr/>
          <p:nvPr/>
        </p:nvGrpSpPr>
        <p:grpSpPr>
          <a:xfrm>
            <a:off x="10706099" y="6457949"/>
            <a:ext cx="1295400" cy="323850"/>
            <a:chOff x="10706099" y="6457949"/>
            <a:chExt cx="1295400" cy="323850"/>
          </a:xfrm>
        </p:grpSpPr>
        <p:sp>
          <p:nvSpPr>
            <p:cNvPr id="42" name="object 42" descr=""/>
            <p:cNvSpPr/>
            <p:nvPr/>
          </p:nvSpPr>
          <p:spPr>
            <a:xfrm>
              <a:off x="10706099" y="6457949"/>
              <a:ext cx="1295400" cy="323850"/>
            </a:xfrm>
            <a:custGeom>
              <a:avLst/>
              <a:gdLst/>
              <a:ahLst/>
              <a:cxnLst/>
              <a:rect l="l" t="t" r="r" b="b"/>
              <a:pathLst>
                <a:path w="1295400" h="323850">
                  <a:moveTo>
                    <a:pt x="1262352" y="323849"/>
                  </a:moveTo>
                  <a:lnTo>
                    <a:pt x="33047" y="323849"/>
                  </a:lnTo>
                  <a:lnTo>
                    <a:pt x="28187" y="322883"/>
                  </a:lnTo>
                  <a:lnTo>
                    <a:pt x="966" y="295662"/>
                  </a:lnTo>
                  <a:lnTo>
                    <a:pt x="0" y="290802"/>
                  </a:lnTo>
                  <a:lnTo>
                    <a:pt x="0" y="285749"/>
                  </a:lnTo>
                  <a:lnTo>
                    <a:pt x="0" y="33047"/>
                  </a:lnTo>
                  <a:lnTo>
                    <a:pt x="28187" y="966"/>
                  </a:lnTo>
                  <a:lnTo>
                    <a:pt x="33047" y="0"/>
                  </a:lnTo>
                  <a:lnTo>
                    <a:pt x="1262352" y="0"/>
                  </a:lnTo>
                  <a:lnTo>
                    <a:pt x="1294433" y="28187"/>
                  </a:lnTo>
                  <a:lnTo>
                    <a:pt x="1295399" y="33047"/>
                  </a:lnTo>
                  <a:lnTo>
                    <a:pt x="1295399" y="290802"/>
                  </a:lnTo>
                  <a:lnTo>
                    <a:pt x="1267212" y="322883"/>
                  </a:lnTo>
                  <a:lnTo>
                    <a:pt x="1262352" y="32384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3" name="object 43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820399" y="6553199"/>
              <a:ext cx="133349" cy="133349"/>
            </a:xfrm>
            <a:prstGeom prst="rect">
              <a:avLst/>
            </a:prstGeom>
          </p:spPr>
        </p:pic>
      </p:grpSp>
      <p:sp>
        <p:nvSpPr>
          <p:cNvPr id="44" name="object 4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14299" rIns="0" bIns="0" rtlCol="0" vert="horz">
            <a:spAutoFit/>
          </a:bodyPr>
          <a:lstStyle/>
          <a:p>
            <a:pPr marL="12700">
              <a:lnSpc>
                <a:spcPts val="1100"/>
              </a:lnSpc>
            </a:pPr>
            <a:r>
              <a:rPr dirty="0" spc="-95"/>
              <a:t>Genspark</a:t>
            </a:r>
            <a:r>
              <a:rPr dirty="0" spc="-10"/>
              <a:t> </a:t>
            </a:r>
            <a:r>
              <a:rPr dirty="0" sz="1000" spc="-85">
                <a:latin typeface="SimSun"/>
                <a:cs typeface="SimSun"/>
              </a:rPr>
              <a:t>で作成</a:t>
            </a:r>
            <a:endParaRPr sz="1000">
              <a:latin typeface="SimSun"/>
              <a:cs typeface="SimSu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380999" y="6743699"/>
            <a:ext cx="11430000" cy="781050"/>
            <a:chOff x="380999" y="6743699"/>
            <a:chExt cx="11430000" cy="781050"/>
          </a:xfrm>
        </p:grpSpPr>
        <p:sp>
          <p:nvSpPr>
            <p:cNvPr id="3" name="object 3" descr=""/>
            <p:cNvSpPr/>
            <p:nvPr/>
          </p:nvSpPr>
          <p:spPr>
            <a:xfrm>
              <a:off x="385762" y="6748462"/>
              <a:ext cx="11420475" cy="771525"/>
            </a:xfrm>
            <a:custGeom>
              <a:avLst/>
              <a:gdLst/>
              <a:ahLst/>
              <a:cxnLst/>
              <a:rect l="l" t="t" r="r" b="b"/>
              <a:pathLst>
                <a:path w="11420475" h="771525">
                  <a:moveTo>
                    <a:pt x="11353726" y="771523"/>
                  </a:moveTo>
                  <a:lnTo>
                    <a:pt x="66746" y="771523"/>
                  </a:lnTo>
                  <a:lnTo>
                    <a:pt x="62101" y="771066"/>
                  </a:lnTo>
                  <a:lnTo>
                    <a:pt x="24240" y="753916"/>
                  </a:lnTo>
                  <a:lnTo>
                    <a:pt x="2287" y="718622"/>
                  </a:lnTo>
                  <a:lnTo>
                    <a:pt x="0" y="704777"/>
                  </a:lnTo>
                  <a:lnTo>
                    <a:pt x="0" y="700086"/>
                  </a:lnTo>
                  <a:lnTo>
                    <a:pt x="0" y="66745"/>
                  </a:lnTo>
                  <a:lnTo>
                    <a:pt x="14645" y="27847"/>
                  </a:lnTo>
                  <a:lnTo>
                    <a:pt x="48433" y="3642"/>
                  </a:lnTo>
                  <a:lnTo>
                    <a:pt x="66746" y="0"/>
                  </a:lnTo>
                  <a:lnTo>
                    <a:pt x="11353726" y="0"/>
                  </a:lnTo>
                  <a:lnTo>
                    <a:pt x="11392624" y="14644"/>
                  </a:lnTo>
                  <a:lnTo>
                    <a:pt x="11416830" y="48431"/>
                  </a:lnTo>
                  <a:lnTo>
                    <a:pt x="11420472" y="66745"/>
                  </a:lnTo>
                  <a:lnTo>
                    <a:pt x="11420472" y="704777"/>
                  </a:lnTo>
                  <a:lnTo>
                    <a:pt x="11405828" y="743674"/>
                  </a:lnTo>
                  <a:lnTo>
                    <a:pt x="11372040" y="767879"/>
                  </a:lnTo>
                  <a:lnTo>
                    <a:pt x="11358372" y="771066"/>
                  </a:lnTo>
                  <a:lnTo>
                    <a:pt x="11353726" y="771523"/>
                  </a:lnTo>
                  <a:close/>
                </a:path>
              </a:pathLst>
            </a:custGeom>
            <a:solidFill>
              <a:srgbClr val="FFFAE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385762" y="6748461"/>
              <a:ext cx="11420475" cy="771525"/>
            </a:xfrm>
            <a:custGeom>
              <a:avLst/>
              <a:gdLst/>
              <a:ahLst/>
              <a:cxnLst/>
              <a:rect l="l" t="t" r="r" b="b"/>
              <a:pathLst>
                <a:path w="11420475" h="771525">
                  <a:moveTo>
                    <a:pt x="0" y="700087"/>
                  </a:moveTo>
                  <a:lnTo>
                    <a:pt x="0" y="71437"/>
                  </a:lnTo>
                  <a:lnTo>
                    <a:pt x="0" y="66746"/>
                  </a:lnTo>
                  <a:lnTo>
                    <a:pt x="457" y="62100"/>
                  </a:lnTo>
                  <a:lnTo>
                    <a:pt x="1372" y="57500"/>
                  </a:lnTo>
                  <a:lnTo>
                    <a:pt x="2287" y="52899"/>
                  </a:lnTo>
                  <a:lnTo>
                    <a:pt x="3642" y="48431"/>
                  </a:lnTo>
                  <a:lnTo>
                    <a:pt x="5437" y="44098"/>
                  </a:lnTo>
                  <a:lnTo>
                    <a:pt x="7232" y="39764"/>
                  </a:lnTo>
                  <a:lnTo>
                    <a:pt x="9433" y="35647"/>
                  </a:lnTo>
                  <a:lnTo>
                    <a:pt x="12039" y="31747"/>
                  </a:lnTo>
                  <a:lnTo>
                    <a:pt x="14645" y="27847"/>
                  </a:lnTo>
                  <a:lnTo>
                    <a:pt x="17606" y="24239"/>
                  </a:lnTo>
                  <a:lnTo>
                    <a:pt x="20923" y="20923"/>
                  </a:lnTo>
                  <a:lnTo>
                    <a:pt x="24240" y="17606"/>
                  </a:lnTo>
                  <a:lnTo>
                    <a:pt x="62101" y="458"/>
                  </a:lnTo>
                  <a:lnTo>
                    <a:pt x="71437" y="0"/>
                  </a:lnTo>
                  <a:lnTo>
                    <a:pt x="11349036" y="0"/>
                  </a:lnTo>
                  <a:lnTo>
                    <a:pt x="11388723" y="12038"/>
                  </a:lnTo>
                  <a:lnTo>
                    <a:pt x="11392624" y="14645"/>
                  </a:lnTo>
                  <a:lnTo>
                    <a:pt x="11415034" y="44098"/>
                  </a:lnTo>
                  <a:lnTo>
                    <a:pt x="11416830" y="48431"/>
                  </a:lnTo>
                  <a:lnTo>
                    <a:pt x="11420474" y="71437"/>
                  </a:lnTo>
                  <a:lnTo>
                    <a:pt x="11420474" y="700087"/>
                  </a:lnTo>
                  <a:lnTo>
                    <a:pt x="11415034" y="727424"/>
                  </a:lnTo>
                  <a:lnTo>
                    <a:pt x="11413240" y="731757"/>
                  </a:lnTo>
                  <a:lnTo>
                    <a:pt x="11388723" y="759484"/>
                  </a:lnTo>
                  <a:lnTo>
                    <a:pt x="11384823" y="762090"/>
                  </a:lnTo>
                  <a:lnTo>
                    <a:pt x="11349036" y="771524"/>
                  </a:lnTo>
                  <a:lnTo>
                    <a:pt x="71437" y="771524"/>
                  </a:lnTo>
                  <a:lnTo>
                    <a:pt x="31748" y="759484"/>
                  </a:lnTo>
                  <a:lnTo>
                    <a:pt x="20923" y="750600"/>
                  </a:lnTo>
                  <a:lnTo>
                    <a:pt x="17606" y="747284"/>
                  </a:lnTo>
                  <a:lnTo>
                    <a:pt x="457" y="709422"/>
                  </a:lnTo>
                  <a:lnTo>
                    <a:pt x="0" y="704777"/>
                  </a:lnTo>
                  <a:lnTo>
                    <a:pt x="0" y="700087"/>
                  </a:lnTo>
                  <a:close/>
                </a:path>
              </a:pathLst>
            </a:custGeom>
            <a:ln w="9524">
              <a:solidFill>
                <a:srgbClr val="FDE68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/>
          <p:nvPr/>
        </p:nvSpPr>
        <p:spPr>
          <a:xfrm>
            <a:off x="380999" y="1009650"/>
            <a:ext cx="47625" cy="342900"/>
          </a:xfrm>
          <a:custGeom>
            <a:avLst/>
            <a:gdLst/>
            <a:ahLst/>
            <a:cxnLst/>
            <a:rect l="l" t="t" r="r" b="b"/>
            <a:pathLst>
              <a:path w="47625" h="342900">
                <a:moveTo>
                  <a:pt x="47624" y="342899"/>
                </a:moveTo>
                <a:lnTo>
                  <a:pt x="0" y="342899"/>
                </a:lnTo>
                <a:lnTo>
                  <a:pt x="0" y="0"/>
                </a:lnTo>
                <a:lnTo>
                  <a:pt x="47624" y="0"/>
                </a:lnTo>
                <a:lnTo>
                  <a:pt x="47624" y="34289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380999" y="1504949"/>
            <a:ext cx="38100" cy="790575"/>
          </a:xfrm>
          <a:custGeom>
            <a:avLst/>
            <a:gdLst/>
            <a:ahLst/>
            <a:cxnLst/>
            <a:rect l="l" t="t" r="r" b="b"/>
            <a:pathLst>
              <a:path w="38100" h="790575">
                <a:moveTo>
                  <a:pt x="38099" y="790574"/>
                </a:moveTo>
                <a:lnTo>
                  <a:pt x="0" y="790574"/>
                </a:lnTo>
                <a:lnTo>
                  <a:pt x="0" y="0"/>
                </a:lnTo>
                <a:lnTo>
                  <a:pt x="38099" y="0"/>
                </a:lnTo>
                <a:lnTo>
                  <a:pt x="38099" y="7905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380999" y="2447924"/>
            <a:ext cx="38100" cy="790575"/>
          </a:xfrm>
          <a:custGeom>
            <a:avLst/>
            <a:gdLst/>
            <a:ahLst/>
            <a:cxnLst/>
            <a:rect l="l" t="t" r="r" b="b"/>
            <a:pathLst>
              <a:path w="38100" h="790575">
                <a:moveTo>
                  <a:pt x="38099" y="790574"/>
                </a:moveTo>
                <a:lnTo>
                  <a:pt x="0" y="790574"/>
                </a:lnTo>
                <a:lnTo>
                  <a:pt x="0" y="0"/>
                </a:lnTo>
                <a:lnTo>
                  <a:pt x="38099" y="0"/>
                </a:lnTo>
                <a:lnTo>
                  <a:pt x="38099" y="790574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380999" y="3467099"/>
            <a:ext cx="47625" cy="342900"/>
          </a:xfrm>
          <a:custGeom>
            <a:avLst/>
            <a:gdLst/>
            <a:ahLst/>
            <a:cxnLst/>
            <a:rect l="l" t="t" r="r" b="b"/>
            <a:pathLst>
              <a:path w="47625" h="342900">
                <a:moveTo>
                  <a:pt x="47624" y="342899"/>
                </a:moveTo>
                <a:lnTo>
                  <a:pt x="0" y="342899"/>
                </a:lnTo>
                <a:lnTo>
                  <a:pt x="0" y="0"/>
                </a:lnTo>
                <a:lnTo>
                  <a:pt x="47624" y="0"/>
                </a:lnTo>
                <a:lnTo>
                  <a:pt x="47624" y="34289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530225" y="1005332"/>
            <a:ext cx="208280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195" b="1">
                <a:solidFill>
                  <a:srgbClr val="093767"/>
                </a:solidFill>
                <a:latin typeface="BIZ UDPGothic"/>
                <a:cs typeface="BIZ UDPGothic"/>
              </a:rPr>
              <a:t>創業計画書作成支援</a:t>
            </a:r>
            <a:endParaRPr sz="2000">
              <a:latin typeface="BIZ UDPGothic"/>
              <a:cs typeface="BIZ UDPGothic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8800" y="1498536"/>
            <a:ext cx="156845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45" b="1">
                <a:solidFill>
                  <a:srgbClr val="093767"/>
                </a:solidFill>
                <a:latin typeface="BIZ UDPGothic"/>
                <a:cs typeface="BIZ UDPGothic"/>
              </a:rPr>
              <a:t>売上計画の根拠構築</a:t>
            </a:r>
            <a:endParaRPr sz="1500">
              <a:latin typeface="BIZ UDPGothic"/>
              <a:cs typeface="BIZ UDPGothic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8800" y="1812442"/>
            <a:ext cx="5352415" cy="482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9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市場規模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競合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‧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顧客</a:t>
            </a:r>
            <a:r>
              <a:rPr dirty="0" sz="1350" spc="-190">
                <a:solidFill>
                  <a:srgbClr val="333333"/>
                </a:solidFill>
                <a:latin typeface="PMingLiU"/>
                <a:cs typeface="PMingLiU"/>
              </a:rPr>
              <a:t>ニーズの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観点</a:t>
            </a:r>
            <a:r>
              <a:rPr dirty="0" sz="1350" spc="-145">
                <a:solidFill>
                  <a:srgbClr val="333333"/>
                </a:solidFill>
                <a:latin typeface="PMingLiU"/>
                <a:cs typeface="PMingLiU"/>
              </a:rPr>
              <a:t>から 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現実的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な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数値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導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き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出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すプロセスを</a:t>
            </a:r>
            <a:r>
              <a:rPr dirty="0" sz="1350" spc="-50">
                <a:solidFill>
                  <a:srgbClr val="333333"/>
                </a:solidFill>
                <a:latin typeface="SimSun"/>
                <a:cs typeface="SimSun"/>
              </a:rPr>
              <a:t>支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援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。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具体的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なデータに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基</a:t>
            </a:r>
            <a:r>
              <a:rPr dirty="0" sz="1350" spc="-155">
                <a:solidFill>
                  <a:srgbClr val="333333"/>
                </a:solidFill>
                <a:latin typeface="PMingLiU"/>
                <a:cs typeface="PMingLiU"/>
              </a:rPr>
              <a:t>づく 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説得力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ある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計画作成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をサポートします。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58800" y="2441511"/>
            <a:ext cx="139700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45" b="1">
                <a:solidFill>
                  <a:srgbClr val="093767"/>
                </a:solidFill>
                <a:latin typeface="BIZ UDPGothic"/>
                <a:cs typeface="BIZ UDPGothic"/>
              </a:rPr>
              <a:t>資金計画の精緻化</a:t>
            </a:r>
            <a:endParaRPr sz="1500">
              <a:latin typeface="BIZ UDPGothic"/>
              <a:cs typeface="BIZ UDPGothic"/>
            </a:endParaRPr>
          </a:p>
        </p:txBody>
      </p:sp>
      <p:pic>
        <p:nvPicPr>
          <p:cNvPr id="13" name="object 1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0999" y="3962399"/>
            <a:ext cx="5600699" cy="2628899"/>
          </a:xfrm>
          <a:prstGeom prst="rect">
            <a:avLst/>
          </a:prstGeom>
        </p:spPr>
      </p:pic>
      <p:sp>
        <p:nvSpPr>
          <p:cNvPr id="14" name="object 14" descr=""/>
          <p:cNvSpPr txBox="1"/>
          <p:nvPr/>
        </p:nvSpPr>
        <p:spPr>
          <a:xfrm>
            <a:off x="558800" y="2755417"/>
            <a:ext cx="5352415" cy="482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1100"/>
              </a:lnSpc>
              <a:spcBef>
                <a:spcPts val="95"/>
              </a:spcBef>
            </a:pP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創業時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必要資金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運転資金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計算方法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資金繰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り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表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作成</a:t>
            </a:r>
            <a:r>
              <a:rPr dirty="0" sz="1350" spc="-195">
                <a:solidFill>
                  <a:srgbClr val="333333"/>
                </a:solidFill>
                <a:latin typeface="PMingLiU"/>
                <a:cs typeface="PMingLiU"/>
              </a:rPr>
              <a:t>など、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金融機関</a:t>
            </a:r>
            <a:r>
              <a:rPr dirty="0" sz="1350" spc="-50">
                <a:solidFill>
                  <a:srgbClr val="333333"/>
                </a:solidFill>
                <a:latin typeface="PMingLiU"/>
                <a:cs typeface="PMingLiU"/>
              </a:rPr>
              <a:t>や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支援機関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が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納得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する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資金計画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の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立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て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方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を</a:t>
            </a:r>
            <a:r>
              <a:rPr dirty="0" sz="1350" spc="-170">
                <a:solidFill>
                  <a:srgbClr val="333333"/>
                </a:solidFill>
                <a:latin typeface="SimSun"/>
                <a:cs typeface="SimSun"/>
              </a:rPr>
              <a:t>指導</a:t>
            </a:r>
            <a:r>
              <a:rPr dirty="0" sz="1350" spc="-170">
                <a:solidFill>
                  <a:srgbClr val="333333"/>
                </a:solidFill>
                <a:latin typeface="PMingLiU"/>
                <a:cs typeface="PMingLiU"/>
              </a:rPr>
              <a:t>します。</a:t>
            </a:r>
            <a:endParaRPr sz="1350">
              <a:latin typeface="PMingLiU"/>
              <a:cs typeface="PMingLiU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30225" y="3462782"/>
            <a:ext cx="322580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140" b="1">
                <a:solidFill>
                  <a:srgbClr val="093767"/>
                </a:solidFill>
                <a:latin typeface="BIZ UDPGothic"/>
                <a:cs typeface="BIZ UDPGothic"/>
              </a:rPr>
              <a:t>ビジネスモデルキャンバス活用</a:t>
            </a:r>
            <a:endParaRPr sz="2000">
              <a:latin typeface="BIZ UDPGothic"/>
              <a:cs typeface="BIZ UDPGothic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260798" y="4127436"/>
            <a:ext cx="1841500" cy="2584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500" spc="-125" b="1">
                <a:solidFill>
                  <a:srgbClr val="374050"/>
                </a:solidFill>
                <a:latin typeface="BIZ UDPGothic"/>
                <a:cs typeface="BIZ UDPGothic"/>
              </a:rPr>
              <a:t>ビジネスモデルの</a:t>
            </a:r>
            <a:r>
              <a:rPr dirty="0" sz="1500" spc="-85" b="1">
                <a:solidFill>
                  <a:srgbClr val="374050"/>
                </a:solidFill>
                <a:latin typeface="Trebuchet MS"/>
                <a:cs typeface="Trebuchet MS"/>
              </a:rPr>
              <a:t>9</a:t>
            </a:r>
            <a:r>
              <a:rPr dirty="0" sz="1500" spc="-100" b="1">
                <a:solidFill>
                  <a:srgbClr val="374050"/>
                </a:solidFill>
                <a:latin typeface="BIZ UDPGothic"/>
                <a:cs typeface="BIZ UDPGothic"/>
              </a:rPr>
              <a:t>要素</a:t>
            </a:r>
            <a:endParaRPr sz="1500">
              <a:latin typeface="BIZ UDPGothic"/>
              <a:cs typeface="BIZ UDPGothic"/>
            </a:endParaRPr>
          </a:p>
        </p:txBody>
      </p: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596899" y="4626101"/>
          <a:ext cx="4508500" cy="16916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90650"/>
                <a:gridCol w="1651000"/>
                <a:gridCol w="1390650"/>
              </a:tblGrid>
              <a:tr h="180340">
                <a:tc>
                  <a:txBody>
                    <a:bodyPr/>
                    <a:lstStyle/>
                    <a:p>
                      <a:pPr marL="31750">
                        <a:lnSpc>
                          <a:spcPts val="1155"/>
                        </a:lnSpc>
                      </a:pPr>
                      <a:r>
                        <a:rPr dirty="0" sz="1150" spc="-55" b="1">
                          <a:solidFill>
                            <a:srgbClr val="1C4ED8"/>
                          </a:solidFill>
                          <a:latin typeface="BIZ UDPGothic"/>
                          <a:cs typeface="BIZ UDPGothic"/>
                        </a:rPr>
                        <a:t>顧客セグメント</a:t>
                      </a:r>
                      <a:endParaRPr sz="1150">
                        <a:latin typeface="BIZ UDPGothic"/>
                        <a:cs typeface="BIZ UDPGothic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24815">
                        <a:lnSpc>
                          <a:spcPts val="1155"/>
                        </a:lnSpc>
                      </a:pPr>
                      <a:r>
                        <a:rPr dirty="0" sz="1150" spc="-100" b="1">
                          <a:solidFill>
                            <a:srgbClr val="1C4ED8"/>
                          </a:solidFill>
                          <a:latin typeface="BIZ UDPGothic"/>
                          <a:cs typeface="BIZ UDPGothic"/>
                        </a:rPr>
                        <a:t>価値提案</a:t>
                      </a:r>
                      <a:endParaRPr sz="1150">
                        <a:latin typeface="BIZ UDPGothic"/>
                        <a:cs typeface="BIZ UDPGothic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58165">
                        <a:lnSpc>
                          <a:spcPts val="1155"/>
                        </a:lnSpc>
                      </a:pPr>
                      <a:r>
                        <a:rPr dirty="0" sz="1150" spc="-30" b="1">
                          <a:solidFill>
                            <a:srgbClr val="1C4ED8"/>
                          </a:solidFill>
                          <a:latin typeface="BIZ UDPGothic"/>
                          <a:cs typeface="BIZ UDPGothic"/>
                        </a:rPr>
                        <a:t>チャネル</a:t>
                      </a:r>
                      <a:endParaRPr sz="1150">
                        <a:latin typeface="BIZ UDPGothic"/>
                        <a:cs typeface="BIZ UDPGothic"/>
                      </a:endParaRPr>
                    </a:p>
                  </a:txBody>
                  <a:tcPr marL="0" marR="0" marB="0" marT="0"/>
                </a:tc>
              </a:tr>
              <a:tr h="3327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150" spc="-105">
                          <a:solidFill>
                            <a:srgbClr val="333333"/>
                          </a:solidFill>
                          <a:latin typeface="SimSun"/>
                          <a:cs typeface="SimSun"/>
                        </a:rPr>
                        <a:t>具体的な顧客像</a:t>
                      </a:r>
                      <a:endParaRPr sz="1150">
                        <a:latin typeface="SimSun"/>
                        <a:cs typeface="SimSun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4248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150" spc="-100">
                          <a:solidFill>
                            <a:srgbClr val="333333"/>
                          </a:solidFill>
                          <a:latin typeface="SimSun"/>
                          <a:cs typeface="SimSun"/>
                        </a:rPr>
                        <a:t>独自の価値</a:t>
                      </a:r>
                      <a:endParaRPr sz="1150">
                        <a:latin typeface="SimSun"/>
                        <a:cs typeface="SimSun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55816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150" spc="-110">
                          <a:solidFill>
                            <a:srgbClr val="333333"/>
                          </a:solidFill>
                          <a:latin typeface="SimSun"/>
                          <a:cs typeface="SimSun"/>
                        </a:rPr>
                        <a:t>顧客との接点</a:t>
                      </a:r>
                      <a:endParaRPr sz="1150">
                        <a:latin typeface="SimSun"/>
                        <a:cs typeface="SimSun"/>
                      </a:endParaRPr>
                    </a:p>
                  </a:txBody>
                  <a:tcPr marL="0" marR="0" marB="0" marT="18415"/>
                </a:tc>
              </a:tr>
              <a:tr h="3327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dirty="0" sz="1150" spc="-100" b="1">
                          <a:solidFill>
                            <a:srgbClr val="1C4ED8"/>
                          </a:solidFill>
                          <a:latin typeface="BIZ UDPGothic"/>
                          <a:cs typeface="BIZ UDPGothic"/>
                        </a:rPr>
                        <a:t>顧客関係</a:t>
                      </a:r>
                      <a:endParaRPr sz="1150">
                        <a:latin typeface="BIZ UDPGothic"/>
                        <a:cs typeface="BIZ UDPGothic"/>
                      </a:endParaRPr>
                    </a:p>
                  </a:txBody>
                  <a:tcPr marL="0" marR="0" marB="0" marT="123189"/>
                </a:tc>
                <a:tc>
                  <a:txBody>
                    <a:bodyPr/>
                    <a:lstStyle/>
                    <a:p>
                      <a:pPr marL="424815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dirty="0" sz="1150" spc="-100" b="1">
                          <a:solidFill>
                            <a:srgbClr val="1C4ED8"/>
                          </a:solidFill>
                          <a:latin typeface="BIZ UDPGothic"/>
                          <a:cs typeface="BIZ UDPGothic"/>
                        </a:rPr>
                        <a:t>収益の流れ</a:t>
                      </a:r>
                      <a:endParaRPr sz="1150">
                        <a:latin typeface="BIZ UDPGothic"/>
                        <a:cs typeface="BIZ UDPGothic"/>
                      </a:endParaRPr>
                    </a:p>
                  </a:txBody>
                  <a:tcPr marL="0" marR="0" marB="0" marT="123189"/>
                </a:tc>
                <a:tc>
                  <a:txBody>
                    <a:bodyPr/>
                    <a:lstStyle/>
                    <a:p>
                      <a:pPr marL="558165"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dirty="0" sz="1150" spc="-100" b="1">
                          <a:solidFill>
                            <a:srgbClr val="1C4ED8"/>
                          </a:solidFill>
                          <a:latin typeface="BIZ UDPGothic"/>
                          <a:cs typeface="BIZ UDPGothic"/>
                        </a:rPr>
                        <a:t>主要経営資源</a:t>
                      </a:r>
                      <a:endParaRPr sz="1150">
                        <a:latin typeface="BIZ UDPGothic"/>
                        <a:cs typeface="BIZ UDPGothic"/>
                      </a:endParaRPr>
                    </a:p>
                  </a:txBody>
                  <a:tcPr marL="0" marR="0" marB="0" marT="123189"/>
                </a:tc>
              </a:tr>
              <a:tr h="3327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150" spc="-100">
                          <a:solidFill>
                            <a:srgbClr val="333333"/>
                          </a:solidFill>
                          <a:latin typeface="SimSun"/>
                          <a:cs typeface="SimSun"/>
                        </a:rPr>
                        <a:t>関係構築方法</a:t>
                      </a:r>
                      <a:endParaRPr sz="1150">
                        <a:latin typeface="SimSun"/>
                        <a:cs typeface="SimSun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4248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150" spc="-100">
                          <a:solidFill>
                            <a:srgbClr val="333333"/>
                          </a:solidFill>
                          <a:latin typeface="SimSun"/>
                          <a:cs typeface="SimSun"/>
                        </a:rPr>
                        <a:t>収益モデル</a:t>
                      </a:r>
                      <a:endParaRPr sz="1150">
                        <a:latin typeface="SimSun"/>
                        <a:cs typeface="SimSun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55816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1150" spc="-100">
                          <a:solidFill>
                            <a:srgbClr val="333333"/>
                          </a:solidFill>
                          <a:latin typeface="SimSun"/>
                          <a:cs typeface="SimSun"/>
                        </a:rPr>
                        <a:t>必要な資源</a:t>
                      </a:r>
                      <a:endParaRPr sz="1150">
                        <a:latin typeface="SimSun"/>
                        <a:cs typeface="SimSun"/>
                      </a:endParaRPr>
                    </a:p>
                  </a:txBody>
                  <a:tcPr marL="0" marR="0" marB="0" marT="18415"/>
                </a:tc>
              </a:tr>
              <a:tr h="3327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dirty="0" sz="1150" spc="-100" b="1">
                          <a:solidFill>
                            <a:srgbClr val="1C4ED8"/>
                          </a:solidFill>
                          <a:latin typeface="BIZ UDPGothic"/>
                          <a:cs typeface="BIZ UDPGothic"/>
                        </a:rPr>
                        <a:t>主要活動</a:t>
                      </a:r>
                      <a:endParaRPr sz="1150">
                        <a:latin typeface="BIZ UDPGothic"/>
                        <a:cs typeface="BIZ UDPGothic"/>
                      </a:endParaRPr>
                    </a:p>
                  </a:txBody>
                  <a:tcPr marL="0" marR="0" marB="0" marT="123825"/>
                </a:tc>
                <a:tc>
                  <a:txBody>
                    <a:bodyPr/>
                    <a:lstStyle/>
                    <a:p>
                      <a:pPr marL="424815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dirty="0" sz="1150" spc="-35" b="1">
                          <a:solidFill>
                            <a:srgbClr val="1C4ED8"/>
                          </a:solidFill>
                          <a:latin typeface="BIZ UDPGothic"/>
                          <a:cs typeface="BIZ UDPGothic"/>
                        </a:rPr>
                        <a:t>パートナー</a:t>
                      </a:r>
                      <a:endParaRPr sz="1150">
                        <a:latin typeface="BIZ UDPGothic"/>
                        <a:cs typeface="BIZ UDPGothic"/>
                      </a:endParaRPr>
                    </a:p>
                  </a:txBody>
                  <a:tcPr marL="0" marR="0" marB="0" marT="123825"/>
                </a:tc>
                <a:tc>
                  <a:txBody>
                    <a:bodyPr/>
                    <a:lstStyle/>
                    <a:p>
                      <a:pPr marL="558165">
                        <a:lnSpc>
                          <a:spcPct val="100000"/>
                        </a:lnSpc>
                        <a:spcBef>
                          <a:spcPts val="975"/>
                        </a:spcBef>
                      </a:pPr>
                      <a:r>
                        <a:rPr dirty="0" sz="1150" spc="-20" b="1">
                          <a:solidFill>
                            <a:srgbClr val="1C4ED8"/>
                          </a:solidFill>
                          <a:latin typeface="BIZ UDPGothic"/>
                          <a:cs typeface="BIZ UDPGothic"/>
                        </a:rPr>
                        <a:t>コスト構造</a:t>
                      </a:r>
                      <a:endParaRPr sz="1150">
                        <a:latin typeface="BIZ UDPGothic"/>
                        <a:cs typeface="BIZ UDPGothic"/>
                      </a:endParaRPr>
                    </a:p>
                  </a:txBody>
                  <a:tcPr marL="0" marR="0" marB="0" marT="123825"/>
                </a:tc>
              </a:tr>
              <a:tr h="180340">
                <a:tc>
                  <a:txBody>
                    <a:bodyPr/>
                    <a:lstStyle/>
                    <a:p>
                      <a:pPr marL="31750">
                        <a:lnSpc>
                          <a:spcPts val="1175"/>
                        </a:lnSpc>
                        <a:spcBef>
                          <a:spcPts val="150"/>
                        </a:spcBef>
                      </a:pPr>
                      <a:r>
                        <a:rPr dirty="0" sz="1150" spc="-100">
                          <a:solidFill>
                            <a:srgbClr val="333333"/>
                          </a:solidFill>
                          <a:latin typeface="SimSun"/>
                          <a:cs typeface="SimSun"/>
                        </a:rPr>
                        <a:t>中核業務</a:t>
                      </a:r>
                      <a:endParaRPr sz="1150">
                        <a:latin typeface="SimSun"/>
                        <a:cs typeface="SimSun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424815">
                        <a:lnSpc>
                          <a:spcPts val="1175"/>
                        </a:lnSpc>
                        <a:spcBef>
                          <a:spcPts val="150"/>
                        </a:spcBef>
                      </a:pPr>
                      <a:r>
                        <a:rPr dirty="0" sz="1150" spc="-100">
                          <a:solidFill>
                            <a:srgbClr val="333333"/>
                          </a:solidFill>
                          <a:latin typeface="SimSun"/>
                          <a:cs typeface="SimSun"/>
                        </a:rPr>
                        <a:t>協力関係</a:t>
                      </a:r>
                      <a:endParaRPr sz="1150">
                        <a:latin typeface="SimSun"/>
                        <a:cs typeface="SimSun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558165">
                        <a:lnSpc>
                          <a:spcPts val="1175"/>
                        </a:lnSpc>
                        <a:spcBef>
                          <a:spcPts val="150"/>
                        </a:spcBef>
                      </a:pPr>
                      <a:r>
                        <a:rPr dirty="0" sz="1150" spc="-100">
                          <a:solidFill>
                            <a:srgbClr val="333333"/>
                          </a:solidFill>
                          <a:latin typeface="SimSun"/>
                          <a:cs typeface="SimSun"/>
                        </a:rPr>
                        <a:t>主要コスト</a:t>
                      </a:r>
                      <a:endParaRPr sz="1150">
                        <a:latin typeface="SimSun"/>
                        <a:cs typeface="SimSun"/>
                      </a:endParaRPr>
                    </a:p>
                  </a:txBody>
                  <a:tcPr marL="0" marR="0" marB="0" marT="19050"/>
                </a:tc>
              </a:tr>
            </a:tbl>
          </a:graphicData>
        </a:graphic>
      </p:graphicFrame>
      <p:sp>
        <p:nvSpPr>
          <p:cNvPr id="18" name="object 18" descr=""/>
          <p:cNvSpPr/>
          <p:nvPr/>
        </p:nvSpPr>
        <p:spPr>
          <a:xfrm>
            <a:off x="6210299" y="1009650"/>
            <a:ext cx="47625" cy="342900"/>
          </a:xfrm>
          <a:custGeom>
            <a:avLst/>
            <a:gdLst/>
            <a:ahLst/>
            <a:cxnLst/>
            <a:rect l="l" t="t" r="r" b="b"/>
            <a:pathLst>
              <a:path w="47625" h="342900">
                <a:moveTo>
                  <a:pt x="47624" y="342899"/>
                </a:moveTo>
                <a:lnTo>
                  <a:pt x="0" y="342899"/>
                </a:lnTo>
                <a:lnTo>
                  <a:pt x="0" y="0"/>
                </a:lnTo>
                <a:lnTo>
                  <a:pt x="47624" y="0"/>
                </a:lnTo>
                <a:lnTo>
                  <a:pt x="47624" y="34289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/>
          <p:nvPr/>
        </p:nvSpPr>
        <p:spPr>
          <a:xfrm>
            <a:off x="6210299" y="3638549"/>
            <a:ext cx="47625" cy="342900"/>
          </a:xfrm>
          <a:custGeom>
            <a:avLst/>
            <a:gdLst/>
            <a:ahLst/>
            <a:cxnLst/>
            <a:rect l="l" t="t" r="r" b="b"/>
            <a:pathLst>
              <a:path w="47625" h="342900">
                <a:moveTo>
                  <a:pt x="47624" y="342899"/>
                </a:moveTo>
                <a:lnTo>
                  <a:pt x="0" y="342899"/>
                </a:lnTo>
                <a:lnTo>
                  <a:pt x="0" y="0"/>
                </a:lnTo>
                <a:lnTo>
                  <a:pt x="47624" y="0"/>
                </a:lnTo>
                <a:lnTo>
                  <a:pt x="47624" y="34289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 txBox="1"/>
          <p:nvPr/>
        </p:nvSpPr>
        <p:spPr>
          <a:xfrm>
            <a:off x="6359524" y="1005332"/>
            <a:ext cx="254000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200" b="1">
                <a:solidFill>
                  <a:srgbClr val="093767"/>
                </a:solidFill>
                <a:latin typeface="BIZ UDPGothic"/>
                <a:cs typeface="BIZ UDPGothic"/>
              </a:rPr>
              <a:t>多様な創業形態への対応</a:t>
            </a:r>
            <a:endParaRPr sz="2000">
              <a:latin typeface="BIZ UDPGothic"/>
              <a:cs typeface="BIZ UDPGothic"/>
            </a:endParaRPr>
          </a:p>
        </p:txBody>
      </p:sp>
      <p:grpSp>
        <p:nvGrpSpPr>
          <p:cNvPr id="21" name="object 21" descr=""/>
          <p:cNvGrpSpPr/>
          <p:nvPr/>
        </p:nvGrpSpPr>
        <p:grpSpPr>
          <a:xfrm>
            <a:off x="6210298" y="1504949"/>
            <a:ext cx="2743200" cy="933450"/>
            <a:chOff x="6210298" y="1504949"/>
            <a:chExt cx="2743200" cy="933450"/>
          </a:xfrm>
        </p:grpSpPr>
        <p:sp>
          <p:nvSpPr>
            <p:cNvPr id="22" name="object 22" descr=""/>
            <p:cNvSpPr/>
            <p:nvPr/>
          </p:nvSpPr>
          <p:spPr>
            <a:xfrm>
              <a:off x="6215061" y="1509712"/>
              <a:ext cx="2733675" cy="923925"/>
            </a:xfrm>
            <a:custGeom>
              <a:avLst/>
              <a:gdLst/>
              <a:ahLst/>
              <a:cxnLst/>
              <a:rect l="l" t="t" r="r" b="b"/>
              <a:pathLst>
                <a:path w="2733675" h="923925">
                  <a:moveTo>
                    <a:pt x="2704757" y="923924"/>
                  </a:moveTo>
                  <a:lnTo>
                    <a:pt x="28916" y="923924"/>
                  </a:lnTo>
                  <a:lnTo>
                    <a:pt x="24664" y="923078"/>
                  </a:lnTo>
                  <a:lnTo>
                    <a:pt x="0" y="895008"/>
                  </a:lnTo>
                  <a:lnTo>
                    <a:pt x="0" y="890587"/>
                  </a:lnTo>
                  <a:lnTo>
                    <a:pt x="0" y="28916"/>
                  </a:lnTo>
                  <a:lnTo>
                    <a:pt x="28916" y="0"/>
                  </a:lnTo>
                  <a:lnTo>
                    <a:pt x="2704757" y="0"/>
                  </a:lnTo>
                  <a:lnTo>
                    <a:pt x="2733674" y="28916"/>
                  </a:lnTo>
                  <a:lnTo>
                    <a:pt x="2733674" y="895008"/>
                  </a:lnTo>
                  <a:lnTo>
                    <a:pt x="2709010" y="923078"/>
                  </a:lnTo>
                  <a:lnTo>
                    <a:pt x="2704757" y="923924"/>
                  </a:lnTo>
                  <a:close/>
                </a:path>
              </a:pathLst>
            </a:custGeom>
            <a:solidFill>
              <a:srgbClr val="F9FA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6215061" y="1509712"/>
              <a:ext cx="2733675" cy="923925"/>
            </a:xfrm>
            <a:custGeom>
              <a:avLst/>
              <a:gdLst/>
              <a:ahLst/>
              <a:cxnLst/>
              <a:rect l="l" t="t" r="r" b="b"/>
              <a:pathLst>
                <a:path w="2733675" h="923925">
                  <a:moveTo>
                    <a:pt x="0" y="890587"/>
                  </a:moveTo>
                  <a:lnTo>
                    <a:pt x="0" y="33337"/>
                  </a:lnTo>
                  <a:lnTo>
                    <a:pt x="0" y="28916"/>
                  </a:lnTo>
                  <a:lnTo>
                    <a:pt x="845" y="24663"/>
                  </a:lnTo>
                  <a:lnTo>
                    <a:pt x="2537" y="20579"/>
                  </a:lnTo>
                  <a:lnTo>
                    <a:pt x="4229" y="16495"/>
                  </a:lnTo>
                  <a:lnTo>
                    <a:pt x="6638" y="12890"/>
                  </a:lnTo>
                  <a:lnTo>
                    <a:pt x="9764" y="9764"/>
                  </a:lnTo>
                  <a:lnTo>
                    <a:pt x="12890" y="6638"/>
                  </a:lnTo>
                  <a:lnTo>
                    <a:pt x="16496" y="4229"/>
                  </a:lnTo>
                  <a:lnTo>
                    <a:pt x="20580" y="2537"/>
                  </a:lnTo>
                  <a:lnTo>
                    <a:pt x="24664" y="845"/>
                  </a:lnTo>
                  <a:lnTo>
                    <a:pt x="28916" y="0"/>
                  </a:lnTo>
                  <a:lnTo>
                    <a:pt x="33338" y="0"/>
                  </a:lnTo>
                  <a:lnTo>
                    <a:pt x="2700337" y="0"/>
                  </a:lnTo>
                  <a:lnTo>
                    <a:pt x="2704757" y="0"/>
                  </a:lnTo>
                  <a:lnTo>
                    <a:pt x="2709010" y="845"/>
                  </a:lnTo>
                  <a:lnTo>
                    <a:pt x="2713094" y="2537"/>
                  </a:lnTo>
                  <a:lnTo>
                    <a:pt x="2717178" y="4229"/>
                  </a:lnTo>
                  <a:lnTo>
                    <a:pt x="2720784" y="6638"/>
                  </a:lnTo>
                  <a:lnTo>
                    <a:pt x="2723910" y="9764"/>
                  </a:lnTo>
                  <a:lnTo>
                    <a:pt x="2727036" y="12890"/>
                  </a:lnTo>
                  <a:lnTo>
                    <a:pt x="2729444" y="16495"/>
                  </a:lnTo>
                  <a:lnTo>
                    <a:pt x="2731136" y="20579"/>
                  </a:lnTo>
                  <a:lnTo>
                    <a:pt x="2732828" y="24663"/>
                  </a:lnTo>
                  <a:lnTo>
                    <a:pt x="2733674" y="28916"/>
                  </a:lnTo>
                  <a:lnTo>
                    <a:pt x="2733675" y="33337"/>
                  </a:lnTo>
                  <a:lnTo>
                    <a:pt x="2733675" y="890587"/>
                  </a:lnTo>
                  <a:lnTo>
                    <a:pt x="2709010" y="923078"/>
                  </a:lnTo>
                  <a:lnTo>
                    <a:pt x="2700337" y="923924"/>
                  </a:lnTo>
                  <a:lnTo>
                    <a:pt x="33338" y="923924"/>
                  </a:lnTo>
                  <a:lnTo>
                    <a:pt x="845" y="899260"/>
                  </a:lnTo>
                  <a:lnTo>
                    <a:pt x="0" y="895008"/>
                  </a:lnTo>
                  <a:lnTo>
                    <a:pt x="0" y="890587"/>
                  </a:lnTo>
                  <a:close/>
                </a:path>
              </a:pathLst>
            </a:custGeom>
            <a:ln w="9524">
              <a:solidFill>
                <a:srgbClr val="E4E7EB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4" name="object 2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38930" y="1666874"/>
              <a:ext cx="161844" cy="152399"/>
            </a:xfrm>
            <a:prstGeom prst="rect">
              <a:avLst/>
            </a:prstGeom>
          </p:spPr>
        </p:pic>
      </p:grpSp>
      <p:sp>
        <p:nvSpPr>
          <p:cNvPr id="25" name="object 25" descr=""/>
          <p:cNvSpPr txBox="1"/>
          <p:nvPr/>
        </p:nvSpPr>
        <p:spPr>
          <a:xfrm>
            <a:off x="6569075" y="1624838"/>
            <a:ext cx="635000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45" b="1">
                <a:solidFill>
                  <a:srgbClr val="333333"/>
                </a:solidFill>
                <a:latin typeface="BIZ UDPGothic"/>
                <a:cs typeface="BIZ UDPGothic"/>
              </a:rPr>
              <a:t>実店舗型</a:t>
            </a:r>
            <a:endParaRPr sz="1350">
              <a:latin typeface="BIZ UDPGothic"/>
              <a:cs typeface="BIZ UDPGothic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321424" y="1912912"/>
            <a:ext cx="2292350" cy="40640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8700"/>
              </a:lnSpc>
              <a:spcBef>
                <a:spcPts val="90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立地選定、客単価設計、固定費対策な</a:t>
            </a:r>
            <a:r>
              <a:rPr dirty="0" sz="1150" spc="-120">
                <a:solidFill>
                  <a:srgbClr val="333333"/>
                </a:solidFill>
                <a:latin typeface="SimSun"/>
                <a:cs typeface="SimSun"/>
              </a:rPr>
              <a:t>ど、実店舗特有の課題に対応</a:t>
            </a:r>
            <a:endParaRPr sz="1150">
              <a:latin typeface="SimSun"/>
              <a:cs typeface="SimSun"/>
            </a:endParaRPr>
          </a:p>
        </p:txBody>
      </p:sp>
      <p:grpSp>
        <p:nvGrpSpPr>
          <p:cNvPr id="27" name="object 27" descr=""/>
          <p:cNvGrpSpPr/>
          <p:nvPr/>
        </p:nvGrpSpPr>
        <p:grpSpPr>
          <a:xfrm>
            <a:off x="9067799" y="1504949"/>
            <a:ext cx="2743200" cy="933450"/>
            <a:chOff x="9067799" y="1504949"/>
            <a:chExt cx="2743200" cy="933450"/>
          </a:xfrm>
        </p:grpSpPr>
        <p:sp>
          <p:nvSpPr>
            <p:cNvPr id="28" name="object 28" descr=""/>
            <p:cNvSpPr/>
            <p:nvPr/>
          </p:nvSpPr>
          <p:spPr>
            <a:xfrm>
              <a:off x="9072561" y="1509712"/>
              <a:ext cx="2733675" cy="923925"/>
            </a:xfrm>
            <a:custGeom>
              <a:avLst/>
              <a:gdLst/>
              <a:ahLst/>
              <a:cxnLst/>
              <a:rect l="l" t="t" r="r" b="b"/>
              <a:pathLst>
                <a:path w="2733675" h="923925">
                  <a:moveTo>
                    <a:pt x="2704756" y="923924"/>
                  </a:moveTo>
                  <a:lnTo>
                    <a:pt x="28916" y="923924"/>
                  </a:lnTo>
                  <a:lnTo>
                    <a:pt x="24662" y="923078"/>
                  </a:lnTo>
                  <a:lnTo>
                    <a:pt x="0" y="895008"/>
                  </a:lnTo>
                  <a:lnTo>
                    <a:pt x="0" y="890587"/>
                  </a:lnTo>
                  <a:lnTo>
                    <a:pt x="0" y="28916"/>
                  </a:lnTo>
                  <a:lnTo>
                    <a:pt x="28916" y="0"/>
                  </a:lnTo>
                  <a:lnTo>
                    <a:pt x="2704756" y="0"/>
                  </a:lnTo>
                  <a:lnTo>
                    <a:pt x="2733673" y="28916"/>
                  </a:lnTo>
                  <a:lnTo>
                    <a:pt x="2733673" y="895008"/>
                  </a:lnTo>
                  <a:lnTo>
                    <a:pt x="2709008" y="923078"/>
                  </a:lnTo>
                  <a:lnTo>
                    <a:pt x="2704756" y="923924"/>
                  </a:lnTo>
                  <a:close/>
                </a:path>
              </a:pathLst>
            </a:custGeom>
            <a:solidFill>
              <a:srgbClr val="F9FA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9072561" y="1509712"/>
              <a:ext cx="2733675" cy="923925"/>
            </a:xfrm>
            <a:custGeom>
              <a:avLst/>
              <a:gdLst/>
              <a:ahLst/>
              <a:cxnLst/>
              <a:rect l="l" t="t" r="r" b="b"/>
              <a:pathLst>
                <a:path w="2733675" h="923925">
                  <a:moveTo>
                    <a:pt x="0" y="890587"/>
                  </a:moveTo>
                  <a:lnTo>
                    <a:pt x="0" y="33337"/>
                  </a:lnTo>
                  <a:lnTo>
                    <a:pt x="0" y="28916"/>
                  </a:lnTo>
                  <a:lnTo>
                    <a:pt x="845" y="24663"/>
                  </a:lnTo>
                  <a:lnTo>
                    <a:pt x="2537" y="20579"/>
                  </a:lnTo>
                  <a:lnTo>
                    <a:pt x="4228" y="16495"/>
                  </a:lnTo>
                  <a:lnTo>
                    <a:pt x="6637" y="12890"/>
                  </a:lnTo>
                  <a:lnTo>
                    <a:pt x="9763" y="9764"/>
                  </a:lnTo>
                  <a:lnTo>
                    <a:pt x="12889" y="6638"/>
                  </a:lnTo>
                  <a:lnTo>
                    <a:pt x="16494" y="4229"/>
                  </a:lnTo>
                  <a:lnTo>
                    <a:pt x="20578" y="2537"/>
                  </a:lnTo>
                  <a:lnTo>
                    <a:pt x="24662" y="845"/>
                  </a:lnTo>
                  <a:lnTo>
                    <a:pt x="28916" y="0"/>
                  </a:lnTo>
                  <a:lnTo>
                    <a:pt x="33337" y="0"/>
                  </a:lnTo>
                  <a:lnTo>
                    <a:pt x="2700337" y="0"/>
                  </a:lnTo>
                  <a:lnTo>
                    <a:pt x="2704756" y="0"/>
                  </a:lnTo>
                  <a:lnTo>
                    <a:pt x="2709008" y="845"/>
                  </a:lnTo>
                  <a:lnTo>
                    <a:pt x="2733674" y="33337"/>
                  </a:lnTo>
                  <a:lnTo>
                    <a:pt x="2733674" y="890587"/>
                  </a:lnTo>
                  <a:lnTo>
                    <a:pt x="2709008" y="923078"/>
                  </a:lnTo>
                  <a:lnTo>
                    <a:pt x="2700337" y="923924"/>
                  </a:lnTo>
                  <a:lnTo>
                    <a:pt x="33337" y="923924"/>
                  </a:lnTo>
                  <a:lnTo>
                    <a:pt x="845" y="899260"/>
                  </a:lnTo>
                  <a:lnTo>
                    <a:pt x="0" y="895008"/>
                  </a:lnTo>
                  <a:lnTo>
                    <a:pt x="0" y="890587"/>
                  </a:lnTo>
                  <a:close/>
                </a:path>
              </a:pathLst>
            </a:custGeom>
            <a:ln w="9524">
              <a:solidFill>
                <a:srgbClr val="E4E7EB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0" name="object 3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191624" y="1676399"/>
              <a:ext cx="190499" cy="133349"/>
            </a:xfrm>
            <a:prstGeom prst="rect">
              <a:avLst/>
            </a:prstGeom>
          </p:spPr>
        </p:pic>
      </p:grpSp>
      <p:sp>
        <p:nvSpPr>
          <p:cNvPr id="31" name="object 31" descr=""/>
          <p:cNvSpPr txBox="1"/>
          <p:nvPr/>
        </p:nvSpPr>
        <p:spPr>
          <a:xfrm>
            <a:off x="9445624" y="1624838"/>
            <a:ext cx="1438910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170" b="1">
                <a:solidFill>
                  <a:srgbClr val="333333"/>
                </a:solidFill>
                <a:latin typeface="Tahoma"/>
                <a:cs typeface="Tahoma"/>
              </a:rPr>
              <a:t>EC</a:t>
            </a:r>
            <a:r>
              <a:rPr dirty="0" sz="1350" spc="-120" b="1">
                <a:solidFill>
                  <a:srgbClr val="333333"/>
                </a:solidFill>
                <a:latin typeface="Meiryo"/>
                <a:cs typeface="Meiryo"/>
              </a:rPr>
              <a:t>‧ネットショップ</a:t>
            </a:r>
            <a:endParaRPr sz="1350">
              <a:latin typeface="Meiryo"/>
              <a:cs typeface="Meiryo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9178925" y="1912912"/>
            <a:ext cx="2419350" cy="40640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8700"/>
              </a:lnSpc>
              <a:spcBef>
                <a:spcPts val="90"/>
              </a:spcBef>
            </a:pPr>
            <a:r>
              <a:rPr dirty="0" sz="1150" spc="-114">
                <a:solidFill>
                  <a:srgbClr val="333333"/>
                </a:solidFill>
                <a:latin typeface="SimSun"/>
                <a:cs typeface="SimSun"/>
              </a:rPr>
              <a:t>集客方法、物流対応、サイト構築など、</a:t>
            </a:r>
            <a:r>
              <a:rPr dirty="0" sz="1150" spc="-85">
                <a:solidFill>
                  <a:srgbClr val="333333"/>
                </a:solidFill>
                <a:latin typeface="SimSun"/>
                <a:cs typeface="SimSun"/>
              </a:rPr>
              <a:t> </a:t>
            </a:r>
            <a:r>
              <a:rPr dirty="0" sz="1150" spc="-65">
                <a:solidFill>
                  <a:srgbClr val="333333"/>
                </a:solidFill>
                <a:latin typeface="Franklin Gothic Heavy"/>
                <a:cs typeface="Franklin Gothic Heavy"/>
              </a:rPr>
              <a:t>EC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特有の課題解決を支援</a:t>
            </a:r>
            <a:endParaRPr sz="1150">
              <a:latin typeface="SimSun"/>
              <a:cs typeface="SimSun"/>
            </a:endParaRPr>
          </a:p>
        </p:txBody>
      </p:sp>
      <p:grpSp>
        <p:nvGrpSpPr>
          <p:cNvPr id="33" name="object 33" descr=""/>
          <p:cNvGrpSpPr/>
          <p:nvPr/>
        </p:nvGrpSpPr>
        <p:grpSpPr>
          <a:xfrm>
            <a:off x="6210298" y="2552699"/>
            <a:ext cx="2743200" cy="933450"/>
            <a:chOff x="6210298" y="2552699"/>
            <a:chExt cx="2743200" cy="933450"/>
          </a:xfrm>
        </p:grpSpPr>
        <p:sp>
          <p:nvSpPr>
            <p:cNvPr id="34" name="object 34" descr=""/>
            <p:cNvSpPr/>
            <p:nvPr/>
          </p:nvSpPr>
          <p:spPr>
            <a:xfrm>
              <a:off x="6215061" y="2557462"/>
              <a:ext cx="2733675" cy="923925"/>
            </a:xfrm>
            <a:custGeom>
              <a:avLst/>
              <a:gdLst/>
              <a:ahLst/>
              <a:cxnLst/>
              <a:rect l="l" t="t" r="r" b="b"/>
              <a:pathLst>
                <a:path w="2733675" h="923925">
                  <a:moveTo>
                    <a:pt x="2704757" y="923924"/>
                  </a:moveTo>
                  <a:lnTo>
                    <a:pt x="28916" y="923924"/>
                  </a:lnTo>
                  <a:lnTo>
                    <a:pt x="24664" y="923078"/>
                  </a:lnTo>
                  <a:lnTo>
                    <a:pt x="0" y="895007"/>
                  </a:lnTo>
                  <a:lnTo>
                    <a:pt x="0" y="890587"/>
                  </a:lnTo>
                  <a:lnTo>
                    <a:pt x="0" y="28916"/>
                  </a:lnTo>
                  <a:lnTo>
                    <a:pt x="28916" y="0"/>
                  </a:lnTo>
                  <a:lnTo>
                    <a:pt x="2704757" y="0"/>
                  </a:lnTo>
                  <a:lnTo>
                    <a:pt x="2733674" y="28916"/>
                  </a:lnTo>
                  <a:lnTo>
                    <a:pt x="2733674" y="895007"/>
                  </a:lnTo>
                  <a:lnTo>
                    <a:pt x="2709010" y="923078"/>
                  </a:lnTo>
                  <a:lnTo>
                    <a:pt x="2704757" y="923924"/>
                  </a:lnTo>
                  <a:close/>
                </a:path>
              </a:pathLst>
            </a:custGeom>
            <a:solidFill>
              <a:srgbClr val="F9FA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6215061" y="2557462"/>
              <a:ext cx="2733675" cy="923925"/>
            </a:xfrm>
            <a:custGeom>
              <a:avLst/>
              <a:gdLst/>
              <a:ahLst/>
              <a:cxnLst/>
              <a:rect l="l" t="t" r="r" b="b"/>
              <a:pathLst>
                <a:path w="2733675" h="923925">
                  <a:moveTo>
                    <a:pt x="0" y="890587"/>
                  </a:moveTo>
                  <a:lnTo>
                    <a:pt x="0" y="33337"/>
                  </a:lnTo>
                  <a:lnTo>
                    <a:pt x="0" y="28916"/>
                  </a:lnTo>
                  <a:lnTo>
                    <a:pt x="845" y="24663"/>
                  </a:lnTo>
                  <a:lnTo>
                    <a:pt x="2537" y="20579"/>
                  </a:lnTo>
                  <a:lnTo>
                    <a:pt x="4229" y="16494"/>
                  </a:lnTo>
                  <a:lnTo>
                    <a:pt x="6638" y="12889"/>
                  </a:lnTo>
                  <a:lnTo>
                    <a:pt x="9764" y="9763"/>
                  </a:lnTo>
                  <a:lnTo>
                    <a:pt x="12890" y="6637"/>
                  </a:lnTo>
                  <a:lnTo>
                    <a:pt x="16496" y="4229"/>
                  </a:lnTo>
                  <a:lnTo>
                    <a:pt x="20580" y="2537"/>
                  </a:lnTo>
                  <a:lnTo>
                    <a:pt x="24664" y="845"/>
                  </a:lnTo>
                  <a:lnTo>
                    <a:pt x="28916" y="0"/>
                  </a:lnTo>
                  <a:lnTo>
                    <a:pt x="33338" y="0"/>
                  </a:lnTo>
                  <a:lnTo>
                    <a:pt x="2700337" y="0"/>
                  </a:lnTo>
                  <a:lnTo>
                    <a:pt x="2704757" y="0"/>
                  </a:lnTo>
                  <a:lnTo>
                    <a:pt x="2709010" y="845"/>
                  </a:lnTo>
                  <a:lnTo>
                    <a:pt x="2713094" y="2537"/>
                  </a:lnTo>
                  <a:lnTo>
                    <a:pt x="2717178" y="4229"/>
                  </a:lnTo>
                  <a:lnTo>
                    <a:pt x="2720784" y="6637"/>
                  </a:lnTo>
                  <a:lnTo>
                    <a:pt x="2723910" y="9763"/>
                  </a:lnTo>
                  <a:lnTo>
                    <a:pt x="2727036" y="12889"/>
                  </a:lnTo>
                  <a:lnTo>
                    <a:pt x="2729444" y="16494"/>
                  </a:lnTo>
                  <a:lnTo>
                    <a:pt x="2731136" y="20579"/>
                  </a:lnTo>
                  <a:lnTo>
                    <a:pt x="2732828" y="24663"/>
                  </a:lnTo>
                  <a:lnTo>
                    <a:pt x="2733674" y="28916"/>
                  </a:lnTo>
                  <a:lnTo>
                    <a:pt x="2733675" y="33337"/>
                  </a:lnTo>
                  <a:lnTo>
                    <a:pt x="2733675" y="890587"/>
                  </a:lnTo>
                  <a:lnTo>
                    <a:pt x="2713094" y="921386"/>
                  </a:lnTo>
                  <a:lnTo>
                    <a:pt x="2709010" y="923078"/>
                  </a:lnTo>
                  <a:lnTo>
                    <a:pt x="2704757" y="923924"/>
                  </a:lnTo>
                  <a:lnTo>
                    <a:pt x="2700337" y="923924"/>
                  </a:lnTo>
                  <a:lnTo>
                    <a:pt x="33338" y="923924"/>
                  </a:lnTo>
                  <a:lnTo>
                    <a:pt x="2537" y="903344"/>
                  </a:lnTo>
                  <a:lnTo>
                    <a:pt x="845" y="899260"/>
                  </a:lnTo>
                  <a:lnTo>
                    <a:pt x="0" y="895007"/>
                  </a:lnTo>
                  <a:lnTo>
                    <a:pt x="0" y="890587"/>
                  </a:lnTo>
                  <a:close/>
                </a:path>
              </a:pathLst>
            </a:custGeom>
            <a:ln w="9524">
              <a:solidFill>
                <a:srgbClr val="E4E7EB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36" name="object 3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34124" y="2733674"/>
              <a:ext cx="190499" cy="115877"/>
            </a:xfrm>
            <a:prstGeom prst="rect">
              <a:avLst/>
            </a:prstGeom>
          </p:spPr>
        </p:pic>
      </p:grpSp>
      <p:sp>
        <p:nvSpPr>
          <p:cNvPr id="37" name="object 37" descr=""/>
          <p:cNvSpPr txBox="1"/>
          <p:nvPr/>
        </p:nvSpPr>
        <p:spPr>
          <a:xfrm>
            <a:off x="6588125" y="2672588"/>
            <a:ext cx="1086485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 b="1">
                <a:solidFill>
                  <a:srgbClr val="333333"/>
                </a:solidFill>
                <a:latin typeface="Meiryo"/>
                <a:cs typeface="Meiryo"/>
              </a:rPr>
              <a:t>フランチャイズ</a:t>
            </a:r>
            <a:endParaRPr sz="1350">
              <a:latin typeface="Meiryo"/>
              <a:cs typeface="Meiryo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6321424" y="2960662"/>
            <a:ext cx="2425700" cy="40640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8700"/>
              </a:lnSpc>
              <a:spcBef>
                <a:spcPts val="90"/>
              </a:spcBef>
            </a:pPr>
            <a:r>
              <a:rPr dirty="0" sz="1150" spc="-110">
                <a:solidFill>
                  <a:srgbClr val="333333"/>
                </a:solidFill>
                <a:latin typeface="SimSun"/>
                <a:cs typeface="SimSun"/>
              </a:rPr>
              <a:t>本部選定、契約内容確認、収支計画の精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査など独自のサポート</a:t>
            </a:r>
            <a:endParaRPr sz="1150">
              <a:latin typeface="SimSun"/>
              <a:cs typeface="SimSun"/>
            </a:endParaRPr>
          </a:p>
        </p:txBody>
      </p:sp>
      <p:grpSp>
        <p:nvGrpSpPr>
          <p:cNvPr id="39" name="object 39" descr=""/>
          <p:cNvGrpSpPr/>
          <p:nvPr/>
        </p:nvGrpSpPr>
        <p:grpSpPr>
          <a:xfrm>
            <a:off x="9067799" y="2552699"/>
            <a:ext cx="2743200" cy="933450"/>
            <a:chOff x="9067799" y="2552699"/>
            <a:chExt cx="2743200" cy="933450"/>
          </a:xfrm>
        </p:grpSpPr>
        <p:sp>
          <p:nvSpPr>
            <p:cNvPr id="40" name="object 40" descr=""/>
            <p:cNvSpPr/>
            <p:nvPr/>
          </p:nvSpPr>
          <p:spPr>
            <a:xfrm>
              <a:off x="9072561" y="2557462"/>
              <a:ext cx="2733675" cy="923925"/>
            </a:xfrm>
            <a:custGeom>
              <a:avLst/>
              <a:gdLst/>
              <a:ahLst/>
              <a:cxnLst/>
              <a:rect l="l" t="t" r="r" b="b"/>
              <a:pathLst>
                <a:path w="2733675" h="923925">
                  <a:moveTo>
                    <a:pt x="2704756" y="923924"/>
                  </a:moveTo>
                  <a:lnTo>
                    <a:pt x="28916" y="923924"/>
                  </a:lnTo>
                  <a:lnTo>
                    <a:pt x="24662" y="923078"/>
                  </a:lnTo>
                  <a:lnTo>
                    <a:pt x="0" y="895007"/>
                  </a:lnTo>
                  <a:lnTo>
                    <a:pt x="0" y="890587"/>
                  </a:lnTo>
                  <a:lnTo>
                    <a:pt x="0" y="28916"/>
                  </a:lnTo>
                  <a:lnTo>
                    <a:pt x="28916" y="0"/>
                  </a:lnTo>
                  <a:lnTo>
                    <a:pt x="2704756" y="0"/>
                  </a:lnTo>
                  <a:lnTo>
                    <a:pt x="2733673" y="28916"/>
                  </a:lnTo>
                  <a:lnTo>
                    <a:pt x="2733673" y="895007"/>
                  </a:lnTo>
                  <a:lnTo>
                    <a:pt x="2709008" y="923078"/>
                  </a:lnTo>
                  <a:lnTo>
                    <a:pt x="2704756" y="923924"/>
                  </a:lnTo>
                  <a:close/>
                </a:path>
              </a:pathLst>
            </a:custGeom>
            <a:solidFill>
              <a:srgbClr val="F9FA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9072561" y="2557462"/>
              <a:ext cx="2733675" cy="923925"/>
            </a:xfrm>
            <a:custGeom>
              <a:avLst/>
              <a:gdLst/>
              <a:ahLst/>
              <a:cxnLst/>
              <a:rect l="l" t="t" r="r" b="b"/>
              <a:pathLst>
                <a:path w="2733675" h="923925">
                  <a:moveTo>
                    <a:pt x="0" y="890587"/>
                  </a:moveTo>
                  <a:lnTo>
                    <a:pt x="0" y="33337"/>
                  </a:lnTo>
                  <a:lnTo>
                    <a:pt x="0" y="28916"/>
                  </a:lnTo>
                  <a:lnTo>
                    <a:pt x="845" y="24663"/>
                  </a:lnTo>
                  <a:lnTo>
                    <a:pt x="2537" y="20579"/>
                  </a:lnTo>
                  <a:lnTo>
                    <a:pt x="4228" y="16494"/>
                  </a:lnTo>
                  <a:lnTo>
                    <a:pt x="6637" y="12889"/>
                  </a:lnTo>
                  <a:lnTo>
                    <a:pt x="9763" y="9763"/>
                  </a:lnTo>
                  <a:lnTo>
                    <a:pt x="12889" y="6637"/>
                  </a:lnTo>
                  <a:lnTo>
                    <a:pt x="16494" y="4229"/>
                  </a:lnTo>
                  <a:lnTo>
                    <a:pt x="20578" y="2537"/>
                  </a:lnTo>
                  <a:lnTo>
                    <a:pt x="24662" y="845"/>
                  </a:lnTo>
                  <a:lnTo>
                    <a:pt x="28916" y="0"/>
                  </a:lnTo>
                  <a:lnTo>
                    <a:pt x="33337" y="0"/>
                  </a:lnTo>
                  <a:lnTo>
                    <a:pt x="2700337" y="0"/>
                  </a:lnTo>
                  <a:lnTo>
                    <a:pt x="2704756" y="0"/>
                  </a:lnTo>
                  <a:lnTo>
                    <a:pt x="2709008" y="845"/>
                  </a:lnTo>
                  <a:lnTo>
                    <a:pt x="2731136" y="20579"/>
                  </a:lnTo>
                  <a:lnTo>
                    <a:pt x="2732828" y="24663"/>
                  </a:lnTo>
                  <a:lnTo>
                    <a:pt x="2733673" y="28916"/>
                  </a:lnTo>
                  <a:lnTo>
                    <a:pt x="2733674" y="33337"/>
                  </a:lnTo>
                  <a:lnTo>
                    <a:pt x="2733674" y="890587"/>
                  </a:lnTo>
                  <a:lnTo>
                    <a:pt x="2733673" y="895007"/>
                  </a:lnTo>
                  <a:lnTo>
                    <a:pt x="2732828" y="899260"/>
                  </a:lnTo>
                  <a:lnTo>
                    <a:pt x="2731136" y="903344"/>
                  </a:lnTo>
                  <a:lnTo>
                    <a:pt x="2729444" y="907428"/>
                  </a:lnTo>
                  <a:lnTo>
                    <a:pt x="2713093" y="921386"/>
                  </a:lnTo>
                  <a:lnTo>
                    <a:pt x="2709008" y="923078"/>
                  </a:lnTo>
                  <a:lnTo>
                    <a:pt x="2704756" y="923924"/>
                  </a:lnTo>
                  <a:lnTo>
                    <a:pt x="2700337" y="923924"/>
                  </a:lnTo>
                  <a:lnTo>
                    <a:pt x="33337" y="923924"/>
                  </a:lnTo>
                  <a:lnTo>
                    <a:pt x="28916" y="923924"/>
                  </a:lnTo>
                  <a:lnTo>
                    <a:pt x="24662" y="923078"/>
                  </a:lnTo>
                  <a:lnTo>
                    <a:pt x="20578" y="921386"/>
                  </a:lnTo>
                  <a:lnTo>
                    <a:pt x="16494" y="919695"/>
                  </a:lnTo>
                  <a:lnTo>
                    <a:pt x="0" y="895007"/>
                  </a:lnTo>
                  <a:lnTo>
                    <a:pt x="0" y="890587"/>
                  </a:lnTo>
                  <a:close/>
                </a:path>
              </a:pathLst>
            </a:custGeom>
            <a:ln w="9524">
              <a:solidFill>
                <a:srgbClr val="E4E7EB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2" name="object 42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191624" y="2714624"/>
              <a:ext cx="152399" cy="142874"/>
            </a:xfrm>
            <a:prstGeom prst="rect">
              <a:avLst/>
            </a:prstGeom>
          </p:spPr>
        </p:pic>
      </p:grpSp>
      <p:sp>
        <p:nvSpPr>
          <p:cNvPr id="43" name="object 43" descr=""/>
          <p:cNvSpPr txBox="1"/>
          <p:nvPr/>
        </p:nvSpPr>
        <p:spPr>
          <a:xfrm>
            <a:off x="9407524" y="2672588"/>
            <a:ext cx="787400" cy="2324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spc="-170" b="1">
                <a:solidFill>
                  <a:srgbClr val="333333"/>
                </a:solidFill>
                <a:latin typeface="BIZ UDPGothic"/>
                <a:cs typeface="BIZ UDPGothic"/>
              </a:rPr>
              <a:t>副業</a:t>
            </a:r>
            <a:r>
              <a:rPr dirty="0" sz="1350" spc="730" b="1">
                <a:solidFill>
                  <a:srgbClr val="333333"/>
                </a:solidFill>
                <a:latin typeface="Meiryo"/>
                <a:cs typeface="Meiryo"/>
              </a:rPr>
              <a:t>‧</a:t>
            </a:r>
            <a:r>
              <a:rPr dirty="0" sz="1350" spc="-120" b="1">
                <a:solidFill>
                  <a:srgbClr val="333333"/>
                </a:solidFill>
                <a:latin typeface="BIZ UDPGothic"/>
                <a:cs typeface="BIZ UDPGothic"/>
              </a:rPr>
              <a:t>兼業</a:t>
            </a:r>
            <a:endParaRPr sz="1350">
              <a:latin typeface="BIZ UDPGothic"/>
              <a:cs typeface="BIZ UDPGothic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9178925" y="2960662"/>
            <a:ext cx="2424430" cy="40640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8700"/>
              </a:lnSpc>
              <a:spcBef>
                <a:spcPts val="90"/>
              </a:spcBef>
            </a:pPr>
            <a:r>
              <a:rPr dirty="0" sz="1150" spc="-114">
                <a:solidFill>
                  <a:srgbClr val="333333"/>
                </a:solidFill>
                <a:latin typeface="SimSun"/>
                <a:cs typeface="SimSun"/>
              </a:rPr>
              <a:t>時間制約の中での事業計画、本業との両</a:t>
            </a:r>
            <a:r>
              <a:rPr dirty="0" sz="1150" spc="-105">
                <a:solidFill>
                  <a:srgbClr val="333333"/>
                </a:solidFill>
                <a:latin typeface="SimSun"/>
                <a:cs typeface="SimSun"/>
              </a:rPr>
              <a:t>立ポイントを助言</a:t>
            </a:r>
            <a:endParaRPr sz="1150">
              <a:latin typeface="SimSun"/>
              <a:cs typeface="SimSun"/>
            </a:endParaRPr>
          </a:p>
        </p:txBody>
      </p:sp>
      <p:sp>
        <p:nvSpPr>
          <p:cNvPr id="45" name="object 45" descr=""/>
          <p:cNvSpPr txBox="1"/>
          <p:nvPr/>
        </p:nvSpPr>
        <p:spPr>
          <a:xfrm>
            <a:off x="6359524" y="3634232"/>
            <a:ext cx="208280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-160" b="1">
                <a:solidFill>
                  <a:srgbClr val="093767"/>
                </a:solidFill>
                <a:latin typeface="BIZ UDPGothic"/>
                <a:cs typeface="BIZ UDPGothic"/>
              </a:rPr>
              <a:t>補助金申請サポート</a:t>
            </a:r>
            <a:endParaRPr sz="2000">
              <a:latin typeface="BIZ UDPGothic"/>
              <a:cs typeface="BIZ UDPGothic"/>
            </a:endParaRPr>
          </a:p>
        </p:txBody>
      </p:sp>
      <p:sp>
        <p:nvSpPr>
          <p:cNvPr id="46" name="object 46" descr=""/>
          <p:cNvSpPr/>
          <p:nvPr/>
        </p:nvSpPr>
        <p:spPr>
          <a:xfrm>
            <a:off x="6210299" y="4210049"/>
            <a:ext cx="266700" cy="266700"/>
          </a:xfrm>
          <a:custGeom>
            <a:avLst/>
            <a:gdLst/>
            <a:ahLst/>
            <a:cxnLst/>
            <a:rect l="l" t="t" r="r" b="b"/>
            <a:pathLst>
              <a:path w="266700" h="266700">
                <a:moveTo>
                  <a:pt x="133349" y="266699"/>
                </a:moveTo>
                <a:lnTo>
                  <a:pt x="94639" y="260958"/>
                </a:lnTo>
                <a:lnTo>
                  <a:pt x="59264" y="244226"/>
                </a:lnTo>
                <a:lnTo>
                  <a:pt x="30267" y="217946"/>
                </a:lnTo>
                <a:lnTo>
                  <a:pt x="10149" y="184380"/>
                </a:lnTo>
                <a:lnTo>
                  <a:pt x="640" y="146420"/>
                </a:lnTo>
                <a:lnTo>
                  <a:pt x="0" y="133349"/>
                </a:lnTo>
                <a:lnTo>
                  <a:pt x="159" y="126798"/>
                </a:lnTo>
                <a:lnTo>
                  <a:pt x="7791" y="88432"/>
                </a:lnTo>
                <a:lnTo>
                  <a:pt x="26246" y="53906"/>
                </a:lnTo>
                <a:lnTo>
                  <a:pt x="53906" y="26245"/>
                </a:lnTo>
                <a:lnTo>
                  <a:pt x="88432" y="7791"/>
                </a:lnTo>
                <a:lnTo>
                  <a:pt x="126798" y="160"/>
                </a:lnTo>
                <a:lnTo>
                  <a:pt x="133349" y="0"/>
                </a:lnTo>
                <a:lnTo>
                  <a:pt x="139901" y="160"/>
                </a:lnTo>
                <a:lnTo>
                  <a:pt x="178266" y="7791"/>
                </a:lnTo>
                <a:lnTo>
                  <a:pt x="212792" y="26245"/>
                </a:lnTo>
                <a:lnTo>
                  <a:pt x="240453" y="53905"/>
                </a:lnTo>
                <a:lnTo>
                  <a:pt x="258907" y="88432"/>
                </a:lnTo>
                <a:lnTo>
                  <a:pt x="266539" y="126798"/>
                </a:lnTo>
                <a:lnTo>
                  <a:pt x="266699" y="133349"/>
                </a:lnTo>
                <a:lnTo>
                  <a:pt x="266539" y="139901"/>
                </a:lnTo>
                <a:lnTo>
                  <a:pt x="258907" y="178266"/>
                </a:lnTo>
                <a:lnTo>
                  <a:pt x="240453" y="212792"/>
                </a:lnTo>
                <a:lnTo>
                  <a:pt x="212792" y="240453"/>
                </a:lnTo>
                <a:lnTo>
                  <a:pt x="178266" y="258907"/>
                </a:lnTo>
                <a:lnTo>
                  <a:pt x="139901" y="266539"/>
                </a:lnTo>
                <a:lnTo>
                  <a:pt x="133349" y="26669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object 47" descr=""/>
          <p:cNvSpPr txBox="1"/>
          <p:nvPr/>
        </p:nvSpPr>
        <p:spPr>
          <a:xfrm>
            <a:off x="6285854" y="4227159"/>
            <a:ext cx="115570" cy="2298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350" spc="-50" b="1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endParaRPr sz="1350">
              <a:latin typeface="Trebuchet MS"/>
              <a:cs typeface="Trebuchet MS"/>
            </a:endParaRPr>
          </a:p>
        </p:txBody>
      </p:sp>
      <p:sp>
        <p:nvSpPr>
          <p:cNvPr id="48" name="object 48" descr=""/>
          <p:cNvSpPr txBox="1"/>
          <p:nvPr/>
        </p:nvSpPr>
        <p:spPr>
          <a:xfrm>
            <a:off x="6578600" y="4112888"/>
            <a:ext cx="2959100" cy="445134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350" spc="-170" b="1">
                <a:solidFill>
                  <a:srgbClr val="333333"/>
                </a:solidFill>
                <a:latin typeface="BIZ UDPGothic"/>
                <a:cs typeface="BIZ UDPGothic"/>
              </a:rPr>
              <a:t>制度選定</a:t>
            </a:r>
            <a:r>
              <a:rPr dirty="0" sz="1350" spc="730" b="1">
                <a:solidFill>
                  <a:srgbClr val="333333"/>
                </a:solidFill>
                <a:latin typeface="Meiryo"/>
                <a:cs typeface="Meiryo"/>
              </a:rPr>
              <a:t>‧</a:t>
            </a:r>
            <a:r>
              <a:rPr dirty="0" sz="1350" spc="-140" b="1">
                <a:solidFill>
                  <a:srgbClr val="333333"/>
                </a:solidFill>
                <a:latin typeface="BIZ UDPGothic"/>
                <a:cs typeface="BIZ UDPGothic"/>
              </a:rPr>
              <a:t>要件確認</a:t>
            </a:r>
            <a:endParaRPr sz="1350">
              <a:latin typeface="BIZ UDPGothic"/>
              <a:cs typeface="BIZ UDPGothic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dirty="0" sz="1150" spc="-110">
                <a:solidFill>
                  <a:srgbClr val="4A5462"/>
                </a:solidFill>
                <a:latin typeface="SimSun"/>
                <a:cs typeface="SimSun"/>
              </a:rPr>
              <a:t>創業補助金</a:t>
            </a:r>
            <a:r>
              <a:rPr dirty="0" sz="1150" spc="-110">
                <a:solidFill>
                  <a:srgbClr val="4A5462"/>
                </a:solidFill>
                <a:latin typeface="PMingLiU"/>
                <a:cs typeface="PMingLiU"/>
              </a:rPr>
              <a:t>、</a:t>
            </a:r>
            <a:r>
              <a:rPr dirty="0" sz="1150" spc="-110">
                <a:solidFill>
                  <a:srgbClr val="4A5462"/>
                </a:solidFill>
                <a:latin typeface="SimSun"/>
                <a:cs typeface="SimSun"/>
              </a:rPr>
              <a:t>持続化補助金</a:t>
            </a:r>
            <a:r>
              <a:rPr dirty="0" sz="1150" spc="-110">
                <a:solidFill>
                  <a:srgbClr val="4A5462"/>
                </a:solidFill>
                <a:latin typeface="PMingLiU"/>
                <a:cs typeface="PMingLiU"/>
              </a:rPr>
              <a:t>など</a:t>
            </a:r>
            <a:r>
              <a:rPr dirty="0" sz="1150" spc="-110">
                <a:solidFill>
                  <a:srgbClr val="4A5462"/>
                </a:solidFill>
                <a:latin typeface="SimSun"/>
                <a:cs typeface="SimSun"/>
              </a:rPr>
              <a:t>最適</a:t>
            </a:r>
            <a:r>
              <a:rPr dirty="0" sz="1150" spc="-110">
                <a:solidFill>
                  <a:srgbClr val="4A5462"/>
                </a:solidFill>
                <a:latin typeface="PMingLiU"/>
                <a:cs typeface="PMingLiU"/>
              </a:rPr>
              <a:t>な</a:t>
            </a:r>
            <a:r>
              <a:rPr dirty="0" sz="1150" spc="-110">
                <a:solidFill>
                  <a:srgbClr val="4A5462"/>
                </a:solidFill>
                <a:latin typeface="SimSun"/>
                <a:cs typeface="SimSun"/>
              </a:rPr>
              <a:t>制度</a:t>
            </a:r>
            <a:r>
              <a:rPr dirty="0" sz="1150" spc="-110">
                <a:solidFill>
                  <a:srgbClr val="4A5462"/>
                </a:solidFill>
                <a:latin typeface="PMingLiU"/>
                <a:cs typeface="PMingLiU"/>
              </a:rPr>
              <a:t>を</a:t>
            </a:r>
            <a:r>
              <a:rPr dirty="0" sz="1150" spc="-80">
                <a:solidFill>
                  <a:srgbClr val="4A5462"/>
                </a:solidFill>
                <a:latin typeface="SimSun"/>
                <a:cs typeface="SimSun"/>
              </a:rPr>
              <a:t>選定</a:t>
            </a:r>
            <a:endParaRPr sz="1150">
              <a:latin typeface="SimSun"/>
              <a:cs typeface="SimSun"/>
            </a:endParaRPr>
          </a:p>
        </p:txBody>
      </p:sp>
      <p:sp>
        <p:nvSpPr>
          <p:cNvPr id="49" name="object 49" descr=""/>
          <p:cNvSpPr/>
          <p:nvPr/>
        </p:nvSpPr>
        <p:spPr>
          <a:xfrm>
            <a:off x="6210299" y="4743449"/>
            <a:ext cx="266700" cy="266700"/>
          </a:xfrm>
          <a:custGeom>
            <a:avLst/>
            <a:gdLst/>
            <a:ahLst/>
            <a:cxnLst/>
            <a:rect l="l" t="t" r="r" b="b"/>
            <a:pathLst>
              <a:path w="266700" h="266700">
                <a:moveTo>
                  <a:pt x="133349" y="266699"/>
                </a:moveTo>
                <a:lnTo>
                  <a:pt x="94639" y="260959"/>
                </a:lnTo>
                <a:lnTo>
                  <a:pt x="59264" y="244226"/>
                </a:lnTo>
                <a:lnTo>
                  <a:pt x="30267" y="217947"/>
                </a:lnTo>
                <a:lnTo>
                  <a:pt x="10149" y="184380"/>
                </a:lnTo>
                <a:lnTo>
                  <a:pt x="640" y="146420"/>
                </a:lnTo>
                <a:lnTo>
                  <a:pt x="0" y="133349"/>
                </a:lnTo>
                <a:lnTo>
                  <a:pt x="159" y="126798"/>
                </a:lnTo>
                <a:lnTo>
                  <a:pt x="7791" y="88432"/>
                </a:lnTo>
                <a:lnTo>
                  <a:pt x="26246" y="53906"/>
                </a:lnTo>
                <a:lnTo>
                  <a:pt x="53906" y="26245"/>
                </a:lnTo>
                <a:lnTo>
                  <a:pt x="88432" y="7790"/>
                </a:lnTo>
                <a:lnTo>
                  <a:pt x="126798" y="160"/>
                </a:lnTo>
                <a:lnTo>
                  <a:pt x="133349" y="0"/>
                </a:lnTo>
                <a:lnTo>
                  <a:pt x="139901" y="160"/>
                </a:lnTo>
                <a:lnTo>
                  <a:pt x="178266" y="7791"/>
                </a:lnTo>
                <a:lnTo>
                  <a:pt x="212792" y="26245"/>
                </a:lnTo>
                <a:lnTo>
                  <a:pt x="240453" y="53905"/>
                </a:lnTo>
                <a:lnTo>
                  <a:pt x="258907" y="88432"/>
                </a:lnTo>
                <a:lnTo>
                  <a:pt x="266539" y="126798"/>
                </a:lnTo>
                <a:lnTo>
                  <a:pt x="266699" y="133349"/>
                </a:lnTo>
                <a:lnTo>
                  <a:pt x="266539" y="139901"/>
                </a:lnTo>
                <a:lnTo>
                  <a:pt x="258907" y="178266"/>
                </a:lnTo>
                <a:lnTo>
                  <a:pt x="240453" y="212793"/>
                </a:lnTo>
                <a:lnTo>
                  <a:pt x="212792" y="240453"/>
                </a:lnTo>
                <a:lnTo>
                  <a:pt x="178266" y="258908"/>
                </a:lnTo>
                <a:lnTo>
                  <a:pt x="139901" y="266539"/>
                </a:lnTo>
                <a:lnTo>
                  <a:pt x="133349" y="26669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" name="object 50" descr=""/>
          <p:cNvSpPr txBox="1"/>
          <p:nvPr/>
        </p:nvSpPr>
        <p:spPr>
          <a:xfrm>
            <a:off x="6285854" y="4760559"/>
            <a:ext cx="115570" cy="2298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350" spc="-50" b="1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endParaRPr sz="1350">
              <a:latin typeface="Trebuchet MS"/>
              <a:cs typeface="Trebuchet MS"/>
            </a:endParaRPr>
          </a:p>
        </p:txBody>
      </p:sp>
      <p:sp>
        <p:nvSpPr>
          <p:cNvPr id="51" name="object 51" descr=""/>
          <p:cNvSpPr txBox="1"/>
          <p:nvPr/>
        </p:nvSpPr>
        <p:spPr>
          <a:xfrm>
            <a:off x="6578600" y="4646287"/>
            <a:ext cx="2959100" cy="445134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350" spc="-170" b="1">
                <a:solidFill>
                  <a:srgbClr val="333333"/>
                </a:solidFill>
                <a:latin typeface="BIZ UDPGothic"/>
                <a:cs typeface="BIZ UDPGothic"/>
              </a:rPr>
              <a:t>事業計画書</a:t>
            </a:r>
            <a:r>
              <a:rPr dirty="0" sz="1350" spc="-170" b="1">
                <a:solidFill>
                  <a:srgbClr val="333333"/>
                </a:solidFill>
                <a:latin typeface="Meiryo"/>
                <a:cs typeface="Meiryo"/>
              </a:rPr>
              <a:t>の</a:t>
            </a:r>
            <a:r>
              <a:rPr dirty="0" sz="1350" spc="-140" b="1">
                <a:solidFill>
                  <a:srgbClr val="333333"/>
                </a:solidFill>
                <a:latin typeface="BIZ UDPGothic"/>
                <a:cs typeface="BIZ UDPGothic"/>
              </a:rPr>
              <a:t>作成支援</a:t>
            </a:r>
            <a:endParaRPr sz="1350">
              <a:latin typeface="BIZ UDPGothic"/>
              <a:cs typeface="BIZ UDPGothic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dirty="0" sz="1150" spc="-110">
                <a:solidFill>
                  <a:srgbClr val="4A5462"/>
                </a:solidFill>
                <a:latin typeface="SimSun"/>
                <a:cs typeface="SimSun"/>
              </a:rPr>
              <a:t>審査員</a:t>
            </a:r>
            <a:r>
              <a:rPr dirty="0" sz="1150" spc="-110">
                <a:solidFill>
                  <a:srgbClr val="4A5462"/>
                </a:solidFill>
                <a:latin typeface="PMingLiU"/>
                <a:cs typeface="PMingLiU"/>
              </a:rPr>
              <a:t>の</a:t>
            </a:r>
            <a:r>
              <a:rPr dirty="0" sz="1150" spc="-110">
                <a:solidFill>
                  <a:srgbClr val="4A5462"/>
                </a:solidFill>
                <a:latin typeface="SimSun"/>
                <a:cs typeface="SimSun"/>
              </a:rPr>
              <a:t>視点</a:t>
            </a:r>
            <a:r>
              <a:rPr dirty="0" sz="1150" spc="-110">
                <a:solidFill>
                  <a:srgbClr val="4A5462"/>
                </a:solidFill>
                <a:latin typeface="PMingLiU"/>
                <a:cs typeface="PMingLiU"/>
              </a:rPr>
              <a:t>を</a:t>
            </a:r>
            <a:r>
              <a:rPr dirty="0" sz="1150" spc="-110">
                <a:solidFill>
                  <a:srgbClr val="4A5462"/>
                </a:solidFill>
                <a:latin typeface="SimSun"/>
                <a:cs typeface="SimSun"/>
              </a:rPr>
              <a:t>意識</a:t>
            </a:r>
            <a:r>
              <a:rPr dirty="0" sz="1150" spc="-110">
                <a:solidFill>
                  <a:srgbClr val="4A5462"/>
                </a:solidFill>
                <a:latin typeface="PMingLiU"/>
                <a:cs typeface="PMingLiU"/>
              </a:rPr>
              <a:t>した</a:t>
            </a:r>
            <a:r>
              <a:rPr dirty="0" sz="1150" spc="-110">
                <a:solidFill>
                  <a:srgbClr val="4A5462"/>
                </a:solidFill>
                <a:latin typeface="SimSun"/>
                <a:cs typeface="SimSun"/>
              </a:rPr>
              <a:t>差別化</a:t>
            </a:r>
            <a:r>
              <a:rPr dirty="0" sz="1150" spc="-110">
                <a:solidFill>
                  <a:srgbClr val="4A5462"/>
                </a:solidFill>
                <a:latin typeface="PMingLiU"/>
                <a:cs typeface="PMingLiU"/>
              </a:rPr>
              <a:t>ポイントの</a:t>
            </a:r>
            <a:r>
              <a:rPr dirty="0" sz="1150" spc="-90">
                <a:solidFill>
                  <a:srgbClr val="4A5462"/>
                </a:solidFill>
                <a:latin typeface="SimSun"/>
                <a:cs typeface="SimSun"/>
              </a:rPr>
              <a:t>明確化</a:t>
            </a:r>
            <a:endParaRPr sz="1150">
              <a:latin typeface="SimSun"/>
              <a:cs typeface="SimSun"/>
            </a:endParaRPr>
          </a:p>
        </p:txBody>
      </p:sp>
      <p:sp>
        <p:nvSpPr>
          <p:cNvPr id="52" name="object 52" descr=""/>
          <p:cNvSpPr/>
          <p:nvPr/>
        </p:nvSpPr>
        <p:spPr>
          <a:xfrm>
            <a:off x="6210299" y="5276849"/>
            <a:ext cx="266700" cy="266700"/>
          </a:xfrm>
          <a:custGeom>
            <a:avLst/>
            <a:gdLst/>
            <a:ahLst/>
            <a:cxnLst/>
            <a:rect l="l" t="t" r="r" b="b"/>
            <a:pathLst>
              <a:path w="266700" h="266700">
                <a:moveTo>
                  <a:pt x="133349" y="266699"/>
                </a:moveTo>
                <a:lnTo>
                  <a:pt x="94639" y="260958"/>
                </a:lnTo>
                <a:lnTo>
                  <a:pt x="59264" y="244225"/>
                </a:lnTo>
                <a:lnTo>
                  <a:pt x="30267" y="217946"/>
                </a:lnTo>
                <a:lnTo>
                  <a:pt x="10149" y="184379"/>
                </a:lnTo>
                <a:lnTo>
                  <a:pt x="640" y="146420"/>
                </a:lnTo>
                <a:lnTo>
                  <a:pt x="0" y="133349"/>
                </a:lnTo>
                <a:lnTo>
                  <a:pt x="159" y="126798"/>
                </a:lnTo>
                <a:lnTo>
                  <a:pt x="7791" y="88432"/>
                </a:lnTo>
                <a:lnTo>
                  <a:pt x="26246" y="53906"/>
                </a:lnTo>
                <a:lnTo>
                  <a:pt x="53906" y="26245"/>
                </a:lnTo>
                <a:lnTo>
                  <a:pt x="88432" y="7791"/>
                </a:lnTo>
                <a:lnTo>
                  <a:pt x="126798" y="160"/>
                </a:lnTo>
                <a:lnTo>
                  <a:pt x="133349" y="0"/>
                </a:lnTo>
                <a:lnTo>
                  <a:pt x="139901" y="160"/>
                </a:lnTo>
                <a:lnTo>
                  <a:pt x="178266" y="7791"/>
                </a:lnTo>
                <a:lnTo>
                  <a:pt x="212792" y="26245"/>
                </a:lnTo>
                <a:lnTo>
                  <a:pt x="240453" y="53906"/>
                </a:lnTo>
                <a:lnTo>
                  <a:pt x="258907" y="88432"/>
                </a:lnTo>
                <a:lnTo>
                  <a:pt x="266539" y="126798"/>
                </a:lnTo>
                <a:lnTo>
                  <a:pt x="266699" y="133349"/>
                </a:lnTo>
                <a:lnTo>
                  <a:pt x="266539" y="139900"/>
                </a:lnTo>
                <a:lnTo>
                  <a:pt x="258907" y="178266"/>
                </a:lnTo>
                <a:lnTo>
                  <a:pt x="240453" y="212792"/>
                </a:lnTo>
                <a:lnTo>
                  <a:pt x="212792" y="240453"/>
                </a:lnTo>
                <a:lnTo>
                  <a:pt x="178266" y="258907"/>
                </a:lnTo>
                <a:lnTo>
                  <a:pt x="139901" y="266539"/>
                </a:lnTo>
                <a:lnTo>
                  <a:pt x="133349" y="26669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" name="object 53" descr=""/>
          <p:cNvSpPr txBox="1"/>
          <p:nvPr/>
        </p:nvSpPr>
        <p:spPr>
          <a:xfrm>
            <a:off x="6285854" y="5293959"/>
            <a:ext cx="115570" cy="2298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350" spc="-50" b="1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endParaRPr sz="1350">
              <a:latin typeface="Trebuchet MS"/>
              <a:cs typeface="Trebuchet MS"/>
            </a:endParaRPr>
          </a:p>
        </p:txBody>
      </p:sp>
      <p:sp>
        <p:nvSpPr>
          <p:cNvPr id="54" name="object 54" descr=""/>
          <p:cNvSpPr txBox="1"/>
          <p:nvPr/>
        </p:nvSpPr>
        <p:spPr>
          <a:xfrm>
            <a:off x="6578600" y="5179687"/>
            <a:ext cx="2692400" cy="445134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350" spc="-170" b="1">
                <a:solidFill>
                  <a:srgbClr val="333333"/>
                </a:solidFill>
                <a:latin typeface="BIZ UDPGothic"/>
                <a:cs typeface="BIZ UDPGothic"/>
              </a:rPr>
              <a:t>必要書類</a:t>
            </a:r>
            <a:r>
              <a:rPr dirty="0" sz="1350" spc="-170" b="1">
                <a:solidFill>
                  <a:srgbClr val="333333"/>
                </a:solidFill>
                <a:latin typeface="Meiryo"/>
                <a:cs typeface="Meiryo"/>
              </a:rPr>
              <a:t>の</a:t>
            </a:r>
            <a:r>
              <a:rPr dirty="0" sz="1350" spc="-110" b="1">
                <a:solidFill>
                  <a:srgbClr val="333333"/>
                </a:solidFill>
                <a:latin typeface="BIZ UDPGothic"/>
                <a:cs typeface="BIZ UDPGothic"/>
              </a:rPr>
              <a:t>準備</a:t>
            </a:r>
            <a:endParaRPr sz="1350">
              <a:latin typeface="BIZ UDPGothic"/>
              <a:cs typeface="BIZ UDPGothic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dirty="0" sz="1150" spc="-110">
                <a:solidFill>
                  <a:srgbClr val="4A5462"/>
                </a:solidFill>
                <a:latin typeface="SimSun"/>
                <a:cs typeface="SimSun"/>
              </a:rPr>
              <a:t>見積書</a:t>
            </a:r>
            <a:r>
              <a:rPr dirty="0" sz="1150" spc="-110">
                <a:solidFill>
                  <a:srgbClr val="4A5462"/>
                </a:solidFill>
                <a:latin typeface="PMingLiU"/>
                <a:cs typeface="PMingLiU"/>
              </a:rPr>
              <a:t>‧</a:t>
            </a:r>
            <a:r>
              <a:rPr dirty="0" sz="1150" spc="-110">
                <a:solidFill>
                  <a:srgbClr val="4A5462"/>
                </a:solidFill>
                <a:latin typeface="SimSun"/>
                <a:cs typeface="SimSun"/>
              </a:rPr>
              <a:t>図面</a:t>
            </a:r>
            <a:r>
              <a:rPr dirty="0" sz="1150" spc="-110">
                <a:solidFill>
                  <a:srgbClr val="4A5462"/>
                </a:solidFill>
                <a:latin typeface="PMingLiU"/>
                <a:cs typeface="PMingLiU"/>
              </a:rPr>
              <a:t>‧</a:t>
            </a:r>
            <a:r>
              <a:rPr dirty="0" sz="1150" spc="-110">
                <a:solidFill>
                  <a:srgbClr val="4A5462"/>
                </a:solidFill>
                <a:latin typeface="SimSun"/>
                <a:cs typeface="SimSun"/>
              </a:rPr>
              <a:t>許認可</a:t>
            </a:r>
            <a:r>
              <a:rPr dirty="0" sz="1150" spc="-110">
                <a:solidFill>
                  <a:srgbClr val="4A5462"/>
                </a:solidFill>
                <a:latin typeface="PMingLiU"/>
                <a:cs typeface="PMingLiU"/>
              </a:rPr>
              <a:t>など</a:t>
            </a:r>
            <a:r>
              <a:rPr dirty="0" sz="1150" spc="-110">
                <a:solidFill>
                  <a:srgbClr val="4A5462"/>
                </a:solidFill>
                <a:latin typeface="SimSun"/>
                <a:cs typeface="SimSun"/>
              </a:rPr>
              <a:t>補助的書類</a:t>
            </a:r>
            <a:r>
              <a:rPr dirty="0" sz="1150" spc="-110">
                <a:solidFill>
                  <a:srgbClr val="4A5462"/>
                </a:solidFill>
                <a:latin typeface="PMingLiU"/>
                <a:cs typeface="PMingLiU"/>
              </a:rPr>
              <a:t>の</a:t>
            </a:r>
            <a:r>
              <a:rPr dirty="0" sz="1150" spc="-80">
                <a:solidFill>
                  <a:srgbClr val="4A5462"/>
                </a:solidFill>
                <a:latin typeface="SimSun"/>
                <a:cs typeface="SimSun"/>
              </a:rPr>
              <a:t>整備</a:t>
            </a:r>
            <a:endParaRPr sz="1150">
              <a:latin typeface="SimSun"/>
              <a:cs typeface="SimSun"/>
            </a:endParaRPr>
          </a:p>
        </p:txBody>
      </p:sp>
      <p:sp>
        <p:nvSpPr>
          <p:cNvPr id="55" name="object 55" descr=""/>
          <p:cNvSpPr/>
          <p:nvPr/>
        </p:nvSpPr>
        <p:spPr>
          <a:xfrm>
            <a:off x="6210299" y="5810249"/>
            <a:ext cx="266700" cy="266700"/>
          </a:xfrm>
          <a:custGeom>
            <a:avLst/>
            <a:gdLst/>
            <a:ahLst/>
            <a:cxnLst/>
            <a:rect l="l" t="t" r="r" b="b"/>
            <a:pathLst>
              <a:path w="266700" h="266700">
                <a:moveTo>
                  <a:pt x="133349" y="266699"/>
                </a:moveTo>
                <a:lnTo>
                  <a:pt x="94639" y="260959"/>
                </a:lnTo>
                <a:lnTo>
                  <a:pt x="59264" y="244225"/>
                </a:lnTo>
                <a:lnTo>
                  <a:pt x="30267" y="217947"/>
                </a:lnTo>
                <a:lnTo>
                  <a:pt x="10149" y="184379"/>
                </a:lnTo>
                <a:lnTo>
                  <a:pt x="640" y="146420"/>
                </a:lnTo>
                <a:lnTo>
                  <a:pt x="0" y="133349"/>
                </a:lnTo>
                <a:lnTo>
                  <a:pt x="159" y="126798"/>
                </a:lnTo>
                <a:lnTo>
                  <a:pt x="7791" y="88432"/>
                </a:lnTo>
                <a:lnTo>
                  <a:pt x="26246" y="53905"/>
                </a:lnTo>
                <a:lnTo>
                  <a:pt x="53906" y="26246"/>
                </a:lnTo>
                <a:lnTo>
                  <a:pt x="88432" y="7791"/>
                </a:lnTo>
                <a:lnTo>
                  <a:pt x="126798" y="160"/>
                </a:lnTo>
                <a:lnTo>
                  <a:pt x="133349" y="0"/>
                </a:lnTo>
                <a:lnTo>
                  <a:pt x="139901" y="160"/>
                </a:lnTo>
                <a:lnTo>
                  <a:pt x="178266" y="7791"/>
                </a:lnTo>
                <a:lnTo>
                  <a:pt x="212792" y="26246"/>
                </a:lnTo>
                <a:lnTo>
                  <a:pt x="240453" y="53905"/>
                </a:lnTo>
                <a:lnTo>
                  <a:pt x="258907" y="88432"/>
                </a:lnTo>
                <a:lnTo>
                  <a:pt x="266539" y="126798"/>
                </a:lnTo>
                <a:lnTo>
                  <a:pt x="266699" y="133349"/>
                </a:lnTo>
                <a:lnTo>
                  <a:pt x="266539" y="139901"/>
                </a:lnTo>
                <a:lnTo>
                  <a:pt x="258907" y="178266"/>
                </a:lnTo>
                <a:lnTo>
                  <a:pt x="240453" y="212792"/>
                </a:lnTo>
                <a:lnTo>
                  <a:pt x="212792" y="240453"/>
                </a:lnTo>
                <a:lnTo>
                  <a:pt x="178266" y="258908"/>
                </a:lnTo>
                <a:lnTo>
                  <a:pt x="139901" y="266539"/>
                </a:lnTo>
                <a:lnTo>
                  <a:pt x="133349" y="26669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" name="object 56" descr=""/>
          <p:cNvSpPr txBox="1"/>
          <p:nvPr/>
        </p:nvSpPr>
        <p:spPr>
          <a:xfrm>
            <a:off x="6285854" y="5827359"/>
            <a:ext cx="115570" cy="2298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350" spc="-50" b="1">
                <a:solidFill>
                  <a:srgbClr val="FFFFFF"/>
                </a:solidFill>
                <a:latin typeface="Trebuchet MS"/>
                <a:cs typeface="Trebuchet MS"/>
              </a:rPr>
              <a:t>4</a:t>
            </a:r>
            <a:endParaRPr sz="1350">
              <a:latin typeface="Trebuchet MS"/>
              <a:cs typeface="Trebuchet MS"/>
            </a:endParaRPr>
          </a:p>
        </p:txBody>
      </p:sp>
      <p:sp>
        <p:nvSpPr>
          <p:cNvPr id="57" name="object 57" descr=""/>
          <p:cNvSpPr txBox="1"/>
          <p:nvPr/>
        </p:nvSpPr>
        <p:spPr>
          <a:xfrm>
            <a:off x="6578600" y="5713087"/>
            <a:ext cx="2959100" cy="445134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350" spc="-170" b="1">
                <a:solidFill>
                  <a:srgbClr val="333333"/>
                </a:solidFill>
                <a:latin typeface="BIZ UDPGothic"/>
                <a:cs typeface="BIZ UDPGothic"/>
              </a:rPr>
              <a:t>採択後</a:t>
            </a:r>
            <a:r>
              <a:rPr dirty="0" sz="1350" spc="-150" b="1">
                <a:solidFill>
                  <a:srgbClr val="333333"/>
                </a:solidFill>
                <a:latin typeface="Meiryo"/>
                <a:cs typeface="Meiryo"/>
              </a:rPr>
              <a:t>のフォロー</a:t>
            </a:r>
            <a:endParaRPr sz="1350">
              <a:latin typeface="Meiryo"/>
              <a:cs typeface="Meiryo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dirty="0" sz="1150" spc="-110">
                <a:solidFill>
                  <a:srgbClr val="4A5462"/>
                </a:solidFill>
                <a:latin typeface="SimSun"/>
                <a:cs typeface="SimSun"/>
              </a:rPr>
              <a:t>実績報告書作成</a:t>
            </a:r>
            <a:r>
              <a:rPr dirty="0" sz="1150" spc="-110">
                <a:solidFill>
                  <a:srgbClr val="4A5462"/>
                </a:solidFill>
                <a:latin typeface="PMingLiU"/>
                <a:cs typeface="PMingLiU"/>
              </a:rPr>
              <a:t>、</a:t>
            </a:r>
            <a:r>
              <a:rPr dirty="0" sz="1150" spc="-110">
                <a:solidFill>
                  <a:srgbClr val="4A5462"/>
                </a:solidFill>
                <a:latin typeface="SimSun"/>
                <a:cs typeface="SimSun"/>
              </a:rPr>
              <a:t>計画変更時</a:t>
            </a:r>
            <a:r>
              <a:rPr dirty="0" sz="1150" spc="-110">
                <a:solidFill>
                  <a:srgbClr val="4A5462"/>
                </a:solidFill>
                <a:latin typeface="PMingLiU"/>
                <a:cs typeface="PMingLiU"/>
              </a:rPr>
              <a:t>の</a:t>
            </a:r>
            <a:r>
              <a:rPr dirty="0" sz="1150" spc="-110">
                <a:solidFill>
                  <a:srgbClr val="4A5462"/>
                </a:solidFill>
                <a:latin typeface="SimSun"/>
                <a:cs typeface="SimSun"/>
              </a:rPr>
              <a:t>対応</a:t>
            </a:r>
            <a:r>
              <a:rPr dirty="0" sz="1150" spc="-110">
                <a:solidFill>
                  <a:srgbClr val="4A5462"/>
                </a:solidFill>
                <a:latin typeface="PMingLiU"/>
                <a:cs typeface="PMingLiU"/>
              </a:rPr>
              <a:t>まで</a:t>
            </a:r>
            <a:r>
              <a:rPr dirty="0" sz="1150" spc="-100">
                <a:solidFill>
                  <a:srgbClr val="4A5462"/>
                </a:solidFill>
                <a:latin typeface="SimSun"/>
                <a:cs typeface="SimSun"/>
              </a:rPr>
              <a:t>一貫支援</a:t>
            </a:r>
            <a:endParaRPr sz="1150">
              <a:latin typeface="SimSun"/>
              <a:cs typeface="SimSun"/>
            </a:endParaRPr>
          </a:p>
        </p:txBody>
      </p:sp>
      <p:pic>
        <p:nvPicPr>
          <p:cNvPr id="58" name="object 58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48878" y="6962775"/>
            <a:ext cx="130961" cy="190499"/>
          </a:xfrm>
          <a:prstGeom prst="rect">
            <a:avLst/>
          </a:prstGeom>
        </p:spPr>
      </p:pic>
      <p:sp>
        <p:nvSpPr>
          <p:cNvPr id="59" name="object 59" descr=""/>
          <p:cNvSpPr txBox="1"/>
          <p:nvPr/>
        </p:nvSpPr>
        <p:spPr>
          <a:xfrm>
            <a:off x="825500" y="6841119"/>
            <a:ext cx="10517505" cy="52705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1350" spc="-75" b="1">
                <a:solidFill>
                  <a:srgbClr val="1F2937"/>
                </a:solidFill>
                <a:latin typeface="BIZ UDPGothic"/>
                <a:cs typeface="BIZ UDPGothic"/>
              </a:rPr>
              <a:t>実践ポイント</a:t>
            </a:r>
            <a:endParaRPr sz="1350">
              <a:latin typeface="BIZ UDPGothic"/>
              <a:cs typeface="BIZ UDPGothic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1150" spc="-160">
                <a:solidFill>
                  <a:srgbClr val="333333"/>
                </a:solidFill>
                <a:latin typeface="SimSun"/>
                <a:cs typeface="SimSun"/>
              </a:rPr>
              <a:t>創業希望者の「熱意」と「現実」のバランスを取りながら 伴走することが重要です。夢を尊重しつつも、数字に基づく 客観的な視点を持ち、実現可能な計画へと導きましょう。</a:t>
            </a:r>
            <a:endParaRPr sz="1150">
              <a:latin typeface="SimSun"/>
              <a:cs typeface="SimSun"/>
            </a:endParaRPr>
          </a:p>
        </p:txBody>
      </p:sp>
      <p:sp>
        <p:nvSpPr>
          <p:cNvPr id="60" name="object 60" descr=""/>
          <p:cNvSpPr/>
          <p:nvPr/>
        </p:nvSpPr>
        <p:spPr>
          <a:xfrm>
            <a:off x="76199" y="0"/>
            <a:ext cx="12115800" cy="819150"/>
          </a:xfrm>
          <a:custGeom>
            <a:avLst/>
            <a:gdLst/>
            <a:ahLst/>
            <a:cxnLst/>
            <a:rect l="l" t="t" r="r" b="b"/>
            <a:pathLst>
              <a:path w="12115800" h="819150">
                <a:moveTo>
                  <a:pt x="0" y="819149"/>
                </a:moveTo>
                <a:lnTo>
                  <a:pt x="12115799" y="819149"/>
                </a:lnTo>
                <a:lnTo>
                  <a:pt x="12115799" y="0"/>
                </a:lnTo>
                <a:lnTo>
                  <a:pt x="0" y="0"/>
                </a:lnTo>
                <a:lnTo>
                  <a:pt x="0" y="81914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-75">
                <a:latin typeface="Noto Sans JP"/>
                <a:cs typeface="Noto Sans JP"/>
              </a:rPr>
              <a:t>6</a:t>
            </a:r>
            <a:r>
              <a:rPr dirty="0" sz="3000" spc="-60">
                <a:latin typeface="Noto Sans JP"/>
                <a:cs typeface="Noto Sans JP"/>
              </a:rPr>
              <a:t>. </a:t>
            </a:r>
            <a:r>
              <a:rPr dirty="0" spc="-335"/>
              <a:t>創業支援</a:t>
            </a:r>
            <a:r>
              <a:rPr dirty="0" spc="1670">
                <a:latin typeface="Meiryo"/>
                <a:cs typeface="Meiryo"/>
              </a:rPr>
              <a:t>‧</a:t>
            </a:r>
            <a:r>
              <a:rPr dirty="0" spc="-335"/>
              <a:t>新事業支援</a:t>
            </a:r>
            <a:r>
              <a:rPr dirty="0" spc="-335">
                <a:latin typeface="Meiryo"/>
                <a:cs typeface="Meiryo"/>
              </a:rPr>
              <a:t>の</a:t>
            </a:r>
            <a:r>
              <a:rPr dirty="0" spc="-365"/>
              <a:t>実践力</a:t>
            </a:r>
            <a:endParaRPr sz="3000">
              <a:latin typeface="Meiryo"/>
              <a:cs typeface="Meiryo"/>
            </a:endParaRPr>
          </a:p>
        </p:txBody>
      </p:sp>
      <p:sp>
        <p:nvSpPr>
          <p:cNvPr id="62" name="object 62" descr=""/>
          <p:cNvSpPr/>
          <p:nvPr/>
        </p:nvSpPr>
        <p:spPr>
          <a:xfrm>
            <a:off x="0" y="0"/>
            <a:ext cx="76200" cy="819150"/>
          </a:xfrm>
          <a:custGeom>
            <a:avLst/>
            <a:gdLst/>
            <a:ahLst/>
            <a:cxnLst/>
            <a:rect l="l" t="t" r="r" b="b"/>
            <a:pathLst>
              <a:path w="76200" h="819150">
                <a:moveTo>
                  <a:pt x="76199" y="819149"/>
                </a:moveTo>
                <a:lnTo>
                  <a:pt x="0" y="819149"/>
                </a:lnTo>
                <a:lnTo>
                  <a:pt x="0" y="0"/>
                </a:lnTo>
                <a:lnTo>
                  <a:pt x="76199" y="0"/>
                </a:lnTo>
                <a:lnTo>
                  <a:pt x="76199" y="819149"/>
                </a:lnTo>
                <a:close/>
              </a:path>
            </a:pathLst>
          </a:custGeom>
          <a:solidFill>
            <a:srgbClr val="F0B94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" name="object 63" descr=""/>
          <p:cNvSpPr/>
          <p:nvPr/>
        </p:nvSpPr>
        <p:spPr>
          <a:xfrm>
            <a:off x="0" y="7619999"/>
            <a:ext cx="12192000" cy="95250"/>
          </a:xfrm>
          <a:custGeom>
            <a:avLst/>
            <a:gdLst/>
            <a:ahLst/>
            <a:cxnLst/>
            <a:rect l="l" t="t" r="r" b="b"/>
            <a:pathLst>
              <a:path w="12192000" h="95250">
                <a:moveTo>
                  <a:pt x="12191999" y="95249"/>
                </a:moveTo>
                <a:lnTo>
                  <a:pt x="0" y="95249"/>
                </a:lnTo>
                <a:lnTo>
                  <a:pt x="0" y="0"/>
                </a:lnTo>
                <a:lnTo>
                  <a:pt x="12191999" y="0"/>
                </a:lnTo>
                <a:lnTo>
                  <a:pt x="12191999" y="95249"/>
                </a:lnTo>
                <a:close/>
              </a:path>
            </a:pathLst>
          </a:custGeom>
          <a:solidFill>
            <a:srgbClr val="093767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64" name="object 64" descr=""/>
          <p:cNvGrpSpPr/>
          <p:nvPr/>
        </p:nvGrpSpPr>
        <p:grpSpPr>
          <a:xfrm>
            <a:off x="10706099" y="7200900"/>
            <a:ext cx="1295400" cy="323850"/>
            <a:chOff x="10706099" y="7200900"/>
            <a:chExt cx="1295400" cy="323850"/>
          </a:xfrm>
        </p:grpSpPr>
        <p:sp>
          <p:nvSpPr>
            <p:cNvPr id="65" name="object 65" descr=""/>
            <p:cNvSpPr/>
            <p:nvPr/>
          </p:nvSpPr>
          <p:spPr>
            <a:xfrm>
              <a:off x="10706099" y="7200900"/>
              <a:ext cx="1295400" cy="323850"/>
            </a:xfrm>
            <a:custGeom>
              <a:avLst/>
              <a:gdLst/>
              <a:ahLst/>
              <a:cxnLst/>
              <a:rect l="l" t="t" r="r" b="b"/>
              <a:pathLst>
                <a:path w="1295400" h="323850">
                  <a:moveTo>
                    <a:pt x="1262352" y="323849"/>
                  </a:moveTo>
                  <a:lnTo>
                    <a:pt x="33047" y="323849"/>
                  </a:lnTo>
                  <a:lnTo>
                    <a:pt x="28187" y="322883"/>
                  </a:lnTo>
                  <a:lnTo>
                    <a:pt x="966" y="295662"/>
                  </a:lnTo>
                  <a:lnTo>
                    <a:pt x="0" y="290802"/>
                  </a:lnTo>
                  <a:lnTo>
                    <a:pt x="0" y="285749"/>
                  </a:lnTo>
                  <a:lnTo>
                    <a:pt x="0" y="33047"/>
                  </a:lnTo>
                  <a:lnTo>
                    <a:pt x="28187" y="966"/>
                  </a:lnTo>
                  <a:lnTo>
                    <a:pt x="33047" y="0"/>
                  </a:lnTo>
                  <a:lnTo>
                    <a:pt x="1262352" y="0"/>
                  </a:lnTo>
                  <a:lnTo>
                    <a:pt x="1294433" y="28187"/>
                  </a:lnTo>
                  <a:lnTo>
                    <a:pt x="1295399" y="33047"/>
                  </a:lnTo>
                  <a:lnTo>
                    <a:pt x="1295399" y="290802"/>
                  </a:lnTo>
                  <a:lnTo>
                    <a:pt x="1267212" y="322883"/>
                  </a:lnTo>
                  <a:lnTo>
                    <a:pt x="1262352" y="323849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6" name="object 66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820399" y="7296149"/>
              <a:ext cx="133349" cy="133349"/>
            </a:xfrm>
            <a:prstGeom prst="rect">
              <a:avLst/>
            </a:prstGeom>
          </p:spPr>
        </p:pic>
      </p:grpSp>
      <p:sp>
        <p:nvSpPr>
          <p:cNvPr id="67" name="object 67" descr=""/>
          <p:cNvSpPr txBox="1"/>
          <p:nvPr/>
        </p:nvSpPr>
        <p:spPr>
          <a:xfrm>
            <a:off x="11000133" y="7297165"/>
            <a:ext cx="899794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100"/>
              </a:lnSpc>
            </a:pPr>
            <a:r>
              <a:rPr dirty="0" sz="1050" spc="-95">
                <a:solidFill>
                  <a:srgbClr val="FFFFFF"/>
                </a:solidFill>
                <a:latin typeface="Noto Sans JP"/>
                <a:cs typeface="Noto Sans JP"/>
              </a:rPr>
              <a:t>Genspark</a:t>
            </a:r>
            <a:r>
              <a:rPr dirty="0" sz="1050" spc="-10">
                <a:solidFill>
                  <a:srgbClr val="FFFFFF"/>
                </a:solidFill>
                <a:latin typeface="Noto Sans JP"/>
                <a:cs typeface="Noto Sans JP"/>
              </a:rPr>
              <a:t> </a:t>
            </a:r>
            <a:r>
              <a:rPr dirty="0" sz="1000" spc="-85">
                <a:solidFill>
                  <a:srgbClr val="FFFFFF"/>
                </a:solidFill>
                <a:latin typeface="SimSun"/>
                <a:cs typeface="SimSun"/>
              </a:rPr>
              <a:t>で作成</a:t>
            </a:r>
            <a:endParaRPr sz="1000">
              <a:latin typeface="SimSun"/>
              <a:cs typeface="SimSu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2025-07-30T02:48:27Z</dcterms:created>
  <dcterms:modified xsi:type="dcterms:W3CDTF">2025-07-30T02:48:27Z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2025-07-30T00:00:00Z</vt:filetime>
  </property>
  <property fmtid="{D5CDD505-2E9C-101B-9397-08002B2CF9AE}" pid="3" name="Producer">
    <vt:lpwstr>pypdf</vt:lpwstr>
  </property>
  <property fmtid="{D5CDD505-2E9C-101B-9397-08002B2CF9AE}" pid="4" name="LastSaved">
    <vt:filetime>2025-07-30T00:00:00Z</vt:filetime>
  </property>
</Properties>
</file>