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3" r:id="rId5"/>
    <p:sldMasterId id="2147483665" r:id="rId6"/>
  </p:sldMasterIdLst>
  <p:notesMasterIdLst>
    <p:notesMasterId r:id="rId8"/>
  </p:notesMasterIdLst>
  <p:sldIdLst>
    <p:sldId id="263" r:id="rId7"/>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8" autoAdjust="0"/>
    <p:restoredTop sz="96391" autoAdjust="0"/>
  </p:normalViewPr>
  <p:slideViewPr>
    <p:cSldViewPr snapToGrid="0" snapToObjects="1">
      <p:cViewPr varScale="1">
        <p:scale>
          <a:sx n="74" d="100"/>
          <a:sy n="74" d="100"/>
        </p:scale>
        <p:origin x="2952"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FDF23AA-BDED-6748-8FB1-D76B428F0567}"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940522E-35FC-C343-BD16-C7546671788B}" type="slidenum">
              <a:rPr kumimoji="1" lang="ja-JP" altLang="en-US" smtClean="0"/>
              <a:t>‹#›</a:t>
            </a:fld>
            <a:endParaRPr kumimoji="1" lang="ja-JP" altLang="en-US"/>
          </a:p>
        </p:txBody>
      </p:sp>
    </p:spTree>
    <p:extLst>
      <p:ext uri="{BB962C8B-B14F-4D97-AF65-F5344CB8AC3E}">
        <p14:creationId xmlns:p14="http://schemas.microsoft.com/office/powerpoint/2010/main" val="464035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69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349772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24144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spTree>
    <p:extLst>
      <p:ext uri="{BB962C8B-B14F-4D97-AF65-F5344CB8AC3E}">
        <p14:creationId xmlns:p14="http://schemas.microsoft.com/office/powerpoint/2010/main" val="32616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spTree>
    <p:extLst>
      <p:ext uri="{BB962C8B-B14F-4D97-AF65-F5344CB8AC3E}">
        <p14:creationId xmlns:p14="http://schemas.microsoft.com/office/powerpoint/2010/main" val="3406138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a:extLst>
              <a:ext uri="{FF2B5EF4-FFF2-40B4-BE49-F238E27FC236}">
                <a16:creationId xmlns:a16="http://schemas.microsoft.com/office/drawing/2014/main" id="{199A9303-C6C9-B74B-8011-EC9B4DEF7AB6}"/>
              </a:ext>
            </a:extLst>
          </p:cNvPr>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55573" y="1905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169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txStyles>
    <p:titleStyle>
      <a:lvl1pPr algn="ctr"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73EA06F5-EE60-954B-A605-CE0A5A866890}"/>
              </a:ext>
            </a:extLst>
          </p:cNvPr>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a:extLst>
              <a:ext uri="{FF2B5EF4-FFF2-40B4-BE49-F238E27FC236}">
                <a16:creationId xmlns:a16="http://schemas.microsoft.com/office/drawing/2014/main" id="{68074FD3-FC76-6E4F-B509-FB223EE4DBA5}"/>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pic>
        <p:nvPicPr>
          <p:cNvPr id="5" name="図 4">
            <a:extLst>
              <a:ext uri="{FF2B5EF4-FFF2-40B4-BE49-F238E27FC236}">
                <a16:creationId xmlns:a16="http://schemas.microsoft.com/office/drawing/2014/main" id="{741395E3-CD65-DF4E-BB03-8733FC3B7C0A}"/>
              </a:ext>
            </a:extLst>
          </p:cNvPr>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a:extLst>
              <a:ext uri="{FF2B5EF4-FFF2-40B4-BE49-F238E27FC236}">
                <a16:creationId xmlns:a16="http://schemas.microsoft.com/office/drawing/2014/main" id="{8CF69332-F263-3743-83BB-C23AC5314937}"/>
              </a:ext>
            </a:extLst>
          </p:cNvPr>
          <p:cNvPicPr>
            <a:picLocks noChangeAspect="1"/>
          </p:cNvPicPr>
          <p:nvPr userDrawn="1"/>
        </p:nvPicPr>
        <p:blipFill>
          <a:blip r:embed="rId4"/>
          <a:stretch>
            <a:fillRect/>
          </a:stretch>
        </p:blipFill>
        <p:spPr>
          <a:xfrm>
            <a:off x="0" y="1175737"/>
            <a:ext cx="7559675" cy="174703"/>
          </a:xfrm>
          <a:prstGeom prst="rect">
            <a:avLst/>
          </a:prstGeom>
        </p:spPr>
      </p:pic>
    </p:spTree>
    <p:extLst>
      <p:ext uri="{BB962C8B-B14F-4D97-AF65-F5344CB8AC3E}">
        <p14:creationId xmlns:p14="http://schemas.microsoft.com/office/powerpoint/2010/main" val="2915594798"/>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E922789-CEC2-D14E-AB4D-97FD8B5A243C}"/>
              </a:ext>
            </a:extLst>
          </p:cNvPr>
          <p:cNvPicPr>
            <a:picLocks noChangeAspect="1"/>
          </p:cNvPicPr>
          <p:nvPr userDrawn="1"/>
        </p:nvPicPr>
        <p:blipFill>
          <a:blip r:embed="rId3"/>
          <a:stretch>
            <a:fillRect/>
          </a:stretch>
        </p:blipFill>
        <p:spPr>
          <a:xfrm>
            <a:off x="2672906" y="4639810"/>
            <a:ext cx="2181089" cy="857794"/>
          </a:xfrm>
          <a:prstGeom prst="rect">
            <a:avLst/>
          </a:prstGeom>
        </p:spPr>
      </p:pic>
    </p:spTree>
    <p:extLst>
      <p:ext uri="{BB962C8B-B14F-4D97-AF65-F5344CB8AC3E}">
        <p14:creationId xmlns:p14="http://schemas.microsoft.com/office/powerpoint/2010/main" val="451626821"/>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8B498120-A6A2-2244-90B7-F7F21418DF45}"/>
              </a:ext>
            </a:extLst>
          </p:cNvPr>
          <p:cNvSpPr>
            <a:spLocks noGrp="1"/>
          </p:cNvSpPr>
          <p:nvPr>
            <p:ph type="subTitle" idx="1"/>
          </p:nvPr>
        </p:nvSpPr>
        <p:spPr>
          <a:xfrm>
            <a:off x="109959" y="2929527"/>
            <a:ext cx="7370895" cy="1362981"/>
          </a:xfrm>
        </p:spPr>
        <p:txBody>
          <a:bodyPr>
            <a:noAutofit/>
          </a:bodyPr>
          <a:lstStyle/>
          <a:p>
            <a:pPr algn="l">
              <a:lnSpc>
                <a:spcPts val="2000"/>
              </a:lnSpc>
            </a:pPr>
            <a:r>
              <a:rPr lang="ja-JP" altLang="en-US" sz="1200" dirty="0">
                <a:latin typeface="Meiryo" panose="020B0604030504040204" pitchFamily="34" charset="-128"/>
                <a:ea typeface="Meiryo" panose="020B0604030504040204" pitchFamily="34" charset="-128"/>
              </a:rPr>
              <a:t>長引くコロナ禍の影響や人手不足によって、大企業だけでなく中小企業にも業務の</a:t>
            </a:r>
            <a:r>
              <a:rPr lang="en-US" altLang="ja-JP" sz="1200" dirty="0">
                <a:latin typeface="Meiryo" panose="020B0604030504040204" pitchFamily="34" charset="-128"/>
                <a:ea typeface="Meiryo" panose="020B0604030504040204" pitchFamily="34" charset="-128"/>
              </a:rPr>
              <a:t>IT</a:t>
            </a:r>
            <a:r>
              <a:rPr lang="ja-JP" altLang="en-US" sz="1200" dirty="0">
                <a:latin typeface="Meiryo" panose="020B0604030504040204" pitchFamily="34" charset="-128"/>
                <a:ea typeface="Meiryo" panose="020B0604030504040204" pitchFamily="34" charset="-128"/>
              </a:rPr>
              <a:t>化、効率化は重要な経営課題となってきました</a:t>
            </a:r>
            <a:r>
              <a:rPr lang="ja-JP" altLang="en-US" sz="1200" dirty="0" smtClean="0">
                <a:latin typeface="Meiryo" panose="020B0604030504040204" pitchFamily="34" charset="-128"/>
                <a:ea typeface="Meiryo" panose="020B0604030504040204" pitchFamily="34" charset="-128"/>
              </a:rPr>
              <a:t>。</a:t>
            </a:r>
            <a:r>
              <a:rPr lang="ja-JP" altLang="en-US" sz="1200" dirty="0" smtClean="0">
                <a:latin typeface="Meiryo" panose="020B0604030504040204" pitchFamily="34" charset="-128"/>
                <a:ea typeface="Meiryo" panose="020B0604030504040204" pitchFamily="34" charset="-128"/>
              </a:rPr>
              <a:t>ＩＴを</a:t>
            </a:r>
            <a:r>
              <a:rPr lang="ja-JP" altLang="en-US" sz="1200" dirty="0">
                <a:latin typeface="Meiryo" panose="020B0604030504040204" pitchFamily="34" charset="-128"/>
                <a:ea typeface="Meiryo" panose="020B0604030504040204" pitchFamily="34" charset="-128"/>
              </a:rPr>
              <a:t>活用</a:t>
            </a:r>
            <a:r>
              <a:rPr lang="ja-JP" altLang="en-US" sz="1200" dirty="0" smtClean="0">
                <a:latin typeface="Meiryo" panose="020B0604030504040204" pitchFamily="34" charset="-128"/>
                <a:ea typeface="Meiryo" panose="020B0604030504040204" pitchFamily="34" charset="-128"/>
              </a:rPr>
              <a:t>した業務効率化</a:t>
            </a:r>
            <a:r>
              <a:rPr lang="ja-JP" altLang="en-US" sz="1200" dirty="0" smtClean="0">
                <a:latin typeface="Meiryo" panose="020B0604030504040204" pitchFamily="34" charset="-128"/>
                <a:ea typeface="Meiryo" panose="020B0604030504040204" pitchFamily="34" charset="-128"/>
              </a:rPr>
              <a:t>を</a:t>
            </a:r>
            <a:r>
              <a:rPr lang="ja-JP" altLang="en-US" sz="1200" dirty="0">
                <a:latin typeface="Meiryo" panose="020B0604030504040204" pitchFamily="34" charset="-128"/>
                <a:ea typeface="Meiryo" panose="020B0604030504040204" pitchFamily="34" charset="-128"/>
              </a:rPr>
              <a:t>進めたくても、</a:t>
            </a:r>
            <a:r>
              <a:rPr lang="ja-JP" altLang="en-US" sz="1200" dirty="0" smtClean="0">
                <a:latin typeface="Meiryo" panose="020B0604030504040204" pitchFamily="34" charset="-128"/>
                <a:ea typeface="Meiryo" panose="020B0604030504040204" pitchFamily="34" charset="-128"/>
              </a:rPr>
              <a:t>予算がない、人材</a:t>
            </a:r>
            <a:r>
              <a:rPr lang="ja-JP" altLang="en-US" sz="1200" dirty="0">
                <a:latin typeface="Meiryo" panose="020B0604030504040204" pitchFamily="34" charset="-128"/>
                <a:ea typeface="Meiryo" panose="020B0604030504040204" pitchFamily="34" charset="-128"/>
              </a:rPr>
              <a:t>がいないといった悩みを抱える経営者が多いのではないでしょうか。本セミナーでは、小規模事業者でも低予算</a:t>
            </a:r>
            <a:r>
              <a:rPr lang="ja-JP" altLang="en-US" sz="1200" dirty="0" smtClean="0">
                <a:latin typeface="Meiryo" panose="020B0604030504040204" pitchFamily="34" charset="-128"/>
                <a:ea typeface="Meiryo" panose="020B0604030504040204" pitchFamily="34" charset="-128"/>
              </a:rPr>
              <a:t>で</a:t>
            </a:r>
            <a:r>
              <a:rPr lang="ja-JP" altLang="en-US" sz="1200" dirty="0">
                <a:latin typeface="Meiryo" panose="020B0604030504040204" pitchFamily="34" charset="-128"/>
                <a:ea typeface="Meiryo" panose="020B0604030504040204" pitchFamily="34" charset="-128"/>
              </a:rPr>
              <a:t>自前</a:t>
            </a:r>
            <a:r>
              <a:rPr lang="ja-JP" altLang="en-US" sz="1200" dirty="0" smtClean="0">
                <a:latin typeface="Meiryo" panose="020B0604030504040204" pitchFamily="34" charset="-128"/>
                <a:ea typeface="Meiryo" panose="020B0604030504040204" pitchFamily="34" charset="-128"/>
              </a:rPr>
              <a:t>のシステム構築が可能な「ノ</a:t>
            </a:r>
            <a:r>
              <a:rPr lang="ja-JP" altLang="en-US" sz="1200" dirty="0" smtClean="0">
                <a:latin typeface="Meiryo" panose="020B0604030504040204" pitchFamily="34" charset="-128"/>
                <a:ea typeface="Meiryo" panose="020B0604030504040204" pitchFamily="34" charset="-128"/>
              </a:rPr>
              <a:t>ーコードツール」の活用法を</a:t>
            </a:r>
            <a:r>
              <a:rPr lang="ja-JP" altLang="en-US" sz="1200" dirty="0">
                <a:latin typeface="Meiryo" panose="020B0604030504040204" pitchFamily="34" charset="-128"/>
                <a:ea typeface="Meiryo" panose="020B0604030504040204" pitchFamily="34" charset="-128"/>
              </a:rPr>
              <a:t>紹介しながら、自社</a:t>
            </a:r>
            <a:r>
              <a:rPr lang="en-US" altLang="ja-JP" sz="1200" dirty="0">
                <a:latin typeface="Meiryo" panose="020B0604030504040204" pitchFamily="34" charset="-128"/>
                <a:ea typeface="Meiryo" panose="020B0604030504040204" pitchFamily="34" charset="-128"/>
              </a:rPr>
              <a:t>DX</a:t>
            </a:r>
            <a:r>
              <a:rPr lang="ja-JP" altLang="en-US" sz="1200" dirty="0">
                <a:latin typeface="Meiryo" panose="020B0604030504040204" pitchFamily="34" charset="-128"/>
                <a:ea typeface="Meiryo" panose="020B0604030504040204" pitchFamily="34" charset="-128"/>
              </a:rPr>
              <a:t>に繋がる「</a:t>
            </a:r>
            <a:r>
              <a:rPr lang="en-US" altLang="ja-JP" sz="1200" dirty="0">
                <a:latin typeface="Meiryo" panose="020B0604030504040204" pitchFamily="34" charset="-128"/>
                <a:ea typeface="Meiryo" panose="020B0604030504040204" pitchFamily="34" charset="-128"/>
              </a:rPr>
              <a:t>IT</a:t>
            </a:r>
            <a:r>
              <a:rPr lang="ja-JP" altLang="en-US" sz="1200" dirty="0">
                <a:latin typeface="Meiryo" panose="020B0604030504040204" pitchFamily="34" charset="-128"/>
                <a:ea typeface="Meiryo" panose="020B0604030504040204" pitchFamily="34" charset="-128"/>
              </a:rPr>
              <a:t>化・業務効率化」をどのように進めていけばよいかについて解説します。</a:t>
            </a:r>
            <a:r>
              <a:rPr lang="en-US" altLang="ja-JP" sz="1200" dirty="0">
                <a:latin typeface="Meiryo" panose="020B0604030504040204" pitchFamily="34" charset="-128"/>
                <a:ea typeface="Meiryo" panose="020B0604030504040204" pitchFamily="34" charset="-128"/>
              </a:rPr>
              <a:t/>
            </a:r>
            <a:br>
              <a:rPr lang="en-US" altLang="ja-JP" sz="1200" dirty="0">
                <a:latin typeface="Meiryo" panose="020B0604030504040204" pitchFamily="34" charset="-128"/>
                <a:ea typeface="Meiryo" panose="020B0604030504040204" pitchFamily="34" charset="-128"/>
              </a:rPr>
            </a:br>
            <a:endParaRPr lang="en-US" altLang="ja-JP" sz="1200" dirty="0">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1593D78F-AEA3-CD4B-B101-7BB5413278B3}"/>
              </a:ext>
            </a:extLst>
          </p:cNvPr>
          <p:cNvSpPr txBox="1"/>
          <p:nvPr/>
        </p:nvSpPr>
        <p:spPr>
          <a:xfrm>
            <a:off x="665852" y="4487739"/>
            <a:ext cx="6236255" cy="1631216"/>
          </a:xfrm>
          <a:prstGeom prst="rect">
            <a:avLst/>
          </a:prstGeom>
          <a:noFill/>
        </p:spPr>
        <p:txBody>
          <a:bodyPr wrap="square" rtlCol="0">
            <a:spAutoFit/>
          </a:bodyPr>
          <a:lstStyle/>
          <a:p>
            <a:pPr>
              <a:lnSpc>
                <a:spcPts val="4000"/>
              </a:lnSpc>
            </a:pPr>
            <a:r>
              <a:rPr kumimoji="1" lang="ja-JP" altLang="en-US" sz="3600" b="1" dirty="0">
                <a:latin typeface="Meiryo" panose="020B0604030504040204" pitchFamily="34" charset="-128"/>
                <a:ea typeface="Meiryo" panose="020B0604030504040204" pitchFamily="34" charset="-128"/>
              </a:rPr>
              <a:t>２</a:t>
            </a:r>
            <a:r>
              <a:rPr kumimoji="1" lang="ja-JP" altLang="en-US" sz="2000" b="1" dirty="0">
                <a:latin typeface="Meiryo" panose="020B0604030504040204" pitchFamily="34" charset="-128"/>
                <a:ea typeface="Meiryo" panose="020B0604030504040204" pitchFamily="34" charset="-128"/>
              </a:rPr>
              <a:t>月</a:t>
            </a:r>
            <a:r>
              <a:rPr kumimoji="1" lang="ja-JP" altLang="en-US" sz="3600" b="1" dirty="0">
                <a:latin typeface="Meiryo" panose="020B0604030504040204" pitchFamily="34" charset="-128"/>
                <a:ea typeface="Meiryo" panose="020B0604030504040204" pitchFamily="34" charset="-128"/>
              </a:rPr>
              <a:t>８</a:t>
            </a:r>
            <a:r>
              <a:rPr kumimoji="1" lang="ja-JP" altLang="en-US" sz="2000" b="1" dirty="0">
                <a:latin typeface="Meiryo" panose="020B0604030504040204" pitchFamily="34" charset="-128"/>
                <a:ea typeface="Meiryo" panose="020B0604030504040204" pitchFamily="34" charset="-128"/>
              </a:rPr>
              <a:t>日（水）</a:t>
            </a:r>
            <a:r>
              <a:rPr kumimoji="1" lang="ja-JP" altLang="en-US" sz="3200" b="1" spc="-300" dirty="0">
                <a:latin typeface="Meiryo" panose="020B0604030504040204" pitchFamily="34" charset="-128"/>
                <a:ea typeface="Meiryo" panose="020B0604030504040204" pitchFamily="34" charset="-128"/>
              </a:rPr>
              <a:t>１４</a:t>
            </a:r>
            <a:r>
              <a:rPr kumimoji="1" lang="ja-JP" altLang="en-US" sz="2000" b="1" spc="-300" dirty="0">
                <a:latin typeface="Meiryo" panose="020B0604030504040204" pitchFamily="34" charset="-128"/>
                <a:ea typeface="Meiryo" panose="020B0604030504040204" pitchFamily="34" charset="-128"/>
              </a:rPr>
              <a:t>：００～</a:t>
            </a:r>
            <a:r>
              <a:rPr kumimoji="1" lang="ja-JP" altLang="en-US" sz="3200" b="1" spc="-300" dirty="0">
                <a:latin typeface="Meiryo" panose="020B0604030504040204" pitchFamily="34" charset="-128"/>
                <a:ea typeface="Meiryo" panose="020B0604030504040204" pitchFamily="34" charset="-128"/>
              </a:rPr>
              <a:t>１６</a:t>
            </a:r>
            <a:r>
              <a:rPr kumimoji="1" lang="ja-JP" altLang="en-US" sz="2000" b="1" spc="-300" dirty="0">
                <a:latin typeface="Meiryo" panose="020B0604030504040204" pitchFamily="34" charset="-128"/>
                <a:ea typeface="Meiryo" panose="020B0604030504040204" pitchFamily="34" charset="-128"/>
              </a:rPr>
              <a:t>：００</a:t>
            </a:r>
            <a:endParaRPr kumimoji="1" lang="en-US" altLang="ja-JP" sz="2000" b="1" spc="-300" dirty="0">
              <a:latin typeface="Meiryo" panose="020B0604030504040204" pitchFamily="34" charset="-128"/>
              <a:ea typeface="Meiryo" panose="020B0604030504040204" pitchFamily="34" charset="-128"/>
            </a:endParaRPr>
          </a:p>
          <a:p>
            <a:pPr>
              <a:lnSpc>
                <a:spcPts val="4000"/>
              </a:lnSpc>
            </a:pPr>
            <a:r>
              <a:rPr kumimoji="1" lang="ja-JP" altLang="en-US" sz="2000" b="1" dirty="0">
                <a:latin typeface="Meiryo" panose="020B0604030504040204" pitchFamily="34" charset="-128"/>
                <a:ea typeface="Meiryo" panose="020B0604030504040204" pitchFamily="34" charset="-128"/>
              </a:rPr>
              <a:t> </a:t>
            </a:r>
            <a:r>
              <a:rPr kumimoji="1" lang="ja-JP" altLang="en-US" sz="2800" b="1" dirty="0">
                <a:latin typeface="Meiryo" panose="020B0604030504040204" pitchFamily="34" charset="-128"/>
                <a:ea typeface="Meiryo" panose="020B0604030504040204" pitchFamily="34" charset="-128"/>
              </a:rPr>
              <a:t>オンライン</a:t>
            </a:r>
            <a:r>
              <a:rPr kumimoji="1" lang="ja-JP" altLang="en-US" sz="2000" b="1" dirty="0">
                <a:latin typeface="Meiryo" panose="020B0604030504040204" pitchFamily="34" charset="-128"/>
                <a:ea typeface="Meiryo" panose="020B0604030504040204" pitchFamily="34" charset="-128"/>
              </a:rPr>
              <a:t>開催（</a:t>
            </a:r>
            <a:r>
              <a:rPr kumimoji="1" lang="en-US" altLang="ja-JP" sz="2000" b="1" dirty="0">
                <a:latin typeface="Meiryo" panose="020B0604030504040204" pitchFamily="34" charset="-128"/>
                <a:ea typeface="Meiryo" panose="020B0604030504040204" pitchFamily="34" charset="-128"/>
              </a:rPr>
              <a:t>ZOOM</a:t>
            </a:r>
            <a:r>
              <a:rPr kumimoji="1" lang="ja-JP" altLang="en-US" sz="2000" b="1" dirty="0">
                <a:latin typeface="Meiryo" panose="020B0604030504040204" pitchFamily="34" charset="-128"/>
                <a:ea typeface="Meiryo" panose="020B0604030504040204" pitchFamily="34" charset="-128"/>
              </a:rPr>
              <a:t>）</a:t>
            </a:r>
            <a:endParaRPr kumimoji="1" lang="en-US" altLang="ja-JP" sz="2000" b="1" dirty="0">
              <a:latin typeface="Meiryo" panose="020B0604030504040204" pitchFamily="34" charset="-128"/>
              <a:ea typeface="Meiryo" panose="020B0604030504040204" pitchFamily="34" charset="-128"/>
            </a:endParaRPr>
          </a:p>
          <a:p>
            <a:pPr>
              <a:lnSpc>
                <a:spcPts val="4000"/>
              </a:lnSpc>
            </a:pPr>
            <a:r>
              <a:rPr kumimoji="1" lang="en-US" altLang="ja-JP" sz="2000" b="1" dirty="0">
                <a:latin typeface="Meiryo" panose="020B0604030504040204" pitchFamily="34" charset="-128"/>
                <a:ea typeface="Meiryo" panose="020B0604030504040204" pitchFamily="34" charset="-128"/>
              </a:rPr>
              <a:t> </a:t>
            </a:r>
            <a:r>
              <a:rPr kumimoji="1" lang="ja-JP" altLang="en-US" sz="2800" b="1" dirty="0">
                <a:latin typeface="Meiryo" panose="020B0604030504040204" pitchFamily="34" charset="-128"/>
                <a:ea typeface="Meiryo" panose="020B0604030504040204" pitchFamily="34" charset="-128"/>
              </a:rPr>
              <a:t>参加無料</a:t>
            </a:r>
            <a:endParaRPr kumimoji="1" lang="en-US" altLang="ja-JP" sz="2800" b="1" dirty="0">
              <a:latin typeface="Meiryo" panose="020B0604030504040204" pitchFamily="34" charset="-128"/>
              <a:ea typeface="Meiryo" panose="020B0604030504040204" pitchFamily="34" charset="-128"/>
            </a:endParaRPr>
          </a:p>
        </p:txBody>
      </p:sp>
      <p:sp>
        <p:nvSpPr>
          <p:cNvPr id="24" name="タイトル 1">
            <a:extLst>
              <a:ext uri="{FF2B5EF4-FFF2-40B4-BE49-F238E27FC236}">
                <a16:creationId xmlns:a16="http://schemas.microsoft.com/office/drawing/2014/main" id="{375CA83D-6AF1-2C43-BABE-7DFC72746DBC}"/>
              </a:ext>
            </a:extLst>
          </p:cNvPr>
          <p:cNvSpPr txBox="1">
            <a:spLocks/>
          </p:cNvSpPr>
          <p:nvPr/>
        </p:nvSpPr>
        <p:spPr>
          <a:xfrm>
            <a:off x="-40907" y="769399"/>
            <a:ext cx="7648575" cy="1273135"/>
          </a:xfrm>
          <a:prstGeom prst="rect">
            <a:avLst/>
          </a:prstGeom>
        </p:spPr>
        <p:txBody>
          <a:bodyPr vert="horz" lIns="91440" tIns="45720" rIns="91440" bIns="45720" rtlCol="0" anchor="t" anchorCtr="0">
            <a:noAutofit/>
          </a:bodyPr>
          <a:lstStyle>
            <a:lvl1pPr algn="ctr" defTabSz="1425550" rtl="0" eaLnBrk="1" latinLnBrk="0" hangingPunct="1">
              <a:lnSpc>
                <a:spcPct val="90000"/>
              </a:lnSpc>
              <a:spcBef>
                <a:spcPct val="0"/>
              </a:spcBef>
              <a:buNone/>
              <a:defRPr kumimoji="1" sz="9354" kern="1200">
                <a:solidFill>
                  <a:schemeClr val="tx1"/>
                </a:solidFill>
                <a:latin typeface="+mj-lt"/>
                <a:ea typeface="+mj-ea"/>
                <a:cs typeface="+mj-cs"/>
              </a:defRPr>
            </a:lvl1pPr>
          </a:lstStyle>
          <a:p>
            <a:pPr>
              <a:lnSpc>
                <a:spcPct val="100000"/>
              </a:lnSpc>
            </a:pPr>
            <a:r>
              <a:rPr lang="ja-JP" altLang="en-US" sz="3600" b="1" spc="-150" dirty="0">
                <a:latin typeface="Meiryo" panose="020B0604030504040204" pitchFamily="34" charset="-128"/>
                <a:ea typeface="Meiryo" panose="020B0604030504040204" pitchFamily="34" charset="-128"/>
              </a:rPr>
              <a:t>知識ゼロ</a:t>
            </a:r>
            <a:r>
              <a:rPr lang="ja-JP" altLang="en-US" sz="3600" b="1" spc="-150" dirty="0" smtClean="0">
                <a:latin typeface="Meiryo" panose="020B0604030504040204" pitchFamily="34" charset="-128"/>
                <a:ea typeface="Meiryo" panose="020B0604030504040204" pitchFamily="34" charset="-128"/>
              </a:rPr>
              <a:t>からノーコード活用！</a:t>
            </a:r>
            <a:endParaRPr lang="en-US" altLang="ja-JP" sz="3600" b="1" spc="-150" dirty="0">
              <a:latin typeface="Meiryo" panose="020B0604030504040204" pitchFamily="34" charset="-128"/>
              <a:ea typeface="Meiryo" panose="020B0604030504040204" pitchFamily="34" charset="-128"/>
            </a:endParaRPr>
          </a:p>
          <a:p>
            <a:pPr>
              <a:lnSpc>
                <a:spcPct val="100000"/>
              </a:lnSpc>
            </a:pPr>
            <a:r>
              <a:rPr lang="ja-JP" altLang="en-US" sz="3200" b="1" spc="-150" dirty="0">
                <a:latin typeface="Meiryo" panose="020B0604030504040204" pitchFamily="34" charset="-128"/>
                <a:ea typeface="Meiryo" panose="020B0604030504040204" pitchFamily="34" charset="-128"/>
              </a:rPr>
              <a:t>小規模</a:t>
            </a:r>
            <a:r>
              <a:rPr lang="ja-JP" altLang="en-US" sz="3200" b="1" spc="-150" dirty="0" smtClean="0">
                <a:latin typeface="Meiryo" panose="020B0604030504040204" pitchFamily="34" charset="-128"/>
                <a:ea typeface="Meiryo" panose="020B0604030504040204" pitchFamily="34" charset="-128"/>
              </a:rPr>
              <a:t>でも</a:t>
            </a:r>
            <a:r>
              <a:rPr lang="ja-JP" altLang="en-US" sz="3200" b="1" spc="-150" dirty="0" smtClean="0">
                <a:latin typeface="Meiryo" panose="020B0604030504040204" pitchFamily="34" charset="-128"/>
                <a:ea typeface="Meiryo" panose="020B0604030504040204" pitchFamily="34" charset="-128"/>
              </a:rPr>
              <a:t>低予算で</a:t>
            </a:r>
            <a:r>
              <a:rPr lang="ja-JP" altLang="en-US" sz="3200" b="1" spc="-150" dirty="0">
                <a:latin typeface="Meiryo" panose="020B0604030504040204" pitchFamily="34" charset="-128"/>
                <a:ea typeface="Meiryo" panose="020B0604030504040204" pitchFamily="34" charset="-128"/>
              </a:rPr>
              <a:t>できる！？</a:t>
            </a:r>
            <a:endParaRPr lang="en-US" altLang="ja-JP" sz="3600" b="1" spc="-150" dirty="0">
              <a:latin typeface="Meiryo" panose="020B0604030504040204" pitchFamily="34" charset="-128"/>
              <a:ea typeface="Meiryo" panose="020B0604030504040204" pitchFamily="34" charset="-128"/>
            </a:endParaRPr>
          </a:p>
          <a:p>
            <a:pPr>
              <a:lnSpc>
                <a:spcPct val="100000"/>
              </a:lnSpc>
            </a:pPr>
            <a:r>
              <a:rPr lang="ja-JP" altLang="en-US" sz="4400" b="1" spc="-150" dirty="0" smtClean="0">
                <a:latin typeface="Meiryo" panose="020B0604030504040204" pitchFamily="34" charset="-128"/>
                <a:ea typeface="Meiryo" panose="020B0604030504040204" pitchFamily="34" charset="-128"/>
              </a:rPr>
              <a:t>業務効率化の仕組みづくり</a:t>
            </a:r>
            <a:endParaRPr lang="ja-JP" altLang="en-US" sz="4400" b="1" spc="-150" dirty="0">
              <a:latin typeface="Meiryo" panose="020B0604030504040204" pitchFamily="34" charset="-128"/>
              <a:ea typeface="Meiryo" panose="020B0604030504040204" pitchFamily="34" charset="-128"/>
            </a:endParaRPr>
          </a:p>
        </p:txBody>
      </p:sp>
      <p:sp>
        <p:nvSpPr>
          <p:cNvPr id="26" name="字幕 2">
            <a:extLst>
              <a:ext uri="{FF2B5EF4-FFF2-40B4-BE49-F238E27FC236}">
                <a16:creationId xmlns:a16="http://schemas.microsoft.com/office/drawing/2014/main" id="{8B498120-A6A2-2244-90B7-F7F21418DF45}"/>
              </a:ext>
            </a:extLst>
          </p:cNvPr>
          <p:cNvSpPr txBox="1">
            <a:spLocks/>
          </p:cNvSpPr>
          <p:nvPr/>
        </p:nvSpPr>
        <p:spPr>
          <a:xfrm>
            <a:off x="1709051" y="7055048"/>
            <a:ext cx="2921902" cy="1213783"/>
          </a:xfrm>
        </p:spPr>
        <p:txBody>
          <a:bodyPr>
            <a:noAutofit/>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600"/>
              </a:spcBef>
            </a:pPr>
            <a:r>
              <a:rPr lang="ja-JP" altLang="en-US" sz="1100" dirty="0">
                <a:latin typeface="Meiryo" panose="020B0604030504040204" pitchFamily="34" charset="-128"/>
                <a:ea typeface="Meiryo" panose="020B0604030504040204" pitchFamily="34" charset="-128"/>
              </a:rPr>
              <a:t>大阪大学基礎工学部・生物工学修士。</a:t>
            </a:r>
            <a:r>
              <a:rPr lang="en-US" altLang="ja-JP" sz="1100" dirty="0">
                <a:latin typeface="Meiryo" panose="020B0604030504040204" pitchFamily="34" charset="-128"/>
                <a:ea typeface="Meiryo" panose="020B0604030504040204" pitchFamily="34" charset="-128"/>
              </a:rPr>
              <a:t>13</a:t>
            </a:r>
            <a:r>
              <a:rPr lang="ja-JP" altLang="en-US" sz="1100" dirty="0">
                <a:latin typeface="Meiryo" panose="020B0604030504040204" pitchFamily="34" charset="-128"/>
                <a:ea typeface="Meiryo" panose="020B0604030504040204" pitchFamily="34" charset="-128"/>
              </a:rPr>
              <a:t>年間、大手</a:t>
            </a:r>
            <a:r>
              <a:rPr lang="ja-JP" altLang="en-US" sz="1100">
                <a:latin typeface="Meiryo" panose="020B0604030504040204" pitchFamily="34" charset="-128"/>
                <a:ea typeface="Meiryo" panose="020B0604030504040204" pitchFamily="34" charset="-128"/>
              </a:rPr>
              <a:t>システムインテグレータ（㈱</a:t>
            </a:r>
            <a:r>
              <a:rPr lang="en-US" altLang="ja-JP" sz="1100" dirty="0">
                <a:latin typeface="Meiryo" panose="020B0604030504040204" pitchFamily="34" charset="-128"/>
                <a:ea typeface="Meiryo" panose="020B0604030504040204" pitchFamily="34" charset="-128"/>
              </a:rPr>
              <a:t>NTT</a:t>
            </a:r>
            <a:r>
              <a:rPr lang="ja-JP" altLang="en-US" sz="1100">
                <a:latin typeface="Meiryo" panose="020B0604030504040204" pitchFamily="34" charset="-128"/>
                <a:ea typeface="Meiryo" panose="020B0604030504040204" pitchFamily="34" charset="-128"/>
              </a:rPr>
              <a:t>データなど</a:t>
            </a:r>
            <a:r>
              <a:rPr lang="ja-JP" altLang="en-US" sz="1100" dirty="0">
                <a:latin typeface="Meiryo" panose="020B0604030504040204" pitchFamily="34" charset="-128"/>
                <a:ea typeface="Meiryo" panose="020B0604030504040204" pitchFamily="34" charset="-128"/>
              </a:rPr>
              <a:t>）で</a:t>
            </a:r>
            <a:r>
              <a:rPr lang="en-US" altLang="ja-JP" sz="1100" dirty="0">
                <a:latin typeface="Meiryo" panose="020B0604030504040204" pitchFamily="34" charset="-128"/>
                <a:ea typeface="Meiryo" panose="020B0604030504040204" pitchFamily="34" charset="-128"/>
              </a:rPr>
              <a:t>IT</a:t>
            </a:r>
            <a:r>
              <a:rPr lang="ja-JP" altLang="en-US" sz="1100" dirty="0">
                <a:latin typeface="Meiryo" panose="020B0604030504040204" pitchFamily="34" charset="-128"/>
                <a:ea typeface="Meiryo" panose="020B0604030504040204" pitchFamily="34" charset="-128"/>
              </a:rPr>
              <a:t>コンサルタントとして活躍後、</a:t>
            </a:r>
            <a:r>
              <a:rPr lang="en-US" altLang="ja-JP" sz="1100" dirty="0">
                <a:latin typeface="Meiryo" panose="020B0604030504040204" pitchFamily="34" charset="-128"/>
                <a:ea typeface="Meiryo" panose="020B0604030504040204" pitchFamily="34" charset="-128"/>
              </a:rPr>
              <a:t>2008</a:t>
            </a:r>
            <a:r>
              <a:rPr lang="ja-JP" altLang="en-US" sz="1100" dirty="0">
                <a:latin typeface="Meiryo" panose="020B0604030504040204" pitchFamily="34" charset="-128"/>
                <a:ea typeface="Meiryo" panose="020B0604030504040204" pitchFamily="34" charset="-128"/>
              </a:rPr>
              <a:t>年に中小企業診断士を取得。各種研修・セミナー講師や、起業への経営支援活動、</a:t>
            </a:r>
            <a:r>
              <a:rPr lang="en-US" altLang="ja-JP" sz="1100" dirty="0">
                <a:latin typeface="Meiryo" panose="020B0604030504040204" pitchFamily="34" charset="-128"/>
                <a:ea typeface="Meiryo" panose="020B0604030504040204" pitchFamily="34" charset="-128"/>
              </a:rPr>
              <a:t>IT</a:t>
            </a:r>
            <a:r>
              <a:rPr lang="ja-JP" altLang="en-US" sz="1100" dirty="0">
                <a:latin typeface="Meiryo" panose="020B0604030504040204" pitchFamily="34" charset="-128"/>
                <a:ea typeface="Meiryo" panose="020B0604030504040204" pitchFamily="34" charset="-128"/>
              </a:rPr>
              <a:t>コンサルティングを中心に活躍。お金をかけない</a:t>
            </a:r>
            <a:r>
              <a:rPr lang="en-US" altLang="ja-JP" sz="1100" dirty="0">
                <a:latin typeface="Meiryo" panose="020B0604030504040204" pitchFamily="34" charset="-128"/>
                <a:ea typeface="Meiryo" panose="020B0604030504040204" pitchFamily="34" charset="-128"/>
              </a:rPr>
              <a:t>IT</a:t>
            </a:r>
            <a:r>
              <a:rPr lang="ja-JP" altLang="en-US" sz="1100" dirty="0">
                <a:latin typeface="Meiryo" panose="020B0604030504040204" pitchFamily="34" charset="-128"/>
                <a:ea typeface="Meiryo" panose="020B0604030504040204" pitchFamily="34" charset="-128"/>
              </a:rPr>
              <a:t>販促の支援が得意分野。</a:t>
            </a:r>
            <a:endParaRPr lang="en-US" altLang="ja-JP" sz="1100" dirty="0">
              <a:latin typeface="Meiryo" panose="020B0604030504040204" pitchFamily="34" charset="-128"/>
              <a:ea typeface="Meiryo" panose="020B0604030504040204" pitchFamily="34" charset="-128"/>
            </a:endParaRPr>
          </a:p>
        </p:txBody>
      </p:sp>
      <p:sp>
        <p:nvSpPr>
          <p:cNvPr id="28" name="字幕 2">
            <a:extLst>
              <a:ext uri="{FF2B5EF4-FFF2-40B4-BE49-F238E27FC236}">
                <a16:creationId xmlns:a16="http://schemas.microsoft.com/office/drawing/2014/main" id="{8B498120-A6A2-2244-90B7-F7F21418DF45}"/>
              </a:ext>
            </a:extLst>
          </p:cNvPr>
          <p:cNvSpPr txBox="1">
            <a:spLocks/>
          </p:cNvSpPr>
          <p:nvPr/>
        </p:nvSpPr>
        <p:spPr>
          <a:xfrm>
            <a:off x="1709051" y="6217228"/>
            <a:ext cx="3086100" cy="423884"/>
          </a:xfrm>
        </p:spPr>
        <p:txBody>
          <a:bodyPr>
            <a:noAutofit/>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600"/>
              </a:spcBef>
            </a:pPr>
            <a:r>
              <a:rPr lang="ja-JP" altLang="en-US" sz="1200" dirty="0">
                <a:latin typeface="Meiryo" panose="020B0604030504040204" pitchFamily="34" charset="-128"/>
                <a:ea typeface="Meiryo" panose="020B0604030504040204" pitchFamily="34" charset="-128"/>
              </a:rPr>
              <a:t>中小企業診断士</a:t>
            </a:r>
            <a:endParaRPr lang="en-US" altLang="ja-JP" sz="1200" dirty="0">
              <a:latin typeface="Meiryo" panose="020B0604030504040204" pitchFamily="34" charset="-128"/>
              <a:ea typeface="Meiryo" panose="020B0604030504040204" pitchFamily="34" charset="-128"/>
            </a:endParaRPr>
          </a:p>
          <a:p>
            <a:pPr algn="l">
              <a:lnSpc>
                <a:spcPct val="100000"/>
              </a:lnSpc>
              <a:spcBef>
                <a:spcPts val="600"/>
              </a:spcBef>
            </a:pPr>
            <a:r>
              <a:rPr lang="ja-JP" altLang="en-US" sz="1200" dirty="0">
                <a:latin typeface="Meiryo" panose="020B0604030504040204" pitchFamily="34" charset="-128"/>
                <a:ea typeface="Meiryo" panose="020B0604030504040204" pitchFamily="34" charset="-128"/>
              </a:rPr>
              <a:t>株式会社にぎわい研究所　代表取締役</a:t>
            </a:r>
            <a:endParaRPr lang="en-US" altLang="ja-JP" sz="1200" dirty="0">
              <a:latin typeface="Meiryo" panose="020B0604030504040204" pitchFamily="34" charset="-128"/>
              <a:ea typeface="Meiryo" panose="020B0604030504040204" pitchFamily="34" charset="-128"/>
            </a:endParaRPr>
          </a:p>
          <a:p>
            <a:pPr algn="l">
              <a:lnSpc>
                <a:spcPct val="100000"/>
              </a:lnSpc>
              <a:spcBef>
                <a:spcPts val="600"/>
              </a:spcBef>
            </a:pPr>
            <a:r>
              <a:rPr lang="ja-JP" altLang="en-US" sz="1800" b="1" dirty="0">
                <a:latin typeface="Meiryo" panose="020B0604030504040204" pitchFamily="34" charset="-128"/>
                <a:ea typeface="Meiryo" panose="020B0604030504040204" pitchFamily="34" charset="-128"/>
              </a:rPr>
              <a:t>村上　知也 氏</a:t>
            </a:r>
            <a:endParaRPr lang="en-US" altLang="ja-JP" sz="1800" b="1" dirty="0">
              <a:latin typeface="Meiryo" panose="020B0604030504040204" pitchFamily="34" charset="-128"/>
              <a:ea typeface="Meiryo" panose="020B0604030504040204" pitchFamily="34" charset="-128"/>
            </a:endParaRPr>
          </a:p>
        </p:txBody>
      </p:sp>
      <p:sp>
        <p:nvSpPr>
          <p:cNvPr id="7" name="正方形/長方形 6"/>
          <p:cNvSpPr/>
          <p:nvPr/>
        </p:nvSpPr>
        <p:spPr>
          <a:xfrm>
            <a:off x="4731391" y="5809320"/>
            <a:ext cx="83036" cy="2243202"/>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字幕 2">
            <a:extLst>
              <a:ext uri="{FF2B5EF4-FFF2-40B4-BE49-F238E27FC236}">
                <a16:creationId xmlns:a16="http://schemas.microsoft.com/office/drawing/2014/main" id="{8B498120-A6A2-2244-90B7-F7F21418DF45}"/>
              </a:ext>
            </a:extLst>
          </p:cNvPr>
          <p:cNvSpPr txBox="1">
            <a:spLocks/>
          </p:cNvSpPr>
          <p:nvPr/>
        </p:nvSpPr>
        <p:spPr>
          <a:xfrm>
            <a:off x="4814426" y="5809320"/>
            <a:ext cx="2745249" cy="2092804"/>
          </a:xfrm>
        </p:spPr>
        <p:txBody>
          <a:bodyPr>
            <a:noAutofit/>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marL="228600" indent="-228600" algn="l">
              <a:buFont typeface="+mj-lt"/>
              <a:buAutoNum type="arabicPeriod"/>
            </a:pPr>
            <a:r>
              <a:rPr lang="ja-JP" altLang="en-US" sz="1200" b="1">
                <a:latin typeface="Meiryo" panose="020B0604030504040204" pitchFamily="34" charset="-128"/>
                <a:ea typeface="Meiryo" panose="020B0604030504040204" pitchFamily="34" charset="-128"/>
              </a:rPr>
              <a:t>デジタルを活用するとは</a:t>
            </a:r>
          </a:p>
          <a:p>
            <a:pPr marL="228600" indent="-228600" algn="l">
              <a:buFont typeface="+mj-lt"/>
              <a:buAutoNum type="arabicPeriod"/>
            </a:pPr>
            <a:r>
              <a:rPr lang="ja-JP" altLang="en-US" sz="1200" b="1">
                <a:latin typeface="Meiryo" panose="020B0604030504040204" pitchFamily="34" charset="-128"/>
                <a:ea typeface="Meiryo" panose="020B0604030504040204" pitchFamily="34" charset="-128"/>
              </a:rPr>
              <a:t>ちょっとしたデジタル活用</a:t>
            </a:r>
            <a:r>
              <a:rPr lang="en-US" altLang="ja-JP" sz="1200" b="1" dirty="0">
                <a:latin typeface="Meiryo" panose="020B0604030504040204" pitchFamily="34" charset="-128"/>
                <a:ea typeface="Meiryo" panose="020B0604030504040204" pitchFamily="34" charset="-128"/>
              </a:rPr>
              <a:t/>
            </a:r>
            <a:br>
              <a:rPr lang="en-US" altLang="ja-JP" sz="1200" b="1" dirty="0">
                <a:latin typeface="Meiryo" panose="020B0604030504040204" pitchFamily="34" charset="-128"/>
                <a:ea typeface="Meiryo" panose="020B0604030504040204" pitchFamily="34" charset="-128"/>
              </a:rPr>
            </a:br>
            <a:r>
              <a:rPr lang="en-US" altLang="ja-JP" sz="1200" b="1" dirty="0">
                <a:latin typeface="Meiryo" panose="020B0604030504040204" pitchFamily="34" charset="-128"/>
                <a:ea typeface="Meiryo" panose="020B0604030504040204" pitchFamily="34" charset="-128"/>
              </a:rPr>
              <a:t>〜</a:t>
            </a:r>
            <a:r>
              <a:rPr lang="ja-JP" altLang="en-US" sz="1200" b="1">
                <a:latin typeface="Meiryo" panose="020B0604030504040204" pitchFamily="34" charset="-128"/>
                <a:ea typeface="Meiryo" panose="020B0604030504040204" pitchFamily="34" charset="-128"/>
              </a:rPr>
              <a:t>お金周りから整える</a:t>
            </a:r>
            <a:r>
              <a:rPr lang="en-US" altLang="ja-JP" sz="1200" b="1" dirty="0">
                <a:latin typeface="Meiryo" panose="020B0604030504040204" pitchFamily="34" charset="-128"/>
                <a:ea typeface="Meiryo" panose="020B0604030504040204" pitchFamily="34" charset="-128"/>
              </a:rPr>
              <a:t/>
            </a:r>
            <a:br>
              <a:rPr lang="en-US" altLang="ja-JP" sz="1200" b="1" dirty="0">
                <a:latin typeface="Meiryo" panose="020B0604030504040204" pitchFamily="34" charset="-128"/>
                <a:ea typeface="Meiryo" panose="020B0604030504040204" pitchFamily="34" charset="-128"/>
              </a:rPr>
            </a:br>
            <a:r>
              <a:rPr lang="en-US" altLang="ja-JP" sz="1200" b="1" dirty="0">
                <a:latin typeface="Meiryo" panose="020B0604030504040204" pitchFamily="34" charset="-128"/>
                <a:ea typeface="Meiryo" panose="020B0604030504040204" pitchFamily="34" charset="-128"/>
              </a:rPr>
              <a:t>〜</a:t>
            </a:r>
            <a:r>
              <a:rPr lang="ja-JP" altLang="en-US" sz="1200" b="1">
                <a:latin typeface="Meiryo" panose="020B0604030504040204" pitchFamily="34" charset="-128"/>
                <a:ea typeface="Meiryo" panose="020B0604030504040204" pitchFamily="34" charset="-128"/>
              </a:rPr>
              <a:t>売上アップにつながるデジタル</a:t>
            </a:r>
          </a:p>
          <a:p>
            <a:pPr marL="228600" indent="-228600" algn="l">
              <a:buFont typeface="+mj-lt"/>
              <a:buAutoNum type="arabicPeriod"/>
            </a:pPr>
            <a:r>
              <a:rPr lang="ja-JP" altLang="en-US" sz="1200" b="1">
                <a:latin typeface="Meiryo" panose="020B0604030504040204" pitchFamily="34" charset="-128"/>
                <a:ea typeface="Meiryo" panose="020B0604030504040204" pitchFamily="34" charset="-128"/>
              </a:rPr>
              <a:t>本格的にデジタル活用</a:t>
            </a:r>
            <a:r>
              <a:rPr lang="en-US" altLang="ja-JP" sz="1200" b="1" dirty="0">
                <a:latin typeface="Meiryo" panose="020B0604030504040204" pitchFamily="34" charset="-128"/>
                <a:ea typeface="Meiryo" panose="020B0604030504040204" pitchFamily="34" charset="-128"/>
              </a:rPr>
              <a:t/>
            </a:r>
            <a:br>
              <a:rPr lang="en-US" altLang="ja-JP" sz="1200" b="1" dirty="0">
                <a:latin typeface="Meiryo" panose="020B0604030504040204" pitchFamily="34" charset="-128"/>
                <a:ea typeface="Meiryo" panose="020B0604030504040204" pitchFamily="34" charset="-128"/>
              </a:rPr>
            </a:br>
            <a:r>
              <a:rPr lang="en-US" altLang="ja-JP" sz="1200" b="1" dirty="0">
                <a:latin typeface="Meiryo" panose="020B0604030504040204" pitchFamily="34" charset="-128"/>
                <a:ea typeface="Meiryo" panose="020B0604030504040204" pitchFamily="34" charset="-128"/>
              </a:rPr>
              <a:t>〜</a:t>
            </a:r>
            <a:r>
              <a:rPr lang="ja-JP" altLang="en-US" sz="1200" b="1">
                <a:latin typeface="Meiryo" panose="020B0604030504040204" pitchFamily="34" charset="-128"/>
                <a:ea typeface="Meiryo" panose="020B0604030504040204" pitchFamily="34" charset="-128"/>
              </a:rPr>
              <a:t>クラウドを活用して効率化</a:t>
            </a:r>
          </a:p>
          <a:p>
            <a:pPr marL="228600" indent="-228600" algn="l">
              <a:buFont typeface="+mj-lt"/>
              <a:buAutoNum type="arabicPeriod"/>
            </a:pPr>
            <a:r>
              <a:rPr lang="en-US" altLang="ja-JP" sz="1200" b="1" dirty="0">
                <a:latin typeface="Meiryo" panose="020B0604030504040204" pitchFamily="34" charset="-128"/>
                <a:ea typeface="Meiryo" panose="020B0604030504040204" pitchFamily="34" charset="-128"/>
              </a:rPr>
              <a:t>DX</a:t>
            </a:r>
            <a:r>
              <a:rPr lang="ja-JP" altLang="en-US" sz="1200" b="1">
                <a:latin typeface="Meiryo" panose="020B0604030504040204" pitchFamily="34" charset="-128"/>
                <a:ea typeface="Meiryo" panose="020B0604030504040204" pitchFamily="34" charset="-128"/>
              </a:rPr>
              <a:t>の実現</a:t>
            </a:r>
            <a:r>
              <a:rPr lang="en-US" altLang="ja-JP" sz="1200" b="1" dirty="0">
                <a:latin typeface="Meiryo" panose="020B0604030504040204" pitchFamily="34" charset="-128"/>
                <a:ea typeface="Meiryo" panose="020B0604030504040204" pitchFamily="34" charset="-128"/>
              </a:rPr>
              <a:t/>
            </a:r>
            <a:br>
              <a:rPr lang="en-US" altLang="ja-JP" sz="1200" b="1" dirty="0">
                <a:latin typeface="Meiryo" panose="020B0604030504040204" pitchFamily="34" charset="-128"/>
                <a:ea typeface="Meiryo" panose="020B0604030504040204" pitchFamily="34" charset="-128"/>
              </a:rPr>
            </a:br>
            <a:r>
              <a:rPr lang="en-US" altLang="ja-JP" sz="1200" b="1" dirty="0">
                <a:latin typeface="Meiryo" panose="020B0604030504040204" pitchFamily="34" charset="-128"/>
                <a:ea typeface="Meiryo" panose="020B0604030504040204" pitchFamily="34" charset="-128"/>
              </a:rPr>
              <a:t>①</a:t>
            </a:r>
            <a:r>
              <a:rPr lang="ja-JP" altLang="en-US" sz="1200" b="1">
                <a:latin typeface="Meiryo" panose="020B0604030504040204" pitchFamily="34" charset="-128"/>
                <a:ea typeface="Meiryo" panose="020B0604030504040204" pitchFamily="34" charset="-128"/>
              </a:rPr>
              <a:t>ノーコードで自社で実現</a:t>
            </a:r>
            <a:r>
              <a:rPr lang="en-US" altLang="ja-JP" sz="1200" b="1" dirty="0">
                <a:latin typeface="Meiryo" panose="020B0604030504040204" pitchFamily="34" charset="-128"/>
                <a:ea typeface="Meiryo" panose="020B0604030504040204" pitchFamily="34" charset="-128"/>
              </a:rPr>
              <a:t/>
            </a:r>
            <a:br>
              <a:rPr lang="en-US" altLang="ja-JP" sz="1200" b="1" dirty="0">
                <a:latin typeface="Meiryo" panose="020B0604030504040204" pitchFamily="34" charset="-128"/>
                <a:ea typeface="Meiryo" panose="020B0604030504040204" pitchFamily="34" charset="-128"/>
              </a:rPr>
            </a:br>
            <a:r>
              <a:rPr lang="ja-JP" altLang="en-US" sz="1200" b="1">
                <a:latin typeface="Meiryo" panose="020B0604030504040204" pitchFamily="34" charset="-128"/>
                <a:ea typeface="Meiryo" panose="020B0604030504040204" pitchFamily="34" charset="-128"/>
              </a:rPr>
              <a:t>②取引先も巻き込んで</a:t>
            </a:r>
            <a:r>
              <a:rPr lang="en-US" altLang="ja-JP" sz="1200" b="1" dirty="0">
                <a:latin typeface="Meiryo" panose="020B0604030504040204" pitchFamily="34" charset="-128"/>
                <a:ea typeface="Meiryo" panose="020B0604030504040204" pitchFamily="34" charset="-128"/>
              </a:rPr>
              <a:t>DX</a:t>
            </a:r>
          </a:p>
        </p:txBody>
      </p:sp>
      <p:cxnSp>
        <p:nvCxnSpPr>
          <p:cNvPr id="31" name="直線コネクタ 30"/>
          <p:cNvCxnSpPr/>
          <p:nvPr/>
        </p:nvCxnSpPr>
        <p:spPr>
          <a:xfrm>
            <a:off x="71859" y="2778998"/>
            <a:ext cx="7408997"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60482" y="4509780"/>
            <a:ext cx="233801" cy="1518343"/>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字幕 2">
            <a:extLst>
              <a:ext uri="{FF2B5EF4-FFF2-40B4-BE49-F238E27FC236}">
                <a16:creationId xmlns:a16="http://schemas.microsoft.com/office/drawing/2014/main" id="{49665806-C7F5-D749-9965-B1923FAFBE4B}"/>
              </a:ext>
            </a:extLst>
          </p:cNvPr>
          <p:cNvSpPr txBox="1">
            <a:spLocks/>
          </p:cNvSpPr>
          <p:nvPr/>
        </p:nvSpPr>
        <p:spPr>
          <a:xfrm>
            <a:off x="109959" y="10016620"/>
            <a:ext cx="7248784" cy="316608"/>
          </a:xfrm>
          <a:prstGeom prst="rect">
            <a:avLst/>
          </a:prstGeom>
        </p:spPr>
        <p:txBody>
          <a:bodyPr vert="horz" lIns="91440" tIns="45720" rIns="91440" bIns="45720" rtlCol="0">
            <a:noAutofit/>
          </a:bodyPr>
          <a:lstStyle>
            <a:lvl1pPr marL="0" indent="0" algn="ctr" defTabSz="755934" rtl="0" eaLnBrk="1" latinLnBrk="0" hangingPunct="1">
              <a:lnSpc>
                <a:spcPct val="90000"/>
              </a:lnSpc>
              <a:spcBef>
                <a:spcPts val="827"/>
              </a:spcBef>
              <a:buFont typeface="Arial" panose="020B0604020202020204" pitchFamily="34" charset="0"/>
              <a:buNone/>
              <a:defRPr kumimoji="1"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kumimoji="1"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kumimoji="1"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9pPr>
          </a:lstStyle>
          <a:p>
            <a:pPr>
              <a:lnSpc>
                <a:spcPct val="100000"/>
              </a:lnSpc>
              <a:spcBef>
                <a:spcPts val="1000"/>
              </a:spcBef>
            </a:pPr>
            <a:r>
              <a:rPr lang="en-US" altLang="ja-JP" sz="1200" b="1" dirty="0">
                <a:latin typeface="Meiryo" panose="020B0604030504040204" pitchFamily="34" charset="-128"/>
                <a:ea typeface="Meiryo" panose="020B0604030504040204" pitchFamily="34" charset="-128"/>
              </a:rPr>
              <a:t>〈</a:t>
            </a:r>
            <a:r>
              <a:rPr lang="ja-JP" altLang="en-US" sz="1200" b="1" dirty="0">
                <a:latin typeface="Meiryo" panose="020B0604030504040204" pitchFamily="34" charset="-128"/>
                <a:ea typeface="Meiryo" panose="020B0604030504040204" pitchFamily="34" charset="-128"/>
              </a:rPr>
              <a:t>お問い合わせ</a:t>
            </a:r>
            <a:r>
              <a:rPr lang="en-US" altLang="ja-JP" sz="1200" b="1" dirty="0">
                <a:latin typeface="Meiryo" panose="020B0604030504040204" pitchFamily="34" charset="-128"/>
                <a:ea typeface="Meiryo" panose="020B0604030504040204" pitchFamily="34" charset="-128"/>
              </a:rPr>
              <a:t>〉</a:t>
            </a:r>
            <a:r>
              <a:rPr lang="ja-JP" altLang="en-US" sz="1200" dirty="0">
                <a:latin typeface="Meiryo" panose="020B0604030504040204" pitchFamily="34" charset="-128"/>
                <a:ea typeface="Meiryo" panose="020B0604030504040204" pitchFamily="34" charset="-128"/>
              </a:rPr>
              <a:t>東京商工会議所 練馬支部　</a:t>
            </a:r>
            <a:r>
              <a:rPr lang="en" altLang="ja-JP" sz="1200" dirty="0">
                <a:latin typeface="Meiryo" panose="020B0604030504040204" pitchFamily="34" charset="-128"/>
                <a:ea typeface="Meiryo" panose="020B0604030504040204" pitchFamily="34" charset="-128"/>
              </a:rPr>
              <a:t>TEL:03-3994-6521  E-mail:</a:t>
            </a:r>
            <a:r>
              <a:rPr lang="en-US" altLang="ja-JP" sz="1200" dirty="0" err="1">
                <a:latin typeface="Meiryo" panose="020B0604030504040204" pitchFamily="34" charset="-128"/>
                <a:ea typeface="Meiryo" panose="020B0604030504040204" pitchFamily="34" charset="-128"/>
              </a:rPr>
              <a:t>nerima</a:t>
            </a:r>
            <a:r>
              <a:rPr lang="en" altLang="ja-JP" sz="1200" dirty="0">
                <a:latin typeface="Meiryo" panose="020B0604030504040204" pitchFamily="34" charset="-128"/>
                <a:ea typeface="Meiryo" panose="020B0604030504040204" pitchFamily="34" charset="-128"/>
              </a:rPr>
              <a:t>@tokyo-cci.or.jp</a:t>
            </a:r>
            <a:endParaRPr lang="ja-JP" altLang="en-US" sz="1200" dirty="0">
              <a:latin typeface="Meiryo" panose="020B0604030504040204" pitchFamily="34" charset="-128"/>
              <a:ea typeface="Meiryo" panose="020B0604030504040204" pitchFamily="34" charset="-128"/>
            </a:endParaRPr>
          </a:p>
        </p:txBody>
      </p:sp>
      <p:sp>
        <p:nvSpPr>
          <p:cNvPr id="38" name="テキスト ボックス 37">
            <a:extLst>
              <a:ext uri="{FF2B5EF4-FFF2-40B4-BE49-F238E27FC236}">
                <a16:creationId xmlns:a16="http://schemas.microsoft.com/office/drawing/2014/main" id="{1593D78F-AEA3-CD4B-B101-7BB5413278B3}"/>
              </a:ext>
            </a:extLst>
          </p:cNvPr>
          <p:cNvSpPr txBox="1"/>
          <p:nvPr/>
        </p:nvSpPr>
        <p:spPr>
          <a:xfrm>
            <a:off x="109958" y="8743696"/>
            <a:ext cx="4708784" cy="723275"/>
          </a:xfrm>
          <a:prstGeom prst="rect">
            <a:avLst/>
          </a:prstGeom>
          <a:noFill/>
        </p:spPr>
        <p:txBody>
          <a:bodyPr wrap="square" rtlCol="0">
            <a:spAutoFit/>
          </a:bodyPr>
          <a:lstStyle/>
          <a:p>
            <a:r>
              <a:rPr kumimoji="1" lang="ja-JP" altLang="en-US" sz="2000" b="1" dirty="0">
                <a:latin typeface="Meiryo" panose="020B0604030504040204" pitchFamily="34" charset="-128"/>
                <a:ea typeface="Meiryo" panose="020B0604030504040204" pitchFamily="34" charset="-128"/>
              </a:rPr>
              <a:t>お申し込みは東商ホームページから</a:t>
            </a:r>
            <a:endParaRPr kumimoji="1" lang="en-US" altLang="ja-JP" sz="2000" b="1" dirty="0">
              <a:latin typeface="Meiryo" panose="020B0604030504040204" pitchFamily="34" charset="-128"/>
              <a:ea typeface="Meiryo" panose="020B0604030504040204" pitchFamily="34" charset="-128"/>
            </a:endParaRPr>
          </a:p>
          <a:p>
            <a:r>
              <a:rPr kumimoji="1" lang="en-US" altLang="ja-JP" sz="1050" dirty="0">
                <a:latin typeface="Meiryo" panose="020B0604030504040204" pitchFamily="34" charset="-128"/>
                <a:ea typeface="Meiryo" panose="020B0604030504040204" pitchFamily="34" charset="-128"/>
              </a:rPr>
              <a:t>※</a:t>
            </a:r>
            <a:r>
              <a:rPr kumimoji="1" lang="ja-JP" altLang="en-US" sz="1050" dirty="0">
                <a:latin typeface="Meiryo" panose="020B0604030504040204" pitchFamily="34" charset="-128"/>
                <a:ea typeface="Meiryo" panose="020B0604030504040204" pitchFamily="34" charset="-128"/>
              </a:rPr>
              <a:t>東商マイページへの登録が必要です</a:t>
            </a:r>
            <a:endParaRPr kumimoji="1" lang="en-US" altLang="ja-JP" sz="1050" dirty="0">
              <a:latin typeface="Meiryo" panose="020B0604030504040204" pitchFamily="34" charset="-128"/>
              <a:ea typeface="Meiryo" panose="020B0604030504040204" pitchFamily="34" charset="-128"/>
            </a:endParaRPr>
          </a:p>
          <a:p>
            <a:r>
              <a:rPr kumimoji="1" lang="en-US" altLang="ja-JP" sz="1050" dirty="0">
                <a:latin typeface="Meiryo" panose="020B0604030504040204" pitchFamily="34" charset="-128"/>
                <a:ea typeface="Meiryo" panose="020B0604030504040204" pitchFamily="34" charset="-128"/>
              </a:rPr>
              <a:t>※</a:t>
            </a:r>
            <a:r>
              <a:rPr kumimoji="1" lang="ja-JP" altLang="en-US" sz="1050" dirty="0">
                <a:latin typeface="Meiryo" panose="020B0604030504040204" pitchFamily="34" charset="-128"/>
                <a:ea typeface="Meiryo" panose="020B0604030504040204" pitchFamily="34" charset="-128"/>
              </a:rPr>
              <a:t>注意事項をご確認の上お申し込みください</a:t>
            </a:r>
            <a:endParaRPr kumimoji="1" lang="en-US" altLang="ja-JP" sz="1050" dirty="0">
              <a:latin typeface="Meiryo" panose="020B0604030504040204" pitchFamily="34" charset="-128"/>
              <a:ea typeface="Meiryo" panose="020B0604030504040204" pitchFamily="34" charset="-128"/>
            </a:endParaRPr>
          </a:p>
        </p:txBody>
      </p:sp>
      <p:cxnSp>
        <p:nvCxnSpPr>
          <p:cNvPr id="39" name="直線コネクタ 38"/>
          <p:cNvCxnSpPr/>
          <p:nvPr/>
        </p:nvCxnSpPr>
        <p:spPr>
          <a:xfrm>
            <a:off x="78883" y="8488558"/>
            <a:ext cx="740899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1" name="字幕 2">
            <a:extLst>
              <a:ext uri="{FF2B5EF4-FFF2-40B4-BE49-F238E27FC236}">
                <a16:creationId xmlns:a16="http://schemas.microsoft.com/office/drawing/2014/main" id="{8B498120-A6A2-2244-90B7-F7F21418DF45}"/>
              </a:ext>
            </a:extLst>
          </p:cNvPr>
          <p:cNvSpPr txBox="1">
            <a:spLocks/>
          </p:cNvSpPr>
          <p:nvPr/>
        </p:nvSpPr>
        <p:spPr>
          <a:xfrm>
            <a:off x="4818742" y="8597929"/>
            <a:ext cx="2662113" cy="1394291"/>
          </a:xfrm>
        </p:spPr>
        <p:txBody>
          <a:bodyPr>
            <a:noAutofit/>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marL="171450" indent="-171450" algn="l">
              <a:lnSpc>
                <a:spcPct val="100000"/>
              </a:lnSpc>
              <a:spcBef>
                <a:spcPts val="600"/>
              </a:spcBef>
              <a:buFont typeface="Arial" panose="020B0604020202020204" pitchFamily="34" charset="0"/>
              <a:buChar char="•"/>
            </a:pPr>
            <a:r>
              <a:rPr lang="ja-JP" altLang="en-US" sz="1000" dirty="0">
                <a:latin typeface="Meiryo" panose="020B0604030504040204" pitchFamily="34" charset="-128"/>
                <a:ea typeface="Meiryo" panose="020B0604030504040204" pitchFamily="34" charset="-128"/>
              </a:rPr>
              <a:t>本セミナーは、</a:t>
            </a:r>
            <a:r>
              <a:rPr lang="en-US" altLang="ja-JP" sz="1000" dirty="0">
                <a:latin typeface="Meiryo" panose="020B0604030504040204" pitchFamily="34" charset="-128"/>
                <a:ea typeface="Meiryo" panose="020B0604030504040204" pitchFamily="34" charset="-128"/>
              </a:rPr>
              <a:t>Zoom</a:t>
            </a:r>
            <a:r>
              <a:rPr lang="ja-JP" altLang="en-US" sz="1000" dirty="0">
                <a:latin typeface="Meiryo" panose="020B0604030504040204" pitchFamily="34" charset="-128"/>
                <a:ea typeface="Meiryo" panose="020B0604030504040204" pitchFamily="34" charset="-128"/>
              </a:rPr>
              <a:t>によるオンラインセミナーです。受講に必要な機器は各自ご用意ください</a:t>
            </a:r>
          </a:p>
          <a:p>
            <a:pPr marL="171450" indent="-171450" algn="l">
              <a:lnSpc>
                <a:spcPct val="100000"/>
              </a:lnSpc>
              <a:spcBef>
                <a:spcPts val="600"/>
              </a:spcBef>
              <a:buFont typeface="Arial" panose="020B0604020202020204" pitchFamily="34" charset="0"/>
              <a:buChar char="•"/>
            </a:pPr>
            <a:r>
              <a:rPr lang="ja-JP" altLang="en-US" sz="1000" dirty="0">
                <a:latin typeface="Meiryo" panose="020B0604030504040204" pitchFamily="34" charset="-128"/>
                <a:ea typeface="Meiryo" panose="020B0604030504040204" pitchFamily="34" charset="-128"/>
              </a:rPr>
              <a:t>データ通信料は、受講者様のご負担となります</a:t>
            </a:r>
            <a:endParaRPr lang="en-US" altLang="ja-JP" sz="1000" dirty="0">
              <a:latin typeface="Meiryo" panose="020B0604030504040204" pitchFamily="34" charset="-128"/>
              <a:ea typeface="Meiryo" panose="020B0604030504040204" pitchFamily="34" charset="-128"/>
            </a:endParaRPr>
          </a:p>
          <a:p>
            <a:pPr marL="171450" indent="-171450" algn="l">
              <a:lnSpc>
                <a:spcPct val="100000"/>
              </a:lnSpc>
              <a:spcBef>
                <a:spcPts val="600"/>
              </a:spcBef>
              <a:buFont typeface="Arial" panose="020B0604020202020204" pitchFamily="34" charset="0"/>
              <a:buChar char="•"/>
            </a:pPr>
            <a:r>
              <a:rPr lang="ja-JP" altLang="en-US" sz="1000" dirty="0">
                <a:latin typeface="Meiryo" panose="020B0604030504040204" pitchFamily="34" charset="-128"/>
                <a:ea typeface="Meiryo" panose="020B0604030504040204" pitchFamily="34" charset="-128"/>
              </a:rPr>
              <a:t>受講者様の視聴環境等による聴講の可否については、一切の責任を負いかねます</a:t>
            </a:r>
          </a:p>
        </p:txBody>
      </p:sp>
      <p:sp>
        <p:nvSpPr>
          <p:cNvPr id="42" name="角丸四角形 41"/>
          <p:cNvSpPr/>
          <p:nvPr/>
        </p:nvSpPr>
        <p:spPr>
          <a:xfrm>
            <a:off x="1434252" y="9578519"/>
            <a:ext cx="1908272" cy="331388"/>
          </a:xfrm>
          <a:prstGeom prst="roundRect">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a:t>
            </a:r>
          </a:p>
        </p:txBody>
      </p:sp>
      <p:sp>
        <p:nvSpPr>
          <p:cNvPr id="8" name="正方形/長方形 7"/>
          <p:cNvSpPr/>
          <p:nvPr/>
        </p:nvSpPr>
        <p:spPr>
          <a:xfrm>
            <a:off x="158597" y="10238225"/>
            <a:ext cx="7201867" cy="348813"/>
          </a:xfrm>
          <a:prstGeom prst="rect">
            <a:avLst/>
          </a:prstGeom>
        </p:spPr>
        <p:txBody>
          <a:bodyPr wrap="square">
            <a:spAutoFit/>
          </a:bodyPr>
          <a:lstStyle/>
          <a:p>
            <a:pPr algn="just">
              <a:lnSpc>
                <a:spcPts val="1000"/>
              </a:lnSpc>
              <a:spcAft>
                <a:spcPts val="0"/>
              </a:spcAft>
            </a:pPr>
            <a:r>
              <a:rPr lang="en-US" altLang="ja-JP" sz="900" kern="100" dirty="0">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900" kern="100" dirty="0">
                <a:latin typeface="Century" panose="02040604050505020304" pitchFamily="18" charset="0"/>
                <a:ea typeface="ＭＳ Ｐゴシック" panose="020B0600070205080204" pitchFamily="50" charset="-128"/>
                <a:cs typeface="Times New Roman" panose="02020603050405020304" pitchFamily="18" charset="0"/>
              </a:rPr>
              <a:t>ご記入いただきました情報は、当該セミナーに関する連絡・記録のために使用いたします。また、東京商工会議所からの各種情報提供のために使用する場合がございます。今後、情報提供を希望しないときは、東京商工会議所練馬支部にご連絡（電話・</a:t>
            </a:r>
            <a:r>
              <a:rPr lang="en-US" altLang="ja-JP" sz="900" kern="100" dirty="0">
                <a:latin typeface="Century" panose="02040604050505020304" pitchFamily="18" charset="0"/>
                <a:ea typeface="ＭＳ Ｐゴシック" panose="020B0600070205080204" pitchFamily="50" charset="-128"/>
                <a:cs typeface="Times New Roman" panose="02020603050405020304" pitchFamily="18" charset="0"/>
              </a:rPr>
              <a:t>FAX</a:t>
            </a:r>
            <a:r>
              <a:rPr lang="ja-JP" altLang="en-US" sz="900" kern="100" dirty="0">
                <a:latin typeface="Century" panose="02040604050505020304" pitchFamily="18" charset="0"/>
                <a:ea typeface="ＭＳ Ｐゴシック" panose="020B0600070205080204" pitchFamily="50" charset="-128"/>
                <a:cs typeface="Times New Roman" panose="02020603050405020304" pitchFamily="18" charset="0"/>
              </a:rPr>
              <a:t>・メール）をお願いいたします。</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1593D78F-AEA3-CD4B-B101-7BB5413278B3}"/>
              </a:ext>
            </a:extLst>
          </p:cNvPr>
          <p:cNvSpPr txBox="1"/>
          <p:nvPr/>
        </p:nvSpPr>
        <p:spPr>
          <a:xfrm>
            <a:off x="158597" y="9606293"/>
            <a:ext cx="1574953" cy="307777"/>
          </a:xfrm>
          <a:prstGeom prst="rect">
            <a:avLst/>
          </a:prstGeom>
          <a:noFill/>
        </p:spPr>
        <p:txBody>
          <a:bodyPr wrap="square" rtlCol="0">
            <a:spAutoFit/>
          </a:bodyPr>
          <a:lstStyle/>
          <a:p>
            <a:r>
              <a:rPr kumimoji="1" lang="ja-JP" altLang="en-US" sz="1400" dirty="0">
                <a:latin typeface="Meiryo" panose="020B0604030504040204" pitchFamily="34" charset="-128"/>
                <a:ea typeface="Meiryo" panose="020B0604030504040204" pitchFamily="34" charset="-128"/>
              </a:rPr>
              <a:t>イベント番号</a:t>
            </a:r>
            <a:endParaRPr kumimoji="1" lang="en-US" altLang="ja-JP" sz="1400" dirty="0">
              <a:latin typeface="Meiryo" panose="020B0604030504040204" pitchFamily="34" charset="-128"/>
              <a:ea typeface="Meiryo" panose="020B0604030504040204" pitchFamily="34" charset="-128"/>
            </a:endParaRPr>
          </a:p>
        </p:txBody>
      </p:sp>
      <p:sp>
        <p:nvSpPr>
          <p:cNvPr id="32" name="テキスト ボックス 31">
            <a:extLst>
              <a:ext uri="{FF2B5EF4-FFF2-40B4-BE49-F238E27FC236}">
                <a16:creationId xmlns:a16="http://schemas.microsoft.com/office/drawing/2014/main" id="{1593D78F-AEA3-CD4B-B101-7BB5413278B3}"/>
              </a:ext>
            </a:extLst>
          </p:cNvPr>
          <p:cNvSpPr txBox="1"/>
          <p:nvPr/>
        </p:nvSpPr>
        <p:spPr>
          <a:xfrm>
            <a:off x="3725319" y="9801521"/>
            <a:ext cx="1235334" cy="253916"/>
          </a:xfrm>
          <a:prstGeom prst="rect">
            <a:avLst/>
          </a:prstGeom>
          <a:noFill/>
        </p:spPr>
        <p:txBody>
          <a:bodyPr wrap="square" rtlCol="0">
            <a:spAutoFit/>
          </a:bodyPr>
          <a:lstStyle/>
          <a:p>
            <a:r>
              <a:rPr kumimoji="1" lang="ja-JP" altLang="en-US" sz="1050" dirty="0">
                <a:latin typeface="Meiryo" panose="020B0604030504040204" pitchFamily="34" charset="-128"/>
                <a:ea typeface="Meiryo" panose="020B0604030504040204" pitchFamily="34" charset="-128"/>
              </a:rPr>
              <a:t>スマホでも！</a:t>
            </a:r>
            <a:endParaRPr kumimoji="1" lang="en-US" altLang="ja-JP" sz="1050" dirty="0">
              <a:latin typeface="Meiryo" panose="020B0604030504040204" pitchFamily="34" charset="-128"/>
              <a:ea typeface="Meiryo" panose="020B0604030504040204" pitchFamily="34" charset="-128"/>
            </a:endParaRPr>
          </a:p>
        </p:txBody>
      </p:sp>
      <p:pic>
        <p:nvPicPr>
          <p:cNvPr id="22" name="図 21"/>
          <p:cNvPicPr/>
          <p:nvPr/>
        </p:nvPicPr>
        <p:blipFill rotWithShape="1">
          <a:blip r:embed="rId3" cstate="print">
            <a:extLst>
              <a:ext uri="{28A0092B-C50C-407E-A947-70E740481C1C}">
                <a14:useLocalDpi xmlns:a14="http://schemas.microsoft.com/office/drawing/2010/main" val="0"/>
              </a:ext>
            </a:extLst>
          </a:blip>
          <a:srcRect l="70748" t="44641"/>
          <a:stretch/>
        </p:blipFill>
        <p:spPr>
          <a:xfrm>
            <a:off x="2181225" y="373142"/>
            <a:ext cx="872088" cy="294234"/>
          </a:xfrm>
          <a:prstGeom prst="rect">
            <a:avLst/>
          </a:prstGeom>
        </p:spPr>
      </p:pic>
      <p:pic>
        <p:nvPicPr>
          <p:cNvPr id="2" name="Picture 2" descr="https://qr.quel.jp/tmp/278c6625df6e3121bc58daeba4d15a02c944351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1170" y="9126744"/>
            <a:ext cx="695106" cy="695106"/>
          </a:xfrm>
          <a:prstGeom prst="rect">
            <a:avLst/>
          </a:prstGeom>
          <a:noFill/>
          <a:extLst>
            <a:ext uri="{909E8E84-426E-40DD-AFC4-6F175D3DCCD1}">
              <a14:hiddenFill xmlns:a14="http://schemas.microsoft.com/office/drawing/2010/main">
                <a:solidFill>
                  <a:srgbClr val="FFFFFF"/>
                </a:solidFill>
              </a14:hiddenFill>
            </a:ext>
          </a:extLst>
        </p:spPr>
      </p:pic>
      <p:pic>
        <p:nvPicPr>
          <p:cNvPr id="4" name="図 3"/>
          <p:cNvPicPr>
            <a:picLocks noChangeAspect="1"/>
          </p:cNvPicPr>
          <p:nvPr/>
        </p:nvPicPr>
        <p:blipFill>
          <a:blip r:embed="rId5"/>
          <a:stretch>
            <a:fillRect/>
          </a:stretch>
        </p:blipFill>
        <p:spPr>
          <a:xfrm>
            <a:off x="225079" y="6340560"/>
            <a:ext cx="1518036" cy="1713124"/>
          </a:xfrm>
          <a:prstGeom prst="rect">
            <a:avLst/>
          </a:prstGeom>
        </p:spPr>
      </p:pic>
      <p:sp>
        <p:nvSpPr>
          <p:cNvPr id="5" name="乗算 4"/>
          <p:cNvSpPr/>
          <p:nvPr/>
        </p:nvSpPr>
        <p:spPr>
          <a:xfrm>
            <a:off x="3829106" y="9210812"/>
            <a:ext cx="606841" cy="549369"/>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23212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4c5830e1-40c2-4733-a8dc-2f7d29b61ba4">業務マニュアル</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4513DA450D7334EA7CC9E698A1C49B1" ma:contentTypeVersion="11" ma:contentTypeDescription="新しいドキュメントを作成します。" ma:contentTypeScope="" ma:versionID="5f39286db9a77a229e5e9bc7fc469fbe">
  <xsd:schema xmlns:xsd="http://www.w3.org/2001/XMLSchema" xmlns:xs="http://www.w3.org/2001/XMLSchema" xmlns:p="http://schemas.microsoft.com/office/2006/metadata/properties" xmlns:ns2="4c5830e1-40c2-4733-a8dc-2f7d29b61ba4" xmlns:ns3="da5dd8e4-a303-495f-bab1-f06754141cb1" targetNamespace="http://schemas.microsoft.com/office/2006/metadata/properties" ma:root="true" ma:fieldsID="ba9ab772f2fd8bcb3caab34dc76ee744" ns2:_="" ns3:_="">
    <xsd:import namespace="4c5830e1-40c2-4733-a8dc-2f7d29b61ba4"/>
    <xsd:import namespace="da5dd8e4-a303-495f-bab1-f06754141cb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category"/>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5830e1-40c2-4733-a8dc-2f7d29b61b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category" ma:index="12" ma:displayName="カテゴリー" ma:format="Dropdown" ma:internalName="category">
      <xsd:simpleType>
        <xsd:restriction base="dms:Choice">
          <xsd:enumeration value="ビジョン・中期計画"/>
          <xsd:enumeration value="業務マニュアル"/>
          <xsd:enumeration value="システムマニュアル"/>
          <xsd:enumeration value="補助事業関連規程・マニュアル"/>
          <xsd:enumeration value="申請・届出"/>
          <xsd:enumeration value="規程・ガイドライン"/>
          <xsd:enumeration value="政策関連"/>
          <xsd:enumeration value="会員増強・事業推進"/>
          <xsd:enumeration value="支部関連"/>
          <xsd:enumeration value="人事関連"/>
          <xsd:enumeration value="リンク集"/>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dd8e4-a303-495f-bab1-f06754141cb1"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B62015-8D23-4132-95D9-DB1AA27DC48D}">
  <ds:schemaRefs>
    <ds:schemaRef ds:uri="http://schemas.microsoft.com/office/2006/documentManagement/types"/>
    <ds:schemaRef ds:uri="http://schemas.microsoft.com/office/infopath/2007/PartnerControls"/>
    <ds:schemaRef ds:uri="http://www.w3.org/XML/1998/namespace"/>
    <ds:schemaRef ds:uri="4c5830e1-40c2-4733-a8dc-2f7d29b61ba4"/>
    <ds:schemaRef ds:uri="http://purl.org/dc/dcmitype/"/>
    <ds:schemaRef ds:uri="http://purl.org/dc/terms/"/>
    <ds:schemaRef ds:uri="http://schemas.openxmlformats.org/package/2006/metadata/core-properties"/>
    <ds:schemaRef ds:uri="da5dd8e4-a303-495f-bab1-f06754141cb1"/>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9C802AE-6DF3-4DB0-87A7-099382313A18}">
  <ds:schemaRefs>
    <ds:schemaRef ds:uri="http://schemas.microsoft.com/sharepoint/v3/contenttype/forms"/>
  </ds:schemaRefs>
</ds:datastoreItem>
</file>

<file path=customXml/itemProps3.xml><?xml version="1.0" encoding="utf-8"?>
<ds:datastoreItem xmlns:ds="http://schemas.openxmlformats.org/officeDocument/2006/customXml" ds:itemID="{8CC6DD0F-F330-49CB-BFA2-83900FA87B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5830e1-40c2-4733-a8dc-2f7d29b61ba4"/>
    <ds:schemaRef ds:uri="da5dd8e4-a303-495f-bab1-f06754141c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1099</TotalTime>
  <Words>442</Words>
  <Application>Microsoft Office PowerPoint</Application>
  <PresentationFormat>ユーザー設定</PresentationFormat>
  <Paragraphs>26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1</vt:i4>
      </vt:variant>
    </vt:vector>
  </HeadingPairs>
  <TitlesOfParts>
    <vt:vector size="13" baseType="lpstr">
      <vt:lpstr>ＭＳ Ｐゴシック</vt:lpstr>
      <vt:lpstr>ＭＳ 明朝</vt:lpstr>
      <vt:lpstr>Meiryo</vt:lpstr>
      <vt:lpstr>Meiryo</vt:lpstr>
      <vt:lpstr>游ゴシック</vt:lpstr>
      <vt:lpstr>Arial</vt:lpstr>
      <vt:lpstr>Calibri</vt:lpstr>
      <vt:lpstr>Century</vt:lpstr>
      <vt:lpstr>Times New Roman</vt:lpstr>
      <vt:lpstr>Office テーマ</vt:lpstr>
      <vt:lpstr>デザインの設定</vt:lpstr>
      <vt:lpstr>1_デザインの設定</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広報部見える化推進担当</dc:title>
  <dc:creator>土本 亜希子</dc:creator>
  <cp:lastModifiedBy>中村 友樹</cp:lastModifiedBy>
  <cp:revision>100</cp:revision>
  <cp:lastPrinted>2022-12-26T00:56:54Z</cp:lastPrinted>
  <dcterms:created xsi:type="dcterms:W3CDTF">2019-10-15T07:51:28Z</dcterms:created>
  <dcterms:modified xsi:type="dcterms:W3CDTF">2022-12-26T01:05:37Z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ies>
</file>