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Lst>
  <p:sldSz cx="6858000" cy="9906000" type="A4"/>
  <p:notesSz cx="6635750" cy="9767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33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80" autoAdjust="0"/>
    <p:restoredTop sz="94660"/>
  </p:normalViewPr>
  <p:slideViewPr>
    <p:cSldViewPr snapToGrid="0">
      <p:cViewPr>
        <p:scale>
          <a:sx n="120" d="100"/>
          <a:sy n="120" d="100"/>
        </p:scale>
        <p:origin x="243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060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471488" y="2637014"/>
            <a:ext cx="5915025"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6"/>
            <a:ext cx="1543050" cy="527403"/>
          </a:xfrm>
          <a:prstGeom prst="rect">
            <a:avLst/>
          </a:prstGeom>
        </p:spPr>
        <p:txBody>
          <a:bodyPr/>
          <a:lstStyle/>
          <a:p>
            <a:fld id="{CECFB137-335C-F544-B40B-3F86982A1C5C}" type="datetimeFigureOut">
              <a:rPr kumimoji="1" lang="ja-JP" altLang="en-US" smtClean="0"/>
              <a:t>2022/9/29</a:t>
            </a:fld>
            <a:endParaRPr kumimoji="1" lang="ja-JP" altLang="en-US"/>
          </a:p>
        </p:txBody>
      </p:sp>
      <p:sp>
        <p:nvSpPr>
          <p:cNvPr id="5" name="Footer Placeholder 4"/>
          <p:cNvSpPr>
            <a:spLocks noGrp="1"/>
          </p:cNvSpPr>
          <p:nvPr>
            <p:ph type="ftr" sz="quarter" idx="11"/>
          </p:nvPr>
        </p:nvSpPr>
        <p:spPr>
          <a:xfrm>
            <a:off x="2271713" y="9181396"/>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4843463" y="9181396"/>
            <a:ext cx="1543050" cy="527403"/>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77205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486"/>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3395"/>
            </a:lvl1pPr>
            <a:lvl2pPr marL="646629" indent="0" algn="ctr">
              <a:buNone/>
              <a:defRPr sz="2829"/>
            </a:lvl2pPr>
            <a:lvl3pPr marL="1293259" indent="0" algn="ctr">
              <a:buNone/>
              <a:defRPr sz="2546"/>
            </a:lvl3pPr>
            <a:lvl4pPr marL="1939888" indent="0" algn="ctr">
              <a:buNone/>
              <a:defRPr sz="2263"/>
            </a:lvl4pPr>
            <a:lvl5pPr marL="2586517" indent="0" algn="ctr">
              <a:buNone/>
              <a:defRPr sz="2263"/>
            </a:lvl5pPr>
            <a:lvl6pPr marL="3233146" indent="0" algn="ctr">
              <a:buNone/>
              <a:defRPr sz="2263"/>
            </a:lvl6pPr>
            <a:lvl7pPr marL="3879776" indent="0" algn="ctr">
              <a:buNone/>
              <a:defRPr sz="2263"/>
            </a:lvl7pPr>
            <a:lvl8pPr marL="4526405" indent="0" algn="ctr">
              <a:buNone/>
              <a:defRPr sz="2263"/>
            </a:lvl8pPr>
            <a:lvl9pPr marL="5173034" indent="0" algn="ctr">
              <a:buNone/>
              <a:defRPr sz="226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2022/9/29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156718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3575405"/>
            <a:ext cx="5915025" cy="1914702"/>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a:extLst>
              <a:ext uri="{FF2B5EF4-FFF2-40B4-BE49-F238E27FC236}">
                <a16:creationId xmlns:a16="http://schemas.microsoft.com/office/drawing/2014/main" id="{199A9303-C6C9-B74B-8011-EC9B4DEF7AB6}"/>
              </a:ext>
            </a:extLst>
          </p:cNvPr>
          <p:cNvPicPr>
            <a:picLocks noChangeAspect="1"/>
          </p:cNvPicPr>
          <p:nvPr userDrawn="1"/>
        </p:nvPicPr>
        <p:blipFill>
          <a:blip r:embed="rId5"/>
          <a:stretch>
            <a:fillRect/>
          </a:stretch>
        </p:blipFill>
        <p:spPr>
          <a:xfrm>
            <a:off x="0" y="1"/>
            <a:ext cx="6858000" cy="176498"/>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54894" y="258866"/>
            <a:ext cx="1724667" cy="44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30783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1293259" rtl="0" eaLnBrk="1" latinLnBrk="0" hangingPunct="1">
        <a:lnSpc>
          <a:spcPct val="90000"/>
        </a:lnSpc>
        <a:spcBef>
          <a:spcPct val="0"/>
        </a:spcBef>
        <a:buNone/>
        <a:defRPr kumimoji="1" sz="6223" kern="1200">
          <a:solidFill>
            <a:schemeClr val="tx1"/>
          </a:solidFill>
          <a:latin typeface="+mj-lt"/>
          <a:ea typeface="+mj-ea"/>
          <a:cs typeface="+mj-cs"/>
        </a:defRPr>
      </a:lvl1pPr>
    </p:titleStyle>
    <p:bodyStyle>
      <a:lvl1pPr marL="323314" indent="-323314" algn="l" defTabSz="1293259" rtl="0" eaLnBrk="1" latinLnBrk="0" hangingPunct="1">
        <a:lnSpc>
          <a:spcPct val="90000"/>
        </a:lnSpc>
        <a:spcBef>
          <a:spcPts val="1414"/>
        </a:spcBef>
        <a:buFont typeface="Arial" panose="020B0604020202020204" pitchFamily="34" charset="0"/>
        <a:buChar char="•"/>
        <a:defRPr kumimoji="1" sz="3960" kern="1200">
          <a:solidFill>
            <a:schemeClr val="tx1"/>
          </a:solidFill>
          <a:latin typeface="+mn-lt"/>
          <a:ea typeface="+mn-ea"/>
          <a:cs typeface="+mn-cs"/>
        </a:defRPr>
      </a:lvl1pPr>
      <a:lvl2pPr marL="969944" indent="-323314" algn="l" defTabSz="1293259" rtl="0" eaLnBrk="1" latinLnBrk="0" hangingPunct="1">
        <a:lnSpc>
          <a:spcPct val="90000"/>
        </a:lnSpc>
        <a:spcBef>
          <a:spcPts val="708"/>
        </a:spcBef>
        <a:buFont typeface="Arial" panose="020B0604020202020204" pitchFamily="34" charset="0"/>
        <a:buChar char="•"/>
        <a:defRPr kumimoji="1" sz="3395" kern="1200">
          <a:solidFill>
            <a:schemeClr val="tx1"/>
          </a:solidFill>
          <a:latin typeface="+mn-lt"/>
          <a:ea typeface="+mn-ea"/>
          <a:cs typeface="+mn-cs"/>
        </a:defRPr>
      </a:lvl2pPr>
      <a:lvl3pPr marL="1616573" indent="-323314" algn="l" defTabSz="1293259" rtl="0" eaLnBrk="1" latinLnBrk="0" hangingPunct="1">
        <a:lnSpc>
          <a:spcPct val="90000"/>
        </a:lnSpc>
        <a:spcBef>
          <a:spcPts val="708"/>
        </a:spcBef>
        <a:buFont typeface="Arial" panose="020B0604020202020204" pitchFamily="34" charset="0"/>
        <a:buChar char="•"/>
        <a:defRPr kumimoji="1" sz="2829" kern="1200">
          <a:solidFill>
            <a:schemeClr val="tx1"/>
          </a:solidFill>
          <a:latin typeface="+mn-lt"/>
          <a:ea typeface="+mn-ea"/>
          <a:cs typeface="+mn-cs"/>
        </a:defRPr>
      </a:lvl3pPr>
      <a:lvl4pPr marL="2263203"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4pPr>
      <a:lvl5pPr marL="2909832"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5pPr>
      <a:lvl6pPr marL="3556461"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6pPr>
      <a:lvl7pPr marL="4203090"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7pPr>
      <a:lvl8pPr marL="4849720"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8pPr>
      <a:lvl9pPr marL="5496349" indent="-323314" algn="l" defTabSz="1293259" rtl="0" eaLnBrk="1" latinLnBrk="0" hangingPunct="1">
        <a:lnSpc>
          <a:spcPct val="90000"/>
        </a:lnSpc>
        <a:spcBef>
          <a:spcPts val="708"/>
        </a:spcBef>
        <a:buFont typeface="Arial" panose="020B0604020202020204" pitchFamily="34" charset="0"/>
        <a:buChar char="•"/>
        <a:defRPr kumimoji="1" sz="2546" kern="1200">
          <a:solidFill>
            <a:schemeClr val="tx1"/>
          </a:solidFill>
          <a:latin typeface="+mn-lt"/>
          <a:ea typeface="+mn-ea"/>
          <a:cs typeface="+mn-cs"/>
        </a:defRPr>
      </a:lvl9pPr>
    </p:bodyStyle>
    <p:otherStyle>
      <a:defPPr>
        <a:defRPr lang="en-US"/>
      </a:defPPr>
      <a:lvl1pPr marL="0" algn="l" defTabSz="1293259" rtl="0" eaLnBrk="1" latinLnBrk="0" hangingPunct="1">
        <a:defRPr kumimoji="1" sz="2546" kern="1200">
          <a:solidFill>
            <a:schemeClr val="tx1"/>
          </a:solidFill>
          <a:latin typeface="+mn-lt"/>
          <a:ea typeface="+mn-ea"/>
          <a:cs typeface="+mn-cs"/>
        </a:defRPr>
      </a:lvl1pPr>
      <a:lvl2pPr marL="646629" algn="l" defTabSz="1293259" rtl="0" eaLnBrk="1" latinLnBrk="0" hangingPunct="1">
        <a:defRPr kumimoji="1" sz="2546" kern="1200">
          <a:solidFill>
            <a:schemeClr val="tx1"/>
          </a:solidFill>
          <a:latin typeface="+mn-lt"/>
          <a:ea typeface="+mn-ea"/>
          <a:cs typeface="+mn-cs"/>
        </a:defRPr>
      </a:lvl2pPr>
      <a:lvl3pPr marL="1293259" algn="l" defTabSz="1293259" rtl="0" eaLnBrk="1" latinLnBrk="0" hangingPunct="1">
        <a:defRPr kumimoji="1" sz="2546" kern="1200">
          <a:solidFill>
            <a:schemeClr val="tx1"/>
          </a:solidFill>
          <a:latin typeface="+mn-lt"/>
          <a:ea typeface="+mn-ea"/>
          <a:cs typeface="+mn-cs"/>
        </a:defRPr>
      </a:lvl3pPr>
      <a:lvl4pPr marL="1939888" algn="l" defTabSz="1293259" rtl="0" eaLnBrk="1" latinLnBrk="0" hangingPunct="1">
        <a:defRPr kumimoji="1" sz="2546" kern="1200">
          <a:solidFill>
            <a:schemeClr val="tx1"/>
          </a:solidFill>
          <a:latin typeface="+mn-lt"/>
          <a:ea typeface="+mn-ea"/>
          <a:cs typeface="+mn-cs"/>
        </a:defRPr>
      </a:lvl4pPr>
      <a:lvl5pPr marL="2586517" algn="l" defTabSz="1293259" rtl="0" eaLnBrk="1" latinLnBrk="0" hangingPunct="1">
        <a:defRPr kumimoji="1" sz="2546" kern="1200">
          <a:solidFill>
            <a:schemeClr val="tx1"/>
          </a:solidFill>
          <a:latin typeface="+mn-lt"/>
          <a:ea typeface="+mn-ea"/>
          <a:cs typeface="+mn-cs"/>
        </a:defRPr>
      </a:lvl5pPr>
      <a:lvl6pPr marL="3233146" algn="l" defTabSz="1293259" rtl="0" eaLnBrk="1" latinLnBrk="0" hangingPunct="1">
        <a:defRPr kumimoji="1" sz="2546" kern="1200">
          <a:solidFill>
            <a:schemeClr val="tx1"/>
          </a:solidFill>
          <a:latin typeface="+mn-lt"/>
          <a:ea typeface="+mn-ea"/>
          <a:cs typeface="+mn-cs"/>
        </a:defRPr>
      </a:lvl6pPr>
      <a:lvl7pPr marL="3879776" algn="l" defTabSz="1293259" rtl="0" eaLnBrk="1" latinLnBrk="0" hangingPunct="1">
        <a:defRPr kumimoji="1" sz="2546" kern="1200">
          <a:solidFill>
            <a:schemeClr val="tx1"/>
          </a:solidFill>
          <a:latin typeface="+mn-lt"/>
          <a:ea typeface="+mn-ea"/>
          <a:cs typeface="+mn-cs"/>
        </a:defRPr>
      </a:lvl7pPr>
      <a:lvl8pPr marL="4526405" algn="l" defTabSz="1293259" rtl="0" eaLnBrk="1" latinLnBrk="0" hangingPunct="1">
        <a:defRPr kumimoji="1" sz="2546" kern="1200">
          <a:solidFill>
            <a:schemeClr val="tx1"/>
          </a:solidFill>
          <a:latin typeface="+mn-lt"/>
          <a:ea typeface="+mn-ea"/>
          <a:cs typeface="+mn-cs"/>
        </a:defRPr>
      </a:lvl8pPr>
      <a:lvl9pPr marL="5173034" algn="l" defTabSz="1293259" rtl="0" eaLnBrk="1" latinLnBrk="0" hangingPunct="1">
        <a:defRPr kumimoji="1" sz="25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a:extLst>
              <a:ext uri="{FF2B5EF4-FFF2-40B4-BE49-F238E27FC236}">
                <a16:creationId xmlns:a16="http://schemas.microsoft.com/office/drawing/2014/main" id="{375CA83D-6AF1-2C43-BABE-7DFC72746DBC}"/>
              </a:ext>
            </a:extLst>
          </p:cNvPr>
          <p:cNvSpPr txBox="1">
            <a:spLocks/>
          </p:cNvSpPr>
          <p:nvPr/>
        </p:nvSpPr>
        <p:spPr>
          <a:xfrm>
            <a:off x="100763" y="3082326"/>
            <a:ext cx="6573586" cy="4365327"/>
          </a:xfrm>
          <a:prstGeom prst="rect">
            <a:avLst/>
          </a:prstGeom>
          <a:solidFill>
            <a:schemeClr val="accent2">
              <a:lumMod val="20000"/>
              <a:lumOff val="80000"/>
            </a:schemeClr>
          </a:solidFill>
          <a:ln>
            <a:noFill/>
          </a:ln>
        </p:spPr>
        <p:txBody>
          <a:bodyPr vert="horz" lIns="91440" tIns="45720" rIns="91440" bIns="45720" rtlCol="0" anchor="ctr" anchorCtr="0">
            <a:noAutofit/>
          </a:bodyPr>
          <a:lstStyle>
            <a:lvl1pPr algn="ctr" defTabSz="1293259" rtl="0" eaLnBrk="1" latinLnBrk="0" hangingPunct="1">
              <a:lnSpc>
                <a:spcPct val="90000"/>
              </a:lnSpc>
              <a:spcBef>
                <a:spcPct val="0"/>
              </a:spcBef>
              <a:buNone/>
              <a:defRPr kumimoji="1" sz="8486" kern="1200">
                <a:solidFill>
                  <a:schemeClr val="tx1"/>
                </a:solidFill>
                <a:latin typeface="+mj-lt"/>
                <a:ea typeface="+mj-ea"/>
                <a:cs typeface="+mj-cs"/>
              </a:defRPr>
            </a:lvl1pPr>
          </a:lstStyle>
          <a:p>
            <a:pPr>
              <a:lnSpc>
                <a:spcPct val="100000"/>
              </a:lnSpc>
            </a:pPr>
            <a:endParaRPr lang="ja-JP" altLang="en-US" sz="2800" b="1" dirty="0">
              <a:solidFill>
                <a:schemeClr val="bg1"/>
              </a:solidFill>
              <a:latin typeface="+mn-ea"/>
              <a:ea typeface="+mn-ea"/>
            </a:endParaRPr>
          </a:p>
        </p:txBody>
      </p:sp>
      <p:sp>
        <p:nvSpPr>
          <p:cNvPr id="51" name="テキスト ボックス 50"/>
          <p:cNvSpPr txBox="1"/>
          <p:nvPr/>
        </p:nvSpPr>
        <p:spPr>
          <a:xfrm>
            <a:off x="949023" y="3090771"/>
            <a:ext cx="2381054" cy="504568"/>
          </a:xfrm>
          <a:prstGeom prst="rect">
            <a:avLst/>
          </a:prstGeom>
          <a:noFill/>
        </p:spPr>
        <p:txBody>
          <a:bodyPr wrap="square" rtlCol="0">
            <a:spAutoFit/>
          </a:bodyPr>
          <a:lstStyle/>
          <a:p>
            <a:endParaRPr kumimoji="1" lang="ja-JP" altLang="en-US" dirty="0"/>
          </a:p>
        </p:txBody>
      </p:sp>
      <p:sp>
        <p:nvSpPr>
          <p:cNvPr id="63" name="テキスト ボックス 62"/>
          <p:cNvSpPr txBox="1"/>
          <p:nvPr/>
        </p:nvSpPr>
        <p:spPr>
          <a:xfrm>
            <a:off x="-4421849" y="6002536"/>
            <a:ext cx="2381054" cy="504568"/>
          </a:xfrm>
          <a:prstGeom prst="rect">
            <a:avLst/>
          </a:prstGeom>
          <a:noFill/>
        </p:spPr>
        <p:txBody>
          <a:bodyPr wrap="square" rtlCol="0">
            <a:spAutoFit/>
          </a:bodyPr>
          <a:lstStyle/>
          <a:p>
            <a:endParaRPr kumimoji="1" lang="ja-JP" altLang="en-US" dirty="0"/>
          </a:p>
        </p:txBody>
      </p:sp>
      <p:sp>
        <p:nvSpPr>
          <p:cNvPr id="35" name="タイトル 1">
            <a:extLst>
              <a:ext uri="{FF2B5EF4-FFF2-40B4-BE49-F238E27FC236}">
                <a16:creationId xmlns:a16="http://schemas.microsoft.com/office/drawing/2014/main" id="{375CA83D-6AF1-2C43-BABE-7DFC72746DBC}"/>
              </a:ext>
            </a:extLst>
          </p:cNvPr>
          <p:cNvSpPr>
            <a:spLocks noGrp="1"/>
          </p:cNvSpPr>
          <p:nvPr>
            <p:ph type="ctrTitle"/>
          </p:nvPr>
        </p:nvSpPr>
        <p:spPr>
          <a:xfrm>
            <a:off x="163586" y="803657"/>
            <a:ext cx="6550436" cy="1218004"/>
          </a:xfrm>
          <a:solidFill>
            <a:schemeClr val="accent1">
              <a:lumMod val="60000"/>
              <a:lumOff val="40000"/>
            </a:schemeClr>
          </a:solidFill>
          <a:ln>
            <a:noFill/>
          </a:ln>
        </p:spPr>
        <p:txBody>
          <a:bodyPr anchor="ctr">
            <a:noAutofit/>
          </a:bodyPr>
          <a:lstStyle/>
          <a:p>
            <a:pPr algn="l">
              <a:lnSpc>
                <a:spcPct val="100000"/>
              </a:lnSpc>
            </a:pPr>
            <a:r>
              <a:rPr lang="ja-JP" altLang="en-US" sz="2400" b="1" dirty="0">
                <a:solidFill>
                  <a:schemeClr val="bg1"/>
                </a:solidFill>
                <a:latin typeface="+mn-ea"/>
                <a:ea typeface="+mn-ea"/>
              </a:rPr>
              <a:t>　</a:t>
            </a:r>
            <a:endParaRPr lang="ja-JP" altLang="en-US" sz="3200" b="1" dirty="0">
              <a:solidFill>
                <a:schemeClr val="bg1"/>
              </a:solidFill>
              <a:latin typeface="+mn-ea"/>
              <a:ea typeface="+mn-ea"/>
            </a:endParaRPr>
          </a:p>
        </p:txBody>
      </p:sp>
      <p:sp>
        <p:nvSpPr>
          <p:cNvPr id="36" name="角丸四角形 35"/>
          <p:cNvSpPr/>
          <p:nvPr/>
        </p:nvSpPr>
        <p:spPr bwMode="auto">
          <a:xfrm>
            <a:off x="80552" y="2073827"/>
            <a:ext cx="6519792" cy="1225797"/>
          </a:xfrm>
          <a:prstGeom prst="round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0975" indent="-180975">
              <a:lnSpc>
                <a:spcPts val="1700"/>
              </a:lnSpc>
              <a:spcBef>
                <a:spcPts val="200"/>
              </a:spcBef>
            </a:pPr>
            <a:endParaRPr lang="ja-JP" altLang="en-US" sz="1200" dirty="0">
              <a:latin typeface="+mn-ea"/>
              <a:cs typeface="メイリオ" panose="020B0604030504040204" pitchFamily="50" charset="-128"/>
            </a:endParaRPr>
          </a:p>
        </p:txBody>
      </p:sp>
      <p:sp>
        <p:nvSpPr>
          <p:cNvPr id="61" name="タイトル 1">
            <a:extLst>
              <a:ext uri="{FF2B5EF4-FFF2-40B4-BE49-F238E27FC236}">
                <a16:creationId xmlns:a16="http://schemas.microsoft.com/office/drawing/2014/main" id="{375CA83D-6AF1-2C43-BABE-7DFC72746DBC}"/>
              </a:ext>
            </a:extLst>
          </p:cNvPr>
          <p:cNvSpPr txBox="1">
            <a:spLocks/>
          </p:cNvSpPr>
          <p:nvPr/>
        </p:nvSpPr>
        <p:spPr>
          <a:xfrm>
            <a:off x="134341" y="1152169"/>
            <a:ext cx="8375439" cy="844268"/>
          </a:xfrm>
          <a:prstGeom prst="rect">
            <a:avLst/>
          </a:prstGeom>
          <a:noFill/>
          <a:ln>
            <a:noFill/>
          </a:ln>
        </p:spPr>
        <p:txBody>
          <a:bodyPr vert="horz" lIns="91440" tIns="45720" rIns="91440" bIns="45720" rtlCol="0" anchor="ctr" anchorCtr="0">
            <a:noAutofit/>
          </a:bodyPr>
          <a:lstStyle>
            <a:lvl1pPr algn="ctr" defTabSz="1293259" rtl="0" eaLnBrk="1" latinLnBrk="0" hangingPunct="1">
              <a:lnSpc>
                <a:spcPct val="90000"/>
              </a:lnSpc>
              <a:spcBef>
                <a:spcPct val="0"/>
              </a:spcBef>
              <a:buNone/>
              <a:defRPr kumimoji="1" sz="8486" kern="1200">
                <a:solidFill>
                  <a:schemeClr val="tx1"/>
                </a:solidFill>
                <a:latin typeface="+mj-lt"/>
                <a:ea typeface="+mj-ea"/>
                <a:cs typeface="+mj-cs"/>
              </a:defRPr>
            </a:lvl1pPr>
          </a:lstStyle>
          <a:p>
            <a:pPr algn="l">
              <a:lnSpc>
                <a:spcPct val="100000"/>
              </a:lnSpc>
            </a:pPr>
            <a:r>
              <a:rPr lang="ja-JP" altLang="en-US" sz="2400" b="1" dirty="0">
                <a:solidFill>
                  <a:schemeClr val="bg1"/>
                </a:solidFill>
                <a:latin typeface="+mn-ea"/>
                <a:ea typeface="+mn-ea"/>
              </a:rPr>
              <a:t>　　</a:t>
            </a:r>
            <a:r>
              <a:rPr lang="en-US" altLang="ja-JP" sz="2400" b="1" dirty="0">
                <a:solidFill>
                  <a:schemeClr val="bg1"/>
                </a:solidFill>
                <a:latin typeface="+mn-ea"/>
                <a:ea typeface="+mn-ea"/>
              </a:rPr>
              <a:t>EC</a:t>
            </a:r>
            <a:r>
              <a:rPr lang="ja-JP" altLang="en-US" sz="2400" b="1" dirty="0">
                <a:solidFill>
                  <a:schemeClr val="bg1"/>
                </a:solidFill>
                <a:latin typeface="+mn-ea"/>
                <a:ea typeface="+mn-ea"/>
              </a:rPr>
              <a:t>サイト新設・改善セミナー</a:t>
            </a:r>
            <a:br>
              <a:rPr lang="en-US" altLang="ja-JP" sz="3600" b="1" dirty="0">
                <a:solidFill>
                  <a:schemeClr val="bg1"/>
                </a:solidFill>
                <a:latin typeface="+mn-ea"/>
                <a:ea typeface="+mn-ea"/>
              </a:rPr>
            </a:br>
            <a:r>
              <a:rPr lang="ja-JP" altLang="en-US" sz="1600" b="1" dirty="0">
                <a:solidFill>
                  <a:schemeClr val="bg1"/>
                </a:solidFill>
                <a:latin typeface="+mn-ea"/>
                <a:ea typeface="+mn-ea"/>
              </a:rPr>
              <a:t>　</a:t>
            </a:r>
            <a:r>
              <a:rPr lang="en-US" altLang="ja-JP" sz="1600" b="1" dirty="0">
                <a:solidFill>
                  <a:schemeClr val="bg1"/>
                </a:solidFill>
                <a:latin typeface="+mn-ea"/>
                <a:ea typeface="+mn-ea"/>
              </a:rPr>
              <a:t> </a:t>
            </a:r>
            <a:r>
              <a:rPr lang="ja-JP" altLang="en-US" sz="1600" b="1" dirty="0">
                <a:solidFill>
                  <a:schemeClr val="bg1"/>
                </a:solidFill>
                <a:latin typeface="+mn-ea"/>
                <a:ea typeface="+mn-ea"/>
              </a:rPr>
              <a:t>　</a:t>
            </a:r>
            <a:r>
              <a:rPr lang="en-US" altLang="ja-JP" sz="1600" b="1" dirty="0">
                <a:solidFill>
                  <a:schemeClr val="bg1"/>
                </a:solidFill>
                <a:latin typeface="+mn-ea"/>
                <a:ea typeface="+mn-ea"/>
              </a:rPr>
              <a:t>~ EC</a:t>
            </a:r>
            <a:r>
              <a:rPr lang="ja-JP" altLang="en-US" sz="1600" b="1" dirty="0">
                <a:solidFill>
                  <a:schemeClr val="bg1"/>
                </a:solidFill>
                <a:latin typeface="+mn-ea"/>
                <a:ea typeface="+mn-ea"/>
              </a:rPr>
              <a:t>動向を踏まえ、自社にマッチしたサイト作りを目指す</a:t>
            </a:r>
            <a:r>
              <a:rPr lang="en-US" altLang="ja-JP" sz="1400" b="1" dirty="0">
                <a:solidFill>
                  <a:schemeClr val="bg1"/>
                </a:solidFill>
                <a:latin typeface="+mn-ea"/>
                <a:ea typeface="+mn-ea"/>
              </a:rPr>
              <a:t>~</a:t>
            </a:r>
            <a:endParaRPr lang="ja-JP" altLang="en-US" sz="1400" b="1" dirty="0">
              <a:solidFill>
                <a:schemeClr val="bg1"/>
              </a:solidFill>
              <a:latin typeface="+mn-ea"/>
              <a:ea typeface="+mn-ea"/>
            </a:endParaRPr>
          </a:p>
        </p:txBody>
      </p:sp>
      <p:sp>
        <p:nvSpPr>
          <p:cNvPr id="98" name="テキスト ボックス 97"/>
          <p:cNvSpPr txBox="1"/>
          <p:nvPr/>
        </p:nvSpPr>
        <p:spPr>
          <a:xfrm>
            <a:off x="245279" y="3340397"/>
            <a:ext cx="6260940" cy="738664"/>
          </a:xfrm>
          <a:prstGeom prst="rect">
            <a:avLst/>
          </a:prstGeom>
          <a:noFill/>
        </p:spPr>
        <p:txBody>
          <a:bodyPr wrap="square" rtlCol="0">
            <a:spAutoFit/>
          </a:bodyPr>
          <a:lstStyle/>
          <a:p>
            <a:pPr>
              <a:defRPr/>
            </a:pPr>
            <a:r>
              <a:rPr lang="ja-JP" altLang="en-US" sz="1400" b="1" dirty="0">
                <a:latin typeface="Arial" charset="0"/>
              </a:rPr>
              <a:t>　　　　　■日時：</a:t>
            </a:r>
            <a:r>
              <a:rPr lang="en-US" altLang="ja-JP" sz="1400" b="1" dirty="0">
                <a:latin typeface="Arial" charset="0"/>
              </a:rPr>
              <a:t>2022</a:t>
            </a:r>
            <a:r>
              <a:rPr lang="ja-JP" altLang="en-US" sz="1400" b="1" dirty="0">
                <a:latin typeface="Arial" charset="0"/>
              </a:rPr>
              <a:t>年</a:t>
            </a:r>
            <a:r>
              <a:rPr lang="en-US" altLang="ja-JP" sz="1400" b="1" dirty="0">
                <a:latin typeface="Arial" charset="0"/>
              </a:rPr>
              <a:t>11</a:t>
            </a:r>
            <a:r>
              <a:rPr lang="zh-TW" altLang="en-US" sz="1400" b="1" dirty="0">
                <a:latin typeface="メイリオ" panose="020B0604030504040204" pitchFamily="50" charset="-128"/>
                <a:ea typeface="メイリオ" panose="020B0604030504040204" pitchFamily="50" charset="-128"/>
              </a:rPr>
              <a:t>月</a:t>
            </a:r>
            <a:r>
              <a:rPr lang="en-US" altLang="zh-TW" sz="1400" b="1" dirty="0">
                <a:latin typeface="メイリオ" panose="020B0604030504040204" pitchFamily="50" charset="-128"/>
                <a:ea typeface="メイリオ" panose="020B0604030504040204" pitchFamily="50" charset="-128"/>
              </a:rPr>
              <a:t>16</a:t>
            </a:r>
            <a:r>
              <a:rPr lang="zh-TW" altLang="en-US" sz="1400" b="1" dirty="0">
                <a:latin typeface="メイリオ" panose="020B0604030504040204" pitchFamily="50" charset="-128"/>
                <a:ea typeface="メイリオ" panose="020B0604030504040204" pitchFamily="50" charset="-128"/>
              </a:rPr>
              <a:t>日（水） </a:t>
            </a:r>
            <a:r>
              <a:rPr lang="en-US" altLang="zh-TW" sz="1400" b="1" dirty="0">
                <a:latin typeface="メイリオ" panose="020B0604030504040204" pitchFamily="50" charset="-128"/>
                <a:ea typeface="メイリオ" panose="020B0604030504040204" pitchFamily="50" charset="-128"/>
              </a:rPr>
              <a:t>14</a:t>
            </a:r>
            <a:r>
              <a:rPr lang="zh-TW" altLang="en-US" sz="1400" b="1" dirty="0">
                <a:latin typeface="メイリオ" panose="020B0604030504040204" pitchFamily="50" charset="-128"/>
                <a:ea typeface="メイリオ" panose="020B0604030504040204" pitchFamily="50" charset="-128"/>
              </a:rPr>
              <a:t>時</a:t>
            </a:r>
            <a:r>
              <a:rPr lang="en-US" altLang="zh-TW" sz="1400" b="1" dirty="0">
                <a:latin typeface="メイリオ" panose="020B0604030504040204" pitchFamily="50" charset="-128"/>
                <a:ea typeface="メイリオ" panose="020B0604030504040204" pitchFamily="50" charset="-128"/>
              </a:rPr>
              <a:t>~16</a:t>
            </a:r>
            <a:r>
              <a:rPr lang="zh-TW" altLang="en-US" sz="1400" b="1" dirty="0">
                <a:latin typeface="メイリオ" panose="020B0604030504040204" pitchFamily="50" charset="-128"/>
                <a:ea typeface="メイリオ" panose="020B0604030504040204" pitchFamily="50" charset="-128"/>
              </a:rPr>
              <a:t>時</a:t>
            </a:r>
            <a:endParaRPr lang="en-US" altLang="zh-TW" sz="1400" b="1" dirty="0">
              <a:latin typeface="メイリオ" panose="020B0604030504040204" pitchFamily="50" charset="-128"/>
              <a:ea typeface="メイリオ" panose="020B0604030504040204" pitchFamily="50" charset="-128"/>
            </a:endParaRPr>
          </a:p>
          <a:p>
            <a:pPr>
              <a:defRPr/>
            </a:pPr>
            <a:r>
              <a:rPr lang="ja-JP" altLang="en-US" sz="1400" b="1" dirty="0">
                <a:latin typeface="メイリオ" panose="020B0604030504040204" pitchFamily="50" charset="-128"/>
              </a:rPr>
              <a:t>　　　　　■形式：オンライン</a:t>
            </a:r>
            <a:r>
              <a:rPr lang="en-US" altLang="ja-JP" sz="1400" b="1" dirty="0">
                <a:latin typeface="メイリオ" panose="020B0604030504040204" pitchFamily="50" charset="-128"/>
              </a:rPr>
              <a:t>Zoom</a:t>
            </a:r>
            <a:r>
              <a:rPr lang="ja-JP" altLang="en-US" sz="1400" b="1" dirty="0">
                <a:latin typeface="メイリオ" panose="020B0604030504040204" pitchFamily="50" charset="-128"/>
              </a:rPr>
              <a:t>ライブ配信</a:t>
            </a:r>
            <a:r>
              <a:rPr lang="ja-JP" altLang="en-US" sz="900" b="1" dirty="0">
                <a:latin typeface="メイリオ" panose="020B0604030504040204" pitchFamily="50" charset="-128"/>
              </a:rPr>
              <a:t>（お申込みの方に</a:t>
            </a:r>
            <a:r>
              <a:rPr lang="en-US" altLang="ja-JP" sz="900" b="1" dirty="0">
                <a:latin typeface="メイリオ" panose="020B0604030504040204" pitchFamily="50" charset="-128"/>
              </a:rPr>
              <a:t>ID</a:t>
            </a:r>
            <a:r>
              <a:rPr lang="ja-JP" altLang="en-US" sz="900" b="1" dirty="0">
                <a:latin typeface="メイリオ" panose="020B0604030504040204" pitchFamily="50" charset="-128"/>
              </a:rPr>
              <a:t>等をお伝えします）</a:t>
            </a:r>
            <a:endParaRPr lang="en-US" altLang="ja-JP" sz="1400" b="1" dirty="0">
              <a:latin typeface="メイリオ" panose="020B0604030504040204" pitchFamily="50" charset="-128"/>
            </a:endParaRPr>
          </a:p>
          <a:p>
            <a:pPr>
              <a:defRPr/>
            </a:pPr>
            <a:r>
              <a:rPr lang="ja-JP" altLang="en-US" sz="1400" b="1" dirty="0">
                <a:latin typeface="Arial" charset="0"/>
              </a:rPr>
              <a:t>　　　　　</a:t>
            </a:r>
            <a:endParaRPr kumimoji="1" lang="en-US" altLang="ja-JP" sz="1400" b="1" dirty="0">
              <a:solidFill>
                <a:srgbClr val="FF0000"/>
              </a:solidFill>
              <a:latin typeface="+mn-ea"/>
            </a:endParaRPr>
          </a:p>
        </p:txBody>
      </p:sp>
      <p:sp>
        <p:nvSpPr>
          <p:cNvPr id="99" name="テキスト ボックス 98"/>
          <p:cNvSpPr txBox="1"/>
          <p:nvPr/>
        </p:nvSpPr>
        <p:spPr>
          <a:xfrm>
            <a:off x="55397" y="6495192"/>
            <a:ext cx="6402963" cy="584775"/>
          </a:xfrm>
          <a:prstGeom prst="rect">
            <a:avLst/>
          </a:prstGeom>
          <a:noFill/>
        </p:spPr>
        <p:txBody>
          <a:bodyPr wrap="square" rtlCol="0">
            <a:spAutoFit/>
          </a:bodyPr>
          <a:lstStyle/>
          <a:p>
            <a:r>
              <a:rPr kumimoji="1" lang="ja-JP" altLang="en-US" sz="1000" b="1" dirty="0">
                <a:latin typeface="+mn-ea"/>
              </a:rPr>
              <a:t>●申込方法　　下記に必要事項をご記入の上、</a:t>
            </a:r>
            <a:r>
              <a:rPr kumimoji="1" lang="en-US" altLang="ja-JP" sz="1000" b="1" dirty="0">
                <a:latin typeface="+mn-ea"/>
              </a:rPr>
              <a:t>FAX</a:t>
            </a:r>
            <a:r>
              <a:rPr kumimoji="1" lang="ja-JP" altLang="en-US" sz="1000" b="1" dirty="0">
                <a:latin typeface="+mn-ea"/>
              </a:rPr>
              <a:t>でお申込みいただくか</a:t>
            </a:r>
          </a:p>
          <a:p>
            <a:r>
              <a:rPr kumimoji="1" lang="ja-JP" altLang="en-US" sz="1000" b="1" dirty="0">
                <a:latin typeface="+mn-ea"/>
              </a:rPr>
              <a:t>　　　　　　　東商マイページよりお申し込みください。</a:t>
            </a:r>
            <a:r>
              <a:rPr kumimoji="1" lang="en-US" altLang="ja-JP" sz="1000" b="1" dirty="0">
                <a:latin typeface="+mn-ea"/>
              </a:rPr>
              <a:t>【</a:t>
            </a:r>
            <a:r>
              <a:rPr kumimoji="1" lang="ja-JP" altLang="en-US" sz="1000" b="1" dirty="0">
                <a:latin typeface="+mn-ea"/>
              </a:rPr>
              <a:t>イベント番号：●●●●●●</a:t>
            </a:r>
            <a:r>
              <a:rPr kumimoji="1" lang="en-US" altLang="ja-JP" sz="1000" b="1" dirty="0">
                <a:latin typeface="+mn-ea"/>
              </a:rPr>
              <a:t>】</a:t>
            </a:r>
          </a:p>
          <a:p>
            <a:endParaRPr kumimoji="1" lang="en-US" altLang="ja-JP" sz="1200" b="1" dirty="0">
              <a:latin typeface="+mn-ea"/>
            </a:endParaRPr>
          </a:p>
        </p:txBody>
      </p:sp>
      <p:sp>
        <p:nvSpPr>
          <p:cNvPr id="71" name="正方形/長方形 70"/>
          <p:cNvSpPr/>
          <p:nvPr/>
        </p:nvSpPr>
        <p:spPr>
          <a:xfrm>
            <a:off x="173771" y="3899860"/>
            <a:ext cx="6312611" cy="2532691"/>
          </a:xfrm>
          <a:prstGeom prst="rect">
            <a:avLst/>
          </a:prstGeom>
          <a:solidFill>
            <a:schemeClr val="accent4">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77" name="テキスト ボックス 76"/>
          <p:cNvSpPr txBox="1"/>
          <p:nvPr/>
        </p:nvSpPr>
        <p:spPr>
          <a:xfrm>
            <a:off x="362856" y="4542369"/>
            <a:ext cx="6425576" cy="306010"/>
          </a:xfrm>
          <a:prstGeom prst="rect">
            <a:avLst/>
          </a:prstGeom>
          <a:noFill/>
        </p:spPr>
        <p:txBody>
          <a:bodyPr wrap="square" rtlCol="0">
            <a:spAutoFit/>
          </a:bodyPr>
          <a:lstStyle/>
          <a:p>
            <a:endParaRPr lang="ja-JP" altLang="en-US" sz="1300" b="1" dirty="0"/>
          </a:p>
        </p:txBody>
      </p:sp>
      <p:sp>
        <p:nvSpPr>
          <p:cNvPr id="79" name="正方形/長方形 78"/>
          <p:cNvSpPr/>
          <p:nvPr/>
        </p:nvSpPr>
        <p:spPr>
          <a:xfrm>
            <a:off x="196848" y="3998719"/>
            <a:ext cx="1214504" cy="3067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カリキュラム</a:t>
            </a:r>
          </a:p>
        </p:txBody>
      </p:sp>
      <p:sp>
        <p:nvSpPr>
          <p:cNvPr id="30" name="テキスト ボックス 29"/>
          <p:cNvSpPr txBox="1"/>
          <p:nvPr/>
        </p:nvSpPr>
        <p:spPr>
          <a:xfrm>
            <a:off x="174768" y="5755199"/>
            <a:ext cx="6425576" cy="646331"/>
          </a:xfrm>
          <a:prstGeom prst="rect">
            <a:avLst/>
          </a:prstGeom>
          <a:noFill/>
        </p:spPr>
        <p:txBody>
          <a:bodyPr wrap="square" rtlCol="0">
            <a:spAutoFit/>
          </a:bodyPr>
          <a:lstStyle/>
          <a:p>
            <a:r>
              <a:rPr lang="en-US" altLang="ja-JP" sz="1200" dirty="0"/>
              <a:t>1973</a:t>
            </a:r>
            <a:r>
              <a:rPr lang="ja-JP" altLang="en-US" sz="1200"/>
              <a:t>年大阪生まれ。</a:t>
            </a:r>
            <a:r>
              <a:rPr lang="en-US" altLang="ja-JP" sz="1200" dirty="0"/>
              <a:t>2008</a:t>
            </a:r>
            <a:r>
              <a:rPr lang="ja-JP" altLang="en-US" sz="1200" dirty="0"/>
              <a:t>年中小企業診断士登録。</a:t>
            </a:r>
            <a:br>
              <a:rPr lang="en-US" altLang="ja-JP" sz="1200" dirty="0"/>
            </a:br>
            <a:r>
              <a:rPr lang="ja-JP" altLang="en-US" sz="1200" dirty="0"/>
              <a:t>大手システムインテグレータに</a:t>
            </a:r>
            <a:r>
              <a:rPr lang="en-US" altLang="ja-JP" sz="1200" dirty="0"/>
              <a:t>13</a:t>
            </a:r>
            <a:r>
              <a:rPr lang="ja-JP" altLang="en-US" sz="1200" dirty="0"/>
              <a:t>年間勤務</a:t>
            </a:r>
            <a:r>
              <a:rPr lang="ja-JP" altLang="en-US" sz="1200"/>
              <a:t>し、ＩＴコンサルタント</a:t>
            </a:r>
            <a:r>
              <a:rPr lang="ja-JP" altLang="en-US" sz="1200" dirty="0"/>
              <a:t>として活躍後、</a:t>
            </a:r>
            <a:br>
              <a:rPr lang="en-US" altLang="ja-JP" sz="1200" dirty="0"/>
            </a:br>
            <a:r>
              <a:rPr lang="ja-JP" altLang="en-US" sz="1200" dirty="0"/>
              <a:t>中小企業診断士として独立。なるべくお金を掛けない</a:t>
            </a:r>
            <a:r>
              <a:rPr lang="en-US" altLang="ja-JP" sz="1200" dirty="0"/>
              <a:t>Web</a:t>
            </a:r>
            <a:r>
              <a:rPr lang="ja-JP" altLang="en-US" sz="1200" dirty="0"/>
              <a:t>や販促の支援を得意とする。</a:t>
            </a:r>
          </a:p>
        </p:txBody>
      </p:sp>
      <p:sp>
        <p:nvSpPr>
          <p:cNvPr id="34" name="正方形/長方形 33"/>
          <p:cNvSpPr/>
          <p:nvPr/>
        </p:nvSpPr>
        <p:spPr>
          <a:xfrm>
            <a:off x="152339" y="5357412"/>
            <a:ext cx="1208714" cy="2803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講師</a:t>
            </a:r>
          </a:p>
        </p:txBody>
      </p:sp>
      <p:sp>
        <p:nvSpPr>
          <p:cNvPr id="22" name="テキスト ボックス 21"/>
          <p:cNvSpPr txBox="1"/>
          <p:nvPr/>
        </p:nvSpPr>
        <p:spPr>
          <a:xfrm>
            <a:off x="1879068" y="432408"/>
            <a:ext cx="4247678" cy="338554"/>
          </a:xfrm>
          <a:prstGeom prst="rect">
            <a:avLst/>
          </a:prstGeom>
          <a:noFill/>
        </p:spPr>
        <p:txBody>
          <a:bodyPr wrap="square" rtlCol="0">
            <a:spAutoFit/>
          </a:bodyPr>
          <a:lstStyle/>
          <a:p>
            <a:r>
              <a:rPr kumimoji="1" lang="ja-JP" altLang="en-US" sz="1600" b="1" dirty="0">
                <a:solidFill>
                  <a:srgbClr val="FF0000"/>
                </a:solidFill>
                <a:latin typeface="+mn-ea"/>
              </a:rPr>
              <a:t>江東支部</a:t>
            </a:r>
            <a:endParaRPr kumimoji="1" lang="ja-JP" altLang="en-US" sz="1600" b="1" dirty="0">
              <a:latin typeface="+mn-ea"/>
            </a:endParaRPr>
          </a:p>
        </p:txBody>
      </p:sp>
      <p:sp>
        <p:nvSpPr>
          <p:cNvPr id="24" name="Text Box 70">
            <a:extLst>
              <a:ext uri="{FF2B5EF4-FFF2-40B4-BE49-F238E27FC236}">
                <a16:creationId xmlns:a16="http://schemas.microsoft.com/office/drawing/2014/main" id="{1830967A-5DC8-7B4E-AD9D-8F4B05FD1C10}"/>
              </a:ext>
            </a:extLst>
          </p:cNvPr>
          <p:cNvSpPr txBox="1">
            <a:spLocks noChangeArrowheads="1"/>
          </p:cNvSpPr>
          <p:nvPr/>
        </p:nvSpPr>
        <p:spPr bwMode="auto">
          <a:xfrm>
            <a:off x="100763" y="3336620"/>
            <a:ext cx="1212980" cy="510909"/>
          </a:xfrm>
          <a:prstGeom prst="rect">
            <a:avLst/>
          </a:prstGeom>
          <a:noFill/>
          <a:ln w="9525">
            <a:noFill/>
            <a:miter lim="800000"/>
            <a:headEnd/>
            <a:tailEnd/>
          </a:ln>
        </p:spPr>
        <p:txBody>
          <a:bodyPr wrap="square">
            <a:spAutoFit/>
          </a:bodyPr>
          <a:lstStyle>
            <a:lvl1pPr>
              <a:defRPr kumimoji="1" sz="2400" b="1">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b="1">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b="1">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b="1">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b="1">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9pPr>
          </a:lstStyle>
          <a:p>
            <a:pPr algn="ctr" eaLnBrk="1" hangingPunct="1">
              <a:lnSpc>
                <a:spcPct val="85000"/>
              </a:lnSpc>
            </a:pPr>
            <a:r>
              <a:rPr lang="ja-JP" altLang="en-US" sz="1600" b="0" dirty="0">
                <a:solidFill>
                  <a:sysClr val="windowText" lastClr="000000"/>
                </a:solidFill>
                <a:latin typeface="HGPｺﾞｼｯｸE" panose="020B0900000000000000" pitchFamily="50" charset="-128"/>
                <a:ea typeface="HGPｺﾞｼｯｸE" panose="020B0900000000000000" pitchFamily="50" charset="-128"/>
              </a:rPr>
              <a:t>参加</a:t>
            </a:r>
          </a:p>
          <a:p>
            <a:pPr algn="ctr" eaLnBrk="1" hangingPunct="1">
              <a:lnSpc>
                <a:spcPct val="85000"/>
              </a:lnSpc>
            </a:pPr>
            <a:r>
              <a:rPr lang="ja-JP" altLang="en-US" sz="1600" b="0" dirty="0">
                <a:solidFill>
                  <a:sysClr val="windowText" lastClr="000000"/>
                </a:solidFill>
                <a:latin typeface="HGPｺﾞｼｯｸE" panose="020B0900000000000000" pitchFamily="50" charset="-128"/>
                <a:ea typeface="HGPｺﾞｼｯｸE" panose="020B0900000000000000" pitchFamily="50" charset="-128"/>
              </a:rPr>
              <a:t>無料</a:t>
            </a:r>
          </a:p>
        </p:txBody>
      </p:sp>
      <p:sp>
        <p:nvSpPr>
          <p:cNvPr id="26" name="Oval 69">
            <a:extLst>
              <a:ext uri="{FF2B5EF4-FFF2-40B4-BE49-F238E27FC236}">
                <a16:creationId xmlns:a16="http://schemas.microsoft.com/office/drawing/2014/main" id="{F2B173E3-B40E-7F43-BEC2-A5020DDAAB72}"/>
              </a:ext>
            </a:extLst>
          </p:cNvPr>
          <p:cNvSpPr>
            <a:spLocks noChangeArrowheads="1"/>
          </p:cNvSpPr>
          <p:nvPr/>
        </p:nvSpPr>
        <p:spPr bwMode="auto">
          <a:xfrm>
            <a:off x="291844" y="3306350"/>
            <a:ext cx="830817" cy="589155"/>
          </a:xfrm>
          <a:prstGeom prst="ellipse">
            <a:avLst/>
          </a:prstGeom>
          <a:noFill/>
          <a:ln w="12700">
            <a:solidFill>
              <a:schemeClr val="tx1"/>
            </a:solidFill>
            <a:prstDash val="sysDot"/>
            <a:round/>
            <a:headEnd/>
            <a:tailEnd/>
          </a:ln>
        </p:spPr>
        <p:txBody>
          <a:bodyPr wrap="none" anchor="ctr"/>
          <a:lstStyle>
            <a:lvl1pPr>
              <a:defRPr kumimoji="1" sz="2400" b="1">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b="1">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b="1">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b="1">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b="1">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34" charset="-128"/>
              </a:defRPr>
            </a:lvl9pPr>
          </a:lstStyle>
          <a:p>
            <a:pPr algn="ctr" eaLnBrk="1" hangingPunct="1"/>
            <a:endParaRPr lang="ja-JP" altLang="en-US"/>
          </a:p>
        </p:txBody>
      </p:sp>
      <p:sp>
        <p:nvSpPr>
          <p:cNvPr id="27" name="テキスト ボックス 26"/>
          <p:cNvSpPr txBox="1">
            <a:spLocks/>
          </p:cNvSpPr>
          <p:nvPr/>
        </p:nvSpPr>
        <p:spPr>
          <a:xfrm>
            <a:off x="163586" y="809545"/>
            <a:ext cx="1715482" cy="307777"/>
          </a:xfrm>
          <a:prstGeom prst="rect">
            <a:avLst/>
          </a:prstGeom>
          <a:solidFill>
            <a:srgbClr val="002060"/>
          </a:solidFill>
        </p:spPr>
        <p:txBody>
          <a:bodyPr wrap="square" rtlCol="0" anchor="ctr">
            <a:spAutoFit/>
          </a:bodyPr>
          <a:lstStyle/>
          <a:p>
            <a:pPr algn="ctr"/>
            <a:r>
              <a:rPr lang="ja-JP" altLang="en-US" sz="1400" dirty="0">
                <a:solidFill>
                  <a:schemeClr val="bg1"/>
                </a:solidFill>
                <a:latin typeface="HGPｺﾞｼｯｸE" panose="020B0900000000000000" pitchFamily="50" charset="-128"/>
                <a:ea typeface="HGPｺﾞｼｯｸE" panose="020B0900000000000000" pitchFamily="50" charset="-128"/>
              </a:rPr>
              <a:t>オンラインセミナー</a:t>
            </a:r>
          </a:p>
        </p:txBody>
      </p:sp>
      <p:sp>
        <p:nvSpPr>
          <p:cNvPr id="2" name="正方形/長方形 1"/>
          <p:cNvSpPr/>
          <p:nvPr/>
        </p:nvSpPr>
        <p:spPr>
          <a:xfrm>
            <a:off x="1327099" y="5323750"/>
            <a:ext cx="4720473" cy="461665"/>
          </a:xfrm>
          <a:prstGeom prst="rect">
            <a:avLst/>
          </a:prstGeom>
        </p:spPr>
        <p:txBody>
          <a:bodyPr wrap="square">
            <a:spAutoFit/>
          </a:bodyPr>
          <a:lstStyle/>
          <a:p>
            <a:r>
              <a:rPr lang="ja-JP" altLang="en-US" sz="1200" b="1" dirty="0">
                <a:solidFill>
                  <a:srgbClr val="323232"/>
                </a:solidFill>
                <a:latin typeface="ヒラギノ角ゴ Pro W3"/>
              </a:rPr>
              <a:t>㈱にぎわい研究所 代表取締役</a:t>
            </a:r>
            <a:endParaRPr lang="en-US" altLang="ja-JP" sz="1200" b="1" dirty="0">
              <a:solidFill>
                <a:srgbClr val="323232"/>
              </a:solidFill>
              <a:latin typeface="ヒラギノ角ゴ Pro W3"/>
            </a:endParaRPr>
          </a:p>
          <a:p>
            <a:r>
              <a:rPr lang="ja-JP" altLang="en-US" sz="1200" b="1" dirty="0">
                <a:solidFill>
                  <a:srgbClr val="323232"/>
                </a:solidFill>
                <a:latin typeface="ヒラギノ角ゴ Pro W3"/>
              </a:rPr>
              <a:t>中小企業診断士 　　村上  知也　氏</a:t>
            </a:r>
          </a:p>
        </p:txBody>
      </p:sp>
      <p:sp>
        <p:nvSpPr>
          <p:cNvPr id="4" name="正方形/長方形 3"/>
          <p:cNvSpPr/>
          <p:nvPr/>
        </p:nvSpPr>
        <p:spPr>
          <a:xfrm>
            <a:off x="190977" y="4342431"/>
            <a:ext cx="6267383" cy="1015663"/>
          </a:xfrm>
          <a:prstGeom prst="rect">
            <a:avLst/>
          </a:prstGeom>
        </p:spPr>
        <p:txBody>
          <a:bodyPr wrap="square">
            <a:spAutoFit/>
          </a:bodyPr>
          <a:lstStyle/>
          <a:p>
            <a:r>
              <a:rPr lang="ja-JP" altLang="en-US" sz="1200" dirty="0"/>
              <a:t>①　</a:t>
            </a:r>
            <a:r>
              <a:rPr lang="en-US" altLang="ja-JP" sz="1200" dirty="0"/>
              <a:t>EC</a:t>
            </a:r>
            <a:r>
              <a:rPr lang="ja-JP" altLang="en-US" sz="1200" dirty="0"/>
              <a:t>の</a:t>
            </a:r>
            <a:r>
              <a:rPr lang="ja-JP" altLang="en-US" sz="1200"/>
              <a:t>動向　</a:t>
            </a:r>
            <a:r>
              <a:rPr lang="en-US" altLang="ja-JP" sz="1200" dirty="0"/>
              <a:t>〜</a:t>
            </a:r>
            <a:r>
              <a:rPr lang="ja-JP" altLang="en-US" sz="1200"/>
              <a:t>ショッピングモール</a:t>
            </a:r>
            <a:r>
              <a:rPr lang="ja-JP" altLang="en-US" sz="1200" dirty="0"/>
              <a:t>にするか？　独自ショップにする</a:t>
            </a:r>
            <a:r>
              <a:rPr lang="ja-JP" altLang="en-US" sz="1200"/>
              <a:t>か？</a:t>
            </a:r>
            <a:endParaRPr lang="ja-JP" altLang="en-US" sz="1200" dirty="0"/>
          </a:p>
          <a:p>
            <a:r>
              <a:rPr lang="ja-JP" altLang="en-US" sz="1200" dirty="0"/>
              <a:t>②　独自ショップを自分で立ち上げるに</a:t>
            </a:r>
            <a:r>
              <a:rPr lang="ja-JP" altLang="en-US" sz="1200"/>
              <a:t>は？　</a:t>
            </a:r>
            <a:r>
              <a:rPr lang="en-US" altLang="ja-JP" sz="1200" dirty="0"/>
              <a:t>〜</a:t>
            </a:r>
            <a:r>
              <a:rPr lang="ja-JP" altLang="en-US" sz="1200"/>
              <a:t>まずは初期費用無料で</a:t>
            </a:r>
            <a:endParaRPr lang="ja-JP" altLang="en-US" sz="1200" dirty="0"/>
          </a:p>
          <a:p>
            <a:r>
              <a:rPr lang="ja-JP" altLang="en-US" sz="1200" dirty="0"/>
              <a:t>③　売上を上げていくために考える</a:t>
            </a:r>
            <a:r>
              <a:rPr lang="ja-JP" altLang="en-US" sz="1200"/>
              <a:t>べきこと　</a:t>
            </a:r>
            <a:r>
              <a:rPr lang="en-US" altLang="ja-JP" sz="1200" dirty="0"/>
              <a:t>〜</a:t>
            </a:r>
            <a:r>
              <a:rPr lang="ja-JP" altLang="en-US" sz="1200"/>
              <a:t>マーケティングを考えよう</a:t>
            </a:r>
            <a:br>
              <a:rPr lang="en-US" altLang="ja-JP" sz="1200" dirty="0"/>
            </a:br>
            <a:r>
              <a:rPr lang="ja-JP" altLang="en-US" sz="1200" dirty="0"/>
              <a:t>④　売上を上げていくための</a:t>
            </a:r>
            <a:r>
              <a:rPr lang="ja-JP" altLang="en-US" sz="1200"/>
              <a:t>具体策　</a:t>
            </a:r>
            <a:r>
              <a:rPr lang="en-US" altLang="ja-JP" sz="1200" dirty="0"/>
              <a:t>〜</a:t>
            </a:r>
            <a:r>
              <a:rPr lang="ja-JP" altLang="en-US" sz="1200"/>
              <a:t>ネットの集客と接客</a:t>
            </a:r>
            <a:br>
              <a:rPr lang="en-US" altLang="ja-JP" sz="1200" dirty="0"/>
            </a:br>
            <a:r>
              <a:rPr lang="en-US" altLang="ja-JP" sz="1200" dirty="0"/>
              <a:t>⑤</a:t>
            </a:r>
            <a:r>
              <a:rPr lang="ja-JP" altLang="en-US" sz="1200" dirty="0"/>
              <a:t>　</a:t>
            </a:r>
            <a:r>
              <a:rPr lang="en-US" altLang="ja-JP" sz="1200" dirty="0" err="1"/>
              <a:t>BtoB</a:t>
            </a:r>
            <a:r>
              <a:rPr lang="ja-JP" altLang="en-US" sz="1200" dirty="0"/>
              <a:t>でも</a:t>
            </a:r>
            <a:r>
              <a:rPr lang="en-US" altLang="ja-JP" sz="1200" dirty="0"/>
              <a:t>EC</a:t>
            </a:r>
            <a:r>
              <a:rPr lang="ja-JP" altLang="en-US" sz="1200"/>
              <a:t>の活用　</a:t>
            </a:r>
            <a:r>
              <a:rPr lang="en-US" altLang="ja-JP" sz="1200" dirty="0"/>
              <a:t>〜</a:t>
            </a:r>
            <a:r>
              <a:rPr lang="ja-JP" altLang="en-US" sz="1200"/>
              <a:t>事業者間の取引もネットショップを活用</a:t>
            </a:r>
            <a:endParaRPr lang="ja-JP" altLang="en-US" sz="1200" dirty="0"/>
          </a:p>
        </p:txBody>
      </p:sp>
      <p:sp>
        <p:nvSpPr>
          <p:cNvPr id="38" name="Text Box 80"/>
          <p:cNvSpPr txBox="1">
            <a:spLocks noChangeArrowheads="1"/>
          </p:cNvSpPr>
          <p:nvPr/>
        </p:nvSpPr>
        <p:spPr bwMode="auto">
          <a:xfrm>
            <a:off x="40849" y="9437455"/>
            <a:ext cx="7292975"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lvl1pPr>
              <a:spcBef>
                <a:spcPct val="20000"/>
              </a:spcBef>
              <a:buChar char="•"/>
              <a:defRPr kumimoji="1" sz="37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dirty="0">
                <a:latin typeface="HG丸ｺﾞｼｯｸM-PRO" panose="020F0600000000000000" pitchFamily="50" charset="-128"/>
                <a:ea typeface="HG丸ｺﾞｼｯｸM-PRO" panose="020F0600000000000000" pitchFamily="50" charset="-128"/>
              </a:rPr>
              <a:t>◆ご提供いただいた情報は、本事業に関する連絡・記録のために使用いたします。また、東京商工会議所が主催する各種事業のご案内</a:t>
            </a:r>
            <a:endParaRPr lang="en-US" altLang="ja-JP" sz="80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800" dirty="0">
                <a:latin typeface="HG丸ｺﾞｼｯｸM-PRO" panose="020F0600000000000000" pitchFamily="50" charset="-128"/>
                <a:ea typeface="HG丸ｺﾞｼｯｸM-PRO" panose="020F0600000000000000" pitchFamily="50" charset="-128"/>
              </a:rPr>
              <a:t>（メルマガ、ＤＭ及びＦＡＸ）のために使用する場合があります。</a:t>
            </a:r>
            <a:endParaRPr lang="en-US" altLang="ja-JP" sz="80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今後の</a:t>
            </a:r>
            <a:r>
              <a:rPr lang="en-US" altLang="ja-JP" sz="800" dirty="0">
                <a:latin typeface="HG丸ｺﾞｼｯｸM-PRO" panose="020F0600000000000000" pitchFamily="50" charset="-128"/>
                <a:ea typeface="HG丸ｺﾞｼｯｸM-PRO" panose="020F0600000000000000" pitchFamily="50" charset="-128"/>
              </a:rPr>
              <a:t>FAX</a:t>
            </a:r>
            <a:r>
              <a:rPr lang="ja-JP" altLang="en-US" sz="800" dirty="0">
                <a:latin typeface="HG丸ｺﾞｼｯｸM-PRO" panose="020F0600000000000000" pitchFamily="50" charset="-128"/>
                <a:ea typeface="HG丸ｺﾞｼｯｸM-PRO" panose="020F0600000000000000" pitchFamily="50" charset="-128"/>
              </a:rPr>
              <a:t>案内が不要の場合は、チェックボックスに印を入れ本紙を</a:t>
            </a:r>
            <a:r>
              <a:rPr lang="en-US" altLang="ja-JP" sz="800" dirty="0">
                <a:latin typeface="HG丸ｺﾞｼｯｸM-PRO" panose="020F0600000000000000" pitchFamily="50" charset="-128"/>
                <a:ea typeface="HG丸ｺﾞｼｯｸM-PRO" panose="020F0600000000000000" pitchFamily="50" charset="-128"/>
              </a:rPr>
              <a:t>FAX</a:t>
            </a:r>
            <a:r>
              <a:rPr lang="ja-JP" altLang="en-US" sz="800" dirty="0" err="1">
                <a:latin typeface="HG丸ｺﾞｼｯｸM-PRO" panose="020F0600000000000000" pitchFamily="50" charset="-128"/>
                <a:ea typeface="HG丸ｺﾞｼｯｸM-PRO" panose="020F0600000000000000" pitchFamily="50" charset="-128"/>
              </a:rPr>
              <a:t>にて</a:t>
            </a:r>
            <a:r>
              <a:rPr lang="ja-JP" altLang="en-US" sz="800" dirty="0">
                <a:latin typeface="HG丸ｺﾞｼｯｸM-PRO" panose="020F0600000000000000" pitchFamily="50" charset="-128"/>
                <a:ea typeface="HG丸ｺﾞｼｯｸM-PRO" panose="020F0600000000000000" pitchFamily="50" charset="-128"/>
              </a:rPr>
              <a:t>ご返送ください。　→　□（案内不要）</a:t>
            </a:r>
          </a:p>
        </p:txBody>
      </p:sp>
      <p:sp>
        <p:nvSpPr>
          <p:cNvPr id="39" name="テキスト ボックス 4"/>
          <p:cNvSpPr txBox="1">
            <a:spLocks noChangeArrowheads="1"/>
          </p:cNvSpPr>
          <p:nvPr/>
        </p:nvSpPr>
        <p:spPr bwMode="auto">
          <a:xfrm>
            <a:off x="55397" y="6732644"/>
            <a:ext cx="7156450" cy="8159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100">
                <a:solidFill>
                  <a:schemeClr val="tx1"/>
                </a:solidFill>
                <a:latin typeface="Arial" panose="020B0604020202020204" pitchFamily="34" charset="0"/>
                <a:ea typeface="ＭＳ Ｐゴシック" panose="020B0600070205080204" pitchFamily="50" charset="-128"/>
              </a:defRPr>
            </a:lvl1pPr>
            <a:lvl2pPr marL="742950" indent="-285750">
              <a:defRPr kumimoji="1" sz="2100">
                <a:solidFill>
                  <a:schemeClr val="tx1"/>
                </a:solidFill>
                <a:latin typeface="Arial" panose="020B0604020202020204" pitchFamily="34" charset="0"/>
                <a:ea typeface="ＭＳ Ｐゴシック" panose="020B0600070205080204" pitchFamily="50" charset="-128"/>
              </a:defRPr>
            </a:lvl2pPr>
            <a:lvl3pPr marL="1143000" indent="-228600">
              <a:defRPr kumimoji="1" sz="2100">
                <a:solidFill>
                  <a:schemeClr val="tx1"/>
                </a:solidFill>
                <a:latin typeface="Arial" panose="020B0604020202020204" pitchFamily="34" charset="0"/>
                <a:ea typeface="ＭＳ Ｐゴシック" panose="020B0600070205080204" pitchFamily="50" charset="-128"/>
              </a:defRPr>
            </a:lvl3pPr>
            <a:lvl4pPr marL="1600200" indent="-228600">
              <a:defRPr kumimoji="1" sz="2100">
                <a:solidFill>
                  <a:schemeClr val="tx1"/>
                </a:solidFill>
                <a:latin typeface="Arial" panose="020B0604020202020204" pitchFamily="34" charset="0"/>
                <a:ea typeface="ＭＳ Ｐゴシック" panose="020B0600070205080204" pitchFamily="50" charset="-128"/>
              </a:defRPr>
            </a:lvl4pPr>
            <a:lvl5pPr marL="2057400" indent="-228600">
              <a:defRPr kumimoji="1" sz="21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9pPr>
          </a:lstStyle>
          <a:p>
            <a:r>
              <a:rPr lang="ja-JP" altLang="en-US" sz="900" dirty="0">
                <a:latin typeface="HG丸ｺﾞｼｯｸM-PRO" panose="020F0600000000000000" pitchFamily="50" charset="-128"/>
                <a:ea typeface="HG丸ｺﾞｼｯｸM-PRO" panose="020F0600000000000000" pitchFamily="50" charset="-128"/>
              </a:rPr>
              <a:t>●備　考</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集団受講（１端末で複数名受講）はご遠慮ください。</a:t>
            </a:r>
          </a:p>
          <a:p>
            <a:r>
              <a:rPr lang="ja-JP" altLang="en-US"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オンライン講演会上の注意点については、お申込みをいただいた方に別途ご案内します。</a:t>
            </a:r>
          </a:p>
          <a:p>
            <a:r>
              <a:rPr lang="ja-JP" altLang="en-US"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開催前日までに</a:t>
            </a:r>
            <a:r>
              <a:rPr lang="en-US" altLang="ja-JP" sz="900" dirty="0">
                <a:latin typeface="HG丸ｺﾞｼｯｸM-PRO" panose="020F0600000000000000" pitchFamily="50" charset="-128"/>
                <a:ea typeface="HG丸ｺﾞｼｯｸM-PRO" panose="020F0600000000000000" pitchFamily="50" charset="-128"/>
              </a:rPr>
              <a:t>Zoom</a:t>
            </a:r>
            <a:r>
              <a:rPr lang="ja-JP" altLang="en-US"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ID</a:t>
            </a:r>
            <a:r>
              <a:rPr lang="ja-JP" altLang="en-US"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PW</a:t>
            </a:r>
            <a:r>
              <a:rPr lang="ja-JP" altLang="en-US" sz="900" dirty="0">
                <a:latin typeface="HG丸ｺﾞｼｯｸM-PRO" panose="020F0600000000000000" pitchFamily="50" charset="-128"/>
                <a:ea typeface="HG丸ｺﾞｼｯｸM-PRO" panose="020F0600000000000000" pitchFamily="50" charset="-128"/>
              </a:rPr>
              <a:t>」等を送付いたします。</a:t>
            </a:r>
          </a:p>
          <a:p>
            <a:r>
              <a:rPr lang="ja-JP" altLang="en-US"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講師とのコミュニケーションや円滑な運営のためビデオ</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カメラ</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をオンにし、顔を映した状態で受講をお願いいたします。</a:t>
            </a:r>
          </a:p>
        </p:txBody>
      </p:sp>
      <p:sp>
        <p:nvSpPr>
          <p:cNvPr id="37" name="テキスト ボックス 36"/>
          <p:cNvSpPr txBox="1"/>
          <p:nvPr/>
        </p:nvSpPr>
        <p:spPr>
          <a:xfrm>
            <a:off x="-40023" y="2082931"/>
            <a:ext cx="6760941" cy="1174039"/>
          </a:xfrm>
          <a:prstGeom prst="rect">
            <a:avLst/>
          </a:prstGeom>
          <a:noFill/>
          <a:ln>
            <a:noFill/>
          </a:ln>
        </p:spPr>
        <p:txBody>
          <a:bodyPr wrap="square" rtlCol="0">
            <a:spAutoFit/>
          </a:bodyPr>
          <a:lstStyle/>
          <a:p>
            <a:pPr marL="180975" indent="-180975">
              <a:lnSpc>
                <a:spcPts val="1700"/>
              </a:lnSpc>
              <a:spcBef>
                <a:spcPts val="200"/>
              </a:spcBef>
            </a:pPr>
            <a:r>
              <a:rPr lang="ja-JP" altLang="en-US" sz="1200" dirty="0">
                <a:latin typeface="+mn-ea"/>
                <a:cs typeface="メイリオ" panose="020B0604030504040204" pitchFamily="50" charset="-128"/>
              </a:rPr>
              <a:t>　 新たな販路開拓を目指すにあたり「ネットを活用したい」と思うもの</a:t>
            </a:r>
            <a:r>
              <a:rPr lang="ja-JP" altLang="en-US" sz="1200">
                <a:latin typeface="+mn-ea"/>
                <a:cs typeface="メイリオ" panose="020B0604030504040204" pitchFamily="50" charset="-128"/>
              </a:rPr>
              <a:t>の、「どのツールやモールを</a:t>
            </a:r>
            <a:r>
              <a:rPr lang="ja-JP" altLang="en-US" sz="1200" dirty="0">
                <a:latin typeface="+mn-ea"/>
                <a:cs typeface="メイリオ" panose="020B0604030504040204" pitchFamily="50" charset="-128"/>
              </a:rPr>
              <a:t>選択すべきか」、「どのように運営すればよいのか」「本当に売れるのか」、との悩みに直面し、前進できない事業者は多いかと思います。そこで、現在の</a:t>
            </a:r>
            <a:r>
              <a:rPr lang="en-US" altLang="ja-JP" sz="1200" dirty="0">
                <a:latin typeface="+mn-ea"/>
                <a:cs typeface="メイリオ" panose="020B0604030504040204" pitchFamily="50" charset="-128"/>
              </a:rPr>
              <a:t>EC</a:t>
            </a:r>
            <a:r>
              <a:rPr lang="ja-JP" altLang="en-US" sz="1200" dirty="0">
                <a:latin typeface="+mn-ea"/>
                <a:cs typeface="メイリオ" panose="020B0604030504040204" pitchFamily="50" charset="-128"/>
              </a:rPr>
              <a:t>動向を理解したうえで、自社に合ったサイト作りを目指すセミナーを開催します。既に</a:t>
            </a:r>
            <a:r>
              <a:rPr lang="en-US" altLang="ja-JP" sz="1200" dirty="0">
                <a:latin typeface="+mn-ea"/>
                <a:cs typeface="メイリオ" panose="020B0604030504040204" pitchFamily="50" charset="-128"/>
              </a:rPr>
              <a:t>EC</a:t>
            </a:r>
            <a:r>
              <a:rPr lang="ja-JP" altLang="en-US" sz="1200" dirty="0">
                <a:latin typeface="+mn-ea"/>
                <a:cs typeface="メイリオ" panose="020B0604030504040204" pitchFamily="50" charset="-128"/>
              </a:rPr>
              <a:t>サイトを開設済みの事業者様も見直しのきっかけになろうかと思います。奮ってご参加ください。</a:t>
            </a:r>
            <a:endParaRPr lang="en-US" altLang="ja-JP" sz="1200" dirty="0">
              <a:latin typeface="+mn-ea"/>
              <a:cs typeface="メイリオ"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4007871360"/>
              </p:ext>
            </p:extLst>
          </p:nvPr>
        </p:nvGraphicFramePr>
        <p:xfrm>
          <a:off x="289124" y="7976703"/>
          <a:ext cx="6151915" cy="1328840"/>
        </p:xfrm>
        <a:graphic>
          <a:graphicData uri="http://schemas.openxmlformats.org/drawingml/2006/table">
            <a:tbl>
              <a:tblPr/>
              <a:tblGrid>
                <a:gridCol w="948004">
                  <a:extLst>
                    <a:ext uri="{9D8B030D-6E8A-4147-A177-3AD203B41FA5}">
                      <a16:colId xmlns:a16="http://schemas.microsoft.com/office/drawing/2014/main" val="20000"/>
                    </a:ext>
                  </a:extLst>
                </a:gridCol>
                <a:gridCol w="1808726">
                  <a:extLst>
                    <a:ext uri="{9D8B030D-6E8A-4147-A177-3AD203B41FA5}">
                      <a16:colId xmlns:a16="http://schemas.microsoft.com/office/drawing/2014/main" val="20001"/>
                    </a:ext>
                  </a:extLst>
                </a:gridCol>
                <a:gridCol w="862884">
                  <a:extLst>
                    <a:ext uri="{9D8B030D-6E8A-4147-A177-3AD203B41FA5}">
                      <a16:colId xmlns:a16="http://schemas.microsoft.com/office/drawing/2014/main" val="20002"/>
                    </a:ext>
                  </a:extLst>
                </a:gridCol>
                <a:gridCol w="2532301">
                  <a:extLst>
                    <a:ext uri="{9D8B030D-6E8A-4147-A177-3AD203B41FA5}">
                      <a16:colId xmlns:a16="http://schemas.microsoft.com/office/drawing/2014/main" val="20003"/>
                    </a:ext>
                  </a:extLst>
                </a:gridCol>
              </a:tblGrid>
              <a:tr h="323370">
                <a:tc>
                  <a:txBody>
                    <a:bodyPr/>
                    <a:lstStyle/>
                    <a:p>
                      <a:pPr algn="ctr">
                        <a:spcAft>
                          <a:spcPts val="0"/>
                        </a:spcAft>
                      </a:pPr>
                      <a:r>
                        <a:rPr lang="ja-JP" sz="1200" b="1" kern="100" dirty="0">
                          <a:latin typeface="HG丸ｺﾞｼｯｸM-PRO" pitchFamily="50" charset="-128"/>
                          <a:ea typeface="HG丸ｺﾞｼｯｸM-PRO" pitchFamily="50" charset="-128"/>
                          <a:cs typeface="Times New Roman"/>
                        </a:rPr>
                        <a:t>会社名</a:t>
                      </a:r>
                      <a:endParaRPr lang="ja-JP" sz="12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endParaRPr lang="en-US" sz="1200" kern="100" spc="3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spcAft>
                          <a:spcPts val="0"/>
                        </a:spcAft>
                      </a:pPr>
                      <a:endParaRPr lang="ja-JP" sz="800" kern="100" dirty="0">
                        <a:latin typeface="Century"/>
                        <a:ea typeface="ＭＳ 明朝"/>
                        <a:cs typeface="Times New Roman"/>
                      </a:endParaRPr>
                    </a:p>
                  </a:txBody>
                  <a:tcPr marL="49484" marR="49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spcAft>
                          <a:spcPts val="0"/>
                        </a:spcAft>
                      </a:pPr>
                      <a:endParaRPr lang="ja-JP" sz="800" kern="100" dirty="0">
                        <a:latin typeface="Century"/>
                        <a:ea typeface="ＭＳ 明朝"/>
                        <a:cs typeface="Times New Roman"/>
                      </a:endParaRPr>
                    </a:p>
                  </a:txBody>
                  <a:tcPr/>
                </a:tc>
                <a:extLst>
                  <a:ext uri="{0D108BD9-81ED-4DB2-BD59-A6C34878D82A}">
                    <a16:rowId xmlns:a16="http://schemas.microsoft.com/office/drawing/2014/main" val="10000"/>
                  </a:ext>
                </a:extLst>
              </a:tr>
              <a:tr h="318772">
                <a:tc>
                  <a:txBody>
                    <a:bodyPr/>
                    <a:lstStyle/>
                    <a:p>
                      <a:pPr algn="ctr">
                        <a:spcAft>
                          <a:spcPts val="0"/>
                        </a:spcAft>
                      </a:pPr>
                      <a:r>
                        <a:rPr lang="ja-JP" altLang="en-US" sz="1200" b="1" kern="100" dirty="0">
                          <a:latin typeface="HG丸ｺﾞｼｯｸM-PRO" pitchFamily="50" charset="-128"/>
                          <a:ea typeface="HG丸ｺﾞｼｯｸM-PRO" pitchFamily="50" charset="-128"/>
                          <a:cs typeface="Times New Roman"/>
                        </a:rPr>
                        <a:t>所在地</a:t>
                      </a:r>
                      <a:endParaRPr lang="ja-JP" sz="1200" b="1"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endParaRPr lang="en-US" sz="1800" dirty="0"/>
                    </a:p>
                  </a:txBody>
                  <a:tcPr marL="49473" marR="4947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spcAft>
                          <a:spcPts val="0"/>
                        </a:spcAft>
                      </a:pPr>
                      <a:endParaRPr lang="ja-JP" sz="1200" kern="100" dirty="0">
                        <a:latin typeface="HG丸ｺﾞｼｯｸM-PRO" pitchFamily="50" charset="-128"/>
                        <a:ea typeface="HG丸ｺﾞｼｯｸM-PRO" pitchFamily="50" charset="-128"/>
                        <a:cs typeface="Times New Roman"/>
                      </a:endParaRPr>
                    </a:p>
                  </a:txBody>
                  <a:tcPr marL="49488" marR="49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spcAft>
                          <a:spcPts val="0"/>
                        </a:spcAft>
                      </a:pPr>
                      <a:endParaRPr lang="en-US" sz="900" kern="100" dirty="0">
                        <a:latin typeface="HG丸ｺﾞｼｯｸM-PRO" pitchFamily="50" charset="-128"/>
                        <a:ea typeface="HG丸ｺﾞｼｯｸM-PRO" pitchFamily="50" charset="-128"/>
                        <a:cs typeface="Times New Roman"/>
                      </a:endParaRPr>
                    </a:p>
                  </a:txBody>
                  <a:tcPr marL="49488" marR="49488"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28045">
                <a:tc>
                  <a:txBody>
                    <a:bodyPr/>
                    <a:lstStyle/>
                    <a:p>
                      <a:pPr algn="ctr">
                        <a:spcAft>
                          <a:spcPts val="0"/>
                        </a:spcAft>
                      </a:pPr>
                      <a:r>
                        <a:rPr lang="ja-JP" altLang="en-US" sz="1200" b="1" kern="100" dirty="0">
                          <a:latin typeface="HG丸ｺﾞｼｯｸM-PRO" pitchFamily="50" charset="-128"/>
                          <a:ea typeface="HG丸ｺﾞｼｯｸM-PRO" pitchFamily="50" charset="-128"/>
                          <a:cs typeface="Times New Roman"/>
                        </a:rPr>
                        <a:t>ＴＥＬ</a:t>
                      </a:r>
                      <a:endParaRPr lang="ja-JP" sz="12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200" b="1" kern="100" dirty="0">
                          <a:latin typeface="HG丸ｺﾞｼｯｸM-PRO" pitchFamily="50" charset="-128"/>
                          <a:ea typeface="HG丸ｺﾞｼｯｸM-PRO" pitchFamily="50" charset="-128"/>
                          <a:cs typeface="Times New Roman"/>
                        </a:rPr>
                        <a:t>ｍａｉｌ</a:t>
                      </a:r>
                      <a:r>
                        <a:rPr lang="ja-JP" altLang="en-US" sz="1000" b="1" kern="100" dirty="0">
                          <a:latin typeface="HG丸ｺﾞｼｯｸM-PRO" pitchFamily="50" charset="-128"/>
                          <a:ea typeface="HG丸ｺﾞｼｯｸM-PRO" pitchFamily="50" charset="-128"/>
                          <a:cs typeface="Times New Roman"/>
                        </a:rPr>
                        <a:t>（必須記入）</a:t>
                      </a:r>
                      <a:endParaRPr lang="ja-JP" sz="10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9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1418">
                <a:tc>
                  <a:txBody>
                    <a:bodyPr/>
                    <a:lstStyle/>
                    <a:p>
                      <a:pPr algn="ctr">
                        <a:spcAft>
                          <a:spcPts val="0"/>
                        </a:spcAft>
                      </a:pPr>
                      <a:r>
                        <a:rPr lang="ja-JP" altLang="en-US" sz="1200" b="1" kern="100" dirty="0">
                          <a:latin typeface="HG丸ｺﾞｼｯｸM-PRO" pitchFamily="50" charset="-128"/>
                          <a:ea typeface="HG丸ｺﾞｼｯｸM-PRO" pitchFamily="50" charset="-128"/>
                          <a:cs typeface="Times New Roman"/>
                        </a:rPr>
                        <a:t>参加者</a:t>
                      </a:r>
                      <a:endParaRPr lang="ja-JP" sz="12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latin typeface="HG丸ｺﾞｼｯｸM-PRO" pitchFamily="50" charset="-128"/>
                          <a:ea typeface="HG丸ｺﾞｼｯｸM-PRO" pitchFamily="50" charset="-128"/>
                          <a:cs typeface="Times New Roman"/>
                        </a:rPr>
                        <a:t>お名前：　　　　　　　　　　　　　</a:t>
                      </a:r>
                      <a:endParaRPr lang="ja-JP" altLang="ja-JP" sz="1200" kern="100" dirty="0">
                        <a:latin typeface="HG丸ｺﾞｼｯｸM-PRO" pitchFamily="50" charset="-128"/>
                        <a:ea typeface="HG丸ｺﾞｼｯｸM-PRO" pitchFamily="50" charset="-128"/>
                        <a:cs typeface="Times New Roman"/>
                      </a:endParaRPr>
                    </a:p>
                  </a:txBody>
                  <a:tcPr marL="49473" marR="4947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200" kern="100" dirty="0">
                        <a:latin typeface="HG丸ｺﾞｼｯｸM-PRO" pitchFamily="50" charset="-128"/>
                        <a:ea typeface="HG丸ｺﾞｼｯｸM-PRO" pitchFamily="50" charset="-128"/>
                        <a:cs typeface="Times New Roman"/>
                      </a:endParaRPr>
                    </a:p>
                  </a:txBody>
                  <a:tcPr marL="49484" marR="49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en-US" sz="900" kern="100" dirty="0">
                        <a:latin typeface="HG丸ｺﾞｼｯｸM-PRO" pitchFamily="50" charset="-128"/>
                        <a:ea typeface="HG丸ｺﾞｼｯｸM-PRO" pitchFamily="50" charset="-128"/>
                        <a:cs typeface="Times New Roman"/>
                      </a:endParaRPr>
                    </a:p>
                  </a:txBody>
                  <a:tcPr marL="49484" marR="49484"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1" name="テキスト ボックス 36"/>
          <p:cNvSpPr txBox="1">
            <a:spLocks noChangeArrowheads="1"/>
          </p:cNvSpPr>
          <p:nvPr/>
        </p:nvSpPr>
        <p:spPr bwMode="auto">
          <a:xfrm>
            <a:off x="126547" y="7524821"/>
            <a:ext cx="54674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7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100" b="1" dirty="0">
                <a:latin typeface="HG丸ｺﾞｼｯｸM-PRO" panose="020F0600000000000000" pitchFamily="50" charset="-128"/>
                <a:ea typeface="HG丸ｺﾞｼｯｸM-PRO" panose="020F0600000000000000" pitchFamily="50" charset="-128"/>
              </a:rPr>
              <a:t>EC</a:t>
            </a:r>
            <a:r>
              <a:rPr lang="ja-JP" altLang="en-US" sz="1100" b="1" dirty="0">
                <a:latin typeface="HG丸ｺﾞｼｯｸM-PRO" panose="020F0600000000000000" pitchFamily="50" charset="-128"/>
                <a:ea typeface="HG丸ｺﾞｼｯｸM-PRO" panose="020F0600000000000000" pitchFamily="50" charset="-128"/>
              </a:rPr>
              <a:t>サイト新設・改善セミナー（</a:t>
            </a:r>
            <a:r>
              <a:rPr lang="en-US" altLang="ja-JP" sz="900" b="1" dirty="0">
                <a:latin typeface="HG丸ｺﾞｼｯｸM-PRO" panose="020F0600000000000000" pitchFamily="50" charset="-128"/>
                <a:ea typeface="HG丸ｺﾞｼｯｸM-PRO" panose="020F0600000000000000" pitchFamily="50" charset="-128"/>
              </a:rPr>
              <a:t>2022</a:t>
            </a:r>
            <a:r>
              <a:rPr lang="ja-JP" altLang="en-US" sz="900" b="1" dirty="0">
                <a:latin typeface="HG丸ｺﾞｼｯｸM-PRO" panose="020F0600000000000000" pitchFamily="50" charset="-128"/>
                <a:ea typeface="HG丸ｺﾞｼｯｸM-PRO" panose="020F0600000000000000" pitchFamily="50" charset="-128"/>
              </a:rPr>
              <a:t>年</a:t>
            </a:r>
            <a:r>
              <a:rPr lang="en-US" altLang="ja-JP" sz="900" b="1" dirty="0">
                <a:latin typeface="HG丸ｺﾞｼｯｸM-PRO" panose="020F0600000000000000" pitchFamily="50" charset="-128"/>
                <a:ea typeface="HG丸ｺﾞｼｯｸM-PRO" panose="020F0600000000000000" pitchFamily="50" charset="-128"/>
              </a:rPr>
              <a:t>11</a:t>
            </a:r>
            <a:r>
              <a:rPr lang="ja-JP" altLang="en-US" sz="900" b="1" dirty="0">
                <a:latin typeface="HG丸ｺﾞｼｯｸM-PRO" panose="020F0600000000000000" pitchFamily="50" charset="-128"/>
                <a:ea typeface="HG丸ｺﾞｼｯｸM-PRO" panose="020F0600000000000000" pitchFamily="50" charset="-128"/>
              </a:rPr>
              <a:t>月</a:t>
            </a:r>
            <a:r>
              <a:rPr lang="en-US" altLang="ja-JP" sz="900" b="1" dirty="0">
                <a:latin typeface="HG丸ｺﾞｼｯｸM-PRO" panose="020F0600000000000000" pitchFamily="50" charset="-128"/>
                <a:ea typeface="HG丸ｺﾞｼｯｸM-PRO" panose="020F0600000000000000" pitchFamily="50" charset="-128"/>
              </a:rPr>
              <a:t>16</a:t>
            </a:r>
            <a:r>
              <a:rPr lang="ja-JP" altLang="en-US" sz="900" b="1" dirty="0">
                <a:latin typeface="HG丸ｺﾞｼｯｸM-PRO" panose="020F0600000000000000" pitchFamily="50" charset="-128"/>
                <a:ea typeface="HG丸ｺﾞｼｯｸM-PRO" panose="020F0600000000000000" pitchFamily="50" charset="-128"/>
              </a:rPr>
              <a:t>日</a:t>
            </a:r>
            <a:r>
              <a:rPr lang="ja-JP" altLang="en-US" sz="1200" b="1" dirty="0">
                <a:latin typeface="HG丸ｺﾞｼｯｸM-PRO" panose="020F0600000000000000" pitchFamily="50" charset="-128"/>
                <a:ea typeface="HG丸ｺﾞｼｯｸM-PRO" panose="020F0600000000000000" pitchFamily="50" charset="-128"/>
              </a:rPr>
              <a:t>）参加申込書</a:t>
            </a:r>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a:t>　</a:t>
            </a:r>
            <a:r>
              <a:rPr lang="ja-JP" altLang="en-US" sz="1600" b="1" dirty="0"/>
              <a:t>　　</a:t>
            </a:r>
            <a:endParaRPr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42" name="Text Box 75"/>
          <p:cNvSpPr txBox="1">
            <a:spLocks noChangeArrowheads="1"/>
          </p:cNvSpPr>
          <p:nvPr/>
        </p:nvSpPr>
        <p:spPr bwMode="auto">
          <a:xfrm>
            <a:off x="4199873" y="7508923"/>
            <a:ext cx="2355383" cy="415721"/>
          </a:xfrm>
          <a:prstGeom prst="rect">
            <a:avLst/>
          </a:prstGeom>
          <a:ln>
            <a:headEnd/>
            <a:tailEnd/>
          </a:ln>
        </p:spPr>
        <p:style>
          <a:lnRef idx="2">
            <a:schemeClr val="dk1"/>
          </a:lnRef>
          <a:fillRef idx="1">
            <a:schemeClr val="lt1"/>
          </a:fillRef>
          <a:effectRef idx="0">
            <a:schemeClr val="dk1"/>
          </a:effectRef>
          <a:fontRef idx="minor">
            <a:schemeClr val="dk1"/>
          </a:fontRef>
        </p:style>
        <p:txBody>
          <a:bodyPr lIns="104306" tIns="52153" rIns="104306" bIns="52153"/>
          <a:lstStyle/>
          <a:p>
            <a:pPr algn="ctr" defTabSz="1042988" eaLnBrk="1" hangingPunct="1">
              <a:defRPr/>
            </a:pPr>
            <a:r>
              <a:rPr lang="en-US" altLang="ja-JP" sz="1100" b="1" dirty="0">
                <a:ln w="15875">
                  <a:noFill/>
                </a:ln>
                <a:solidFill>
                  <a:srgbClr val="000000"/>
                </a:solidFill>
                <a:latin typeface="HG丸ｺﾞｼｯｸM-PRO" pitchFamily="50" charset="-128"/>
                <a:ea typeface="HG丸ｺﾞｼｯｸM-PRO" pitchFamily="50" charset="-128"/>
              </a:rPr>
              <a:t>FAX: 03-3699-5511</a:t>
            </a:r>
            <a:r>
              <a:rPr lang="ja-JP" altLang="en-US" sz="1100" b="1" dirty="0">
                <a:ln w="15875">
                  <a:noFill/>
                </a:ln>
                <a:solidFill>
                  <a:srgbClr val="000000"/>
                </a:solidFill>
                <a:latin typeface="HG丸ｺﾞｼｯｸM-PRO" pitchFamily="50" charset="-128"/>
                <a:ea typeface="HG丸ｺﾞｼｯｸM-PRO" pitchFamily="50" charset="-128"/>
              </a:rPr>
              <a:t>　　</a:t>
            </a:r>
            <a:endParaRPr lang="en-US" altLang="ja-JP" sz="1100" b="1" dirty="0">
              <a:ln w="15875">
                <a:noFill/>
              </a:ln>
              <a:solidFill>
                <a:srgbClr val="000000"/>
              </a:solidFill>
              <a:latin typeface="HG丸ｺﾞｼｯｸM-PRO" pitchFamily="50" charset="-128"/>
              <a:ea typeface="HG丸ｺﾞｼｯｸM-PRO" pitchFamily="50" charset="-128"/>
            </a:endParaRPr>
          </a:p>
          <a:p>
            <a:pPr algn="ctr" defTabSz="1042988" eaLnBrk="1" hangingPunct="1">
              <a:defRPr/>
            </a:pPr>
            <a:r>
              <a:rPr lang="ja-JP" altLang="en-US" sz="1100" b="1" dirty="0">
                <a:ln w="15875">
                  <a:noFill/>
                </a:ln>
                <a:solidFill>
                  <a:srgbClr val="000000"/>
                </a:solidFill>
                <a:latin typeface="HG丸ｺﾞｼｯｸM-PRO" pitchFamily="50" charset="-128"/>
                <a:ea typeface="HG丸ｺﾞｼｯｸM-PRO" pitchFamily="50" charset="-128"/>
              </a:rPr>
              <a:t>東京商工会議所　江東支部　行</a:t>
            </a:r>
          </a:p>
        </p:txBody>
      </p:sp>
      <p:sp>
        <p:nvSpPr>
          <p:cNvPr id="43" name="正方形/長方形 28"/>
          <p:cNvSpPr>
            <a:spLocks noChangeArrowheads="1"/>
          </p:cNvSpPr>
          <p:nvPr/>
        </p:nvSpPr>
        <p:spPr bwMode="auto">
          <a:xfrm>
            <a:off x="-19763" y="9282057"/>
            <a:ext cx="60118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7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本件問合せ先</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　東京商工会議所 江東支部　担当：西薗（</a:t>
            </a:r>
            <a:r>
              <a:rPr lang="en-US" altLang="ja-JP" sz="900" dirty="0">
                <a:latin typeface="HG丸ｺﾞｼｯｸM-PRO" panose="020F0600000000000000" pitchFamily="50" charset="-128"/>
                <a:ea typeface="HG丸ｺﾞｼｯｸM-PRO" panose="020F0600000000000000" pitchFamily="50" charset="-128"/>
              </a:rPr>
              <a:t>TEL:03-3699-6111</a:t>
            </a:r>
            <a:r>
              <a:rPr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72508822"/>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3542</TotalTime>
  <Words>572</Words>
  <Application>Microsoft Macintosh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HGS創英角ﾎﾟｯﾌﾟ体</vt:lpstr>
      <vt:lpstr>HG丸ｺﾞｼｯｸM-PRO</vt:lpstr>
      <vt:lpstr>ヒラギノ角ゴ Pro W3</vt:lpstr>
      <vt:lpstr>メイリオ</vt:lpstr>
      <vt:lpstr>Arial</vt:lpstr>
      <vt:lpstr>Calibri</vt:lpstr>
      <vt:lpstr>Times New Roman</vt:lpstr>
      <vt:lpstr>1_Office テーマ</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樺澤 りか</dc:creator>
  <cp:lastModifiedBy>村上 知也</cp:lastModifiedBy>
  <cp:revision>203</cp:revision>
  <cp:lastPrinted>2022-06-03T04:30:48Z</cp:lastPrinted>
  <dcterms:created xsi:type="dcterms:W3CDTF">2019-06-06T08:05:13Z</dcterms:created>
  <dcterms:modified xsi:type="dcterms:W3CDTF">2022-09-30T00:44:18Z</dcterms:modified>
</cp:coreProperties>
</file>